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xml" ContentType="application/vnd.openxmlformats-officedocument.presentationml.tags+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4.xml" ContentType="application/vnd.openxmlformats-officedocument.presentationml.tags+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ags/tag9.xml" ContentType="application/vnd.openxmlformats-officedocument.presentationml.tags+xml"/>
  <Override PartName="/ppt/notesSlides/notesSlide3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ags/tag10.xml" ContentType="application/vnd.openxmlformats-officedocument.presentationml.tags+xml"/>
  <Override PartName="/ppt/notesSlides/notesSlide3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ags/tag12.xml" ContentType="application/vnd.openxmlformats-officedocument.presentationml.tags+xml"/>
  <Override PartName="/ppt/notesSlides/notesSlide39.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ags/tag1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1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15.xml" ContentType="application/vnd.openxmlformats-officedocument.presentationml.tags+xml"/>
  <Override PartName="/ppt/notesSlides/notesSlide4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ags/tag17.xml" ContentType="application/vnd.openxmlformats-officedocument.presentationml.tags+xml"/>
  <Override PartName="/ppt/notesSlides/notesSlide4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ags/tag18.xml" ContentType="application/vnd.openxmlformats-officedocument.presentationml.tags+xml"/>
  <Override PartName="/ppt/notesSlides/notesSlide48.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49.xml" ContentType="application/vnd.openxmlformats-officedocument.presentationml.notesSlide+xml"/>
  <Override PartName="/ppt/tags/tag19.xml" ContentType="application/vnd.openxmlformats-officedocument.presentationml.tags+xml"/>
  <Override PartName="/ppt/notesSlides/notesSlide50.xml" ContentType="application/vnd.openxmlformats-officedocument.presentationml.notesSlide+xml"/>
  <Override PartName="/ppt/tags/tag20.xml" ContentType="application/vnd.openxmlformats-officedocument.presentationml.tags+xml"/>
  <Override PartName="/ppt/notesSlides/notesSlide51.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tags/tag21.xml" ContentType="application/vnd.openxmlformats-officedocument.presentationml.tags+xml"/>
  <Override PartName="/ppt/notesSlides/notesSlide52.xml" ContentType="application/vnd.openxmlformats-officedocument.presentationml.notesSlide+xml"/>
  <Override PartName="/ppt/tags/tag22.xml" ContentType="application/vnd.openxmlformats-officedocument.presentationml.tags+xml"/>
  <Override PartName="/ppt/notesSlides/notesSlide53.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tags/tag23.xml" ContentType="application/vnd.openxmlformats-officedocument.presentationml.tags+xml"/>
  <Override PartName="/ppt/notesSlides/notesSlide56.xml" ContentType="application/vnd.openxmlformats-officedocument.presentationml.notesSlide+xml"/>
  <Override PartName="/ppt/tags/tag24.xml" ContentType="application/vnd.openxmlformats-officedocument.presentationml.tags+xml"/>
  <Override PartName="/ppt/notesSlides/notesSlide57.xml" ContentType="application/vnd.openxmlformats-officedocument.presentationml.notesSlide+xml"/>
  <Override PartName="/ppt/tags/tag25.xml" ContentType="application/vnd.openxmlformats-officedocument.presentationml.tags+xml"/>
  <Override PartName="/ppt/notesSlides/notesSlide58.xml" ContentType="application/vnd.openxmlformats-officedocument.presentationml.notesSlide+xml"/>
  <Override PartName="/ppt/tags/tag26.xml" ContentType="application/vnd.openxmlformats-officedocument.presentationml.tags+xml"/>
  <Override PartName="/ppt/notesSlides/notesSlide59.xml" ContentType="application/vnd.openxmlformats-officedocument.presentationml.notesSlide+xml"/>
  <Override PartName="/ppt/tags/tag27.xml" ContentType="application/vnd.openxmlformats-officedocument.presentationml.tags+xml"/>
  <Override PartName="/ppt/notesSlides/notesSlide60.xml" ContentType="application/vnd.openxmlformats-officedocument.presentationml.notesSlide+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9" r:id="rId4"/>
    <p:sldMasterId id="2147483693" r:id="rId5"/>
  </p:sldMasterIdLst>
  <p:notesMasterIdLst>
    <p:notesMasterId r:id="rId123"/>
  </p:notesMasterIdLst>
  <p:handoutMasterIdLst>
    <p:handoutMasterId r:id="rId124"/>
  </p:handoutMasterIdLst>
  <p:sldIdLst>
    <p:sldId id="757" r:id="rId6"/>
    <p:sldId id="1252" r:id="rId7"/>
    <p:sldId id="814" r:id="rId8"/>
    <p:sldId id="783" r:id="rId9"/>
    <p:sldId id="923" r:id="rId10"/>
    <p:sldId id="924" r:id="rId11"/>
    <p:sldId id="925" r:id="rId12"/>
    <p:sldId id="926" r:id="rId13"/>
    <p:sldId id="1177" r:id="rId14"/>
    <p:sldId id="1269" r:id="rId15"/>
    <p:sldId id="927" r:id="rId16"/>
    <p:sldId id="1254" r:id="rId17"/>
    <p:sldId id="1255" r:id="rId18"/>
    <p:sldId id="1256" r:id="rId19"/>
    <p:sldId id="1257" r:id="rId20"/>
    <p:sldId id="1258" r:id="rId21"/>
    <p:sldId id="1259" r:id="rId22"/>
    <p:sldId id="1260" r:id="rId23"/>
    <p:sldId id="1261" r:id="rId24"/>
    <p:sldId id="1262" r:id="rId25"/>
    <p:sldId id="1263" r:id="rId26"/>
    <p:sldId id="1264" r:id="rId27"/>
    <p:sldId id="1265" r:id="rId28"/>
    <p:sldId id="1266" r:id="rId29"/>
    <p:sldId id="1162" r:id="rId30"/>
    <p:sldId id="1157" r:id="rId31"/>
    <p:sldId id="1268" r:id="rId32"/>
    <p:sldId id="1158" r:id="rId33"/>
    <p:sldId id="1165" r:id="rId34"/>
    <p:sldId id="1270" r:id="rId35"/>
    <p:sldId id="1253" r:id="rId36"/>
    <p:sldId id="1164" r:id="rId37"/>
    <p:sldId id="1095" r:id="rId38"/>
    <p:sldId id="1192" r:id="rId39"/>
    <p:sldId id="1193" r:id="rId40"/>
    <p:sldId id="1097" r:id="rId41"/>
    <p:sldId id="1194" r:id="rId42"/>
    <p:sldId id="1195" r:id="rId43"/>
    <p:sldId id="1196" r:id="rId44"/>
    <p:sldId id="1197" r:id="rId45"/>
    <p:sldId id="1198" r:id="rId46"/>
    <p:sldId id="1199" r:id="rId47"/>
    <p:sldId id="1200" r:id="rId48"/>
    <p:sldId id="1201" r:id="rId49"/>
    <p:sldId id="1202" r:id="rId50"/>
    <p:sldId id="1203" r:id="rId51"/>
    <p:sldId id="1204" r:id="rId52"/>
    <p:sldId id="1205" r:id="rId53"/>
    <p:sldId id="1206" r:id="rId54"/>
    <p:sldId id="1207" r:id="rId55"/>
    <p:sldId id="1208" r:id="rId56"/>
    <p:sldId id="1209" r:id="rId57"/>
    <p:sldId id="1210" r:id="rId58"/>
    <p:sldId id="1211" r:id="rId59"/>
    <p:sldId id="1212" r:id="rId60"/>
    <p:sldId id="1213" r:id="rId61"/>
    <p:sldId id="1214" r:id="rId62"/>
    <p:sldId id="1215" r:id="rId63"/>
    <p:sldId id="1216" r:id="rId64"/>
    <p:sldId id="1217" r:id="rId65"/>
    <p:sldId id="1218" r:id="rId66"/>
    <p:sldId id="1219" r:id="rId67"/>
    <p:sldId id="1220" r:id="rId68"/>
    <p:sldId id="1221" r:id="rId69"/>
    <p:sldId id="1222" r:id="rId70"/>
    <p:sldId id="1223" r:id="rId71"/>
    <p:sldId id="1224" r:id="rId72"/>
    <p:sldId id="1225" r:id="rId73"/>
    <p:sldId id="1226" r:id="rId74"/>
    <p:sldId id="1227" r:id="rId75"/>
    <p:sldId id="1228" r:id="rId76"/>
    <p:sldId id="1229" r:id="rId77"/>
    <p:sldId id="1230" r:id="rId78"/>
    <p:sldId id="1231" r:id="rId79"/>
    <p:sldId id="1232" r:id="rId80"/>
    <p:sldId id="1233" r:id="rId81"/>
    <p:sldId id="1234" r:id="rId82"/>
    <p:sldId id="1235" r:id="rId83"/>
    <p:sldId id="1236" r:id="rId84"/>
    <p:sldId id="1237" r:id="rId85"/>
    <p:sldId id="1238" r:id="rId86"/>
    <p:sldId id="1239" r:id="rId87"/>
    <p:sldId id="1240" r:id="rId88"/>
    <p:sldId id="1180" r:id="rId89"/>
    <p:sldId id="1129" r:id="rId90"/>
    <p:sldId id="1122" r:id="rId91"/>
    <p:sldId id="1123" r:id="rId92"/>
    <p:sldId id="1124" r:id="rId93"/>
    <p:sldId id="1125" r:id="rId94"/>
    <p:sldId id="1126" r:id="rId95"/>
    <p:sldId id="1128" r:id="rId96"/>
    <p:sldId id="1127" r:id="rId97"/>
    <p:sldId id="1241" r:id="rId98"/>
    <p:sldId id="1242" r:id="rId99"/>
    <p:sldId id="1243" r:id="rId100"/>
    <p:sldId id="1244" r:id="rId101"/>
    <p:sldId id="1245" r:id="rId102"/>
    <p:sldId id="1246" r:id="rId103"/>
    <p:sldId id="1247" r:id="rId104"/>
    <p:sldId id="1138" r:id="rId105"/>
    <p:sldId id="1182" r:id="rId106"/>
    <p:sldId id="1181" r:id="rId107"/>
    <p:sldId id="1143" r:id="rId108"/>
    <p:sldId id="1144" r:id="rId109"/>
    <p:sldId id="1167" r:id="rId110"/>
    <p:sldId id="1168" r:id="rId111"/>
    <p:sldId id="1248" r:id="rId112"/>
    <p:sldId id="1249" r:id="rId113"/>
    <p:sldId id="1250" r:id="rId114"/>
    <p:sldId id="1251" r:id="rId115"/>
    <p:sldId id="1183" r:id="rId116"/>
    <p:sldId id="1267" r:id="rId117"/>
    <p:sldId id="1185" r:id="rId118"/>
    <p:sldId id="1188" r:id="rId119"/>
    <p:sldId id="1191" r:id="rId120"/>
    <p:sldId id="821" r:id="rId121"/>
    <p:sldId id="781" r:id="rId1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sel" initials="C" lastIdx="2" clrIdx="0"/>
  <p:cmAuthor id="2" name="Eda Zaloglu Bee Company" initials="EZB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186"/>
    <a:srgbClr val="FF9933"/>
    <a:srgbClr val="776CB0"/>
    <a:srgbClr val="B463A7"/>
    <a:srgbClr val="3DA2E8"/>
    <a:srgbClr val="E7AF30"/>
    <a:srgbClr val="EA3F33"/>
    <a:srgbClr val="D6392E"/>
    <a:srgbClr val="F8C033"/>
    <a:srgbClr val="F0D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71" autoAdjust="0"/>
    <p:restoredTop sz="94652" autoAdjust="0"/>
  </p:normalViewPr>
  <p:slideViewPr>
    <p:cSldViewPr snapToGrid="0">
      <p:cViewPr varScale="1">
        <p:scale>
          <a:sx n="103" d="100"/>
          <a:sy n="103" d="100"/>
        </p:scale>
        <p:origin x="90" y="162"/>
      </p:cViewPr>
      <p:guideLst>
        <p:guide orient="horz" pos="2160"/>
        <p:guide pos="3840"/>
      </p:guideLst>
    </p:cSldViewPr>
  </p:slideViewPr>
  <p:outlineViewPr>
    <p:cViewPr>
      <p:scale>
        <a:sx n="20" d="100"/>
        <a:sy n="20" d="100"/>
      </p:scale>
      <p:origin x="0" y="0"/>
    </p:cViewPr>
  </p:outlineViewPr>
  <p:notesTextViewPr>
    <p:cViewPr>
      <p:scale>
        <a:sx n="3" d="2"/>
        <a:sy n="3" d="2"/>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s>
</file>

<file path=ppt/diagrams/_rels/data61.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61.xml.rels><?xml version="1.0" encoding="UTF-8" standalone="yes"?>
<Relationships xmlns="http://schemas.openxmlformats.org/package/2006/relationships"><Relationship Id="rId1" Type="http://schemas.openxmlformats.org/officeDocument/2006/relationships/image" Target="../media/image9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896114-5D6F-4FEA-A737-50C488ACEBB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8ABBABAC-07D5-4C78-A177-0E22F357332E}">
      <dgm:prSet custT="1"/>
      <dgm:spPr>
        <a:noFill/>
      </dgm:spPr>
      <dgm:t>
        <a:bodyPr/>
        <a:lstStyle/>
        <a:p>
          <a:pPr rtl="0"/>
          <a:r>
            <a:rPr lang="en-GB" sz="2800" b="1" dirty="0">
              <a:solidFill>
                <a:schemeClr val="bg1"/>
              </a:solidFill>
            </a:rPr>
            <a:t>KATILIM ÖNCESİ YARDIM</a:t>
          </a:r>
          <a:r>
            <a:rPr lang="tr-TR" sz="2800" b="1" dirty="0">
              <a:solidFill>
                <a:schemeClr val="bg1"/>
              </a:solidFill>
            </a:rPr>
            <a:t> ARACI</a:t>
          </a:r>
          <a:r>
            <a:rPr lang="en-GB" sz="2800" b="1" dirty="0">
              <a:solidFill>
                <a:schemeClr val="bg1"/>
              </a:solidFill>
            </a:rPr>
            <a:t> (IPA)</a:t>
          </a:r>
          <a:endParaRPr lang="en-GB" sz="2800" dirty="0">
            <a:solidFill>
              <a:schemeClr val="bg1"/>
            </a:solidFill>
          </a:endParaRPr>
        </a:p>
      </dgm:t>
    </dgm:pt>
    <dgm:pt modelId="{A796C754-9584-4BAB-9B8B-CA1DD515FFC1}" type="parTrans" cxnId="{068119F9-B1B7-4B6E-B396-C361B1CA9C8E}">
      <dgm:prSet/>
      <dgm:spPr/>
      <dgm:t>
        <a:bodyPr/>
        <a:lstStyle/>
        <a:p>
          <a:endParaRPr lang="tr-TR"/>
        </a:p>
      </dgm:t>
    </dgm:pt>
    <dgm:pt modelId="{B1F04CAA-F6DC-428A-9A43-30F624B0148F}" type="sibTrans" cxnId="{068119F9-B1B7-4B6E-B396-C361B1CA9C8E}">
      <dgm:prSet/>
      <dgm:spPr/>
      <dgm:t>
        <a:bodyPr/>
        <a:lstStyle/>
        <a:p>
          <a:endParaRPr lang="tr-TR"/>
        </a:p>
      </dgm:t>
    </dgm:pt>
    <dgm:pt modelId="{330AED14-BC33-495E-8B0B-F05A9F767ED1}" type="pres">
      <dgm:prSet presAssocID="{4C896114-5D6F-4FEA-A737-50C488ACEBB5}" presName="Name0" presStyleCnt="0">
        <dgm:presLayoutVars>
          <dgm:chMax val="7"/>
          <dgm:dir/>
          <dgm:animLvl val="lvl"/>
          <dgm:resizeHandles val="exact"/>
        </dgm:presLayoutVars>
      </dgm:prSet>
      <dgm:spPr/>
    </dgm:pt>
    <dgm:pt modelId="{357A8CC0-1AEA-4D36-A22F-193B6ACB31BC}" type="pres">
      <dgm:prSet presAssocID="{8ABBABAC-07D5-4C78-A177-0E22F357332E}" presName="circle1" presStyleLbl="node1" presStyleIdx="0" presStyleCnt="1"/>
      <dgm:spPr>
        <a:noFill/>
      </dgm:spPr>
    </dgm:pt>
    <dgm:pt modelId="{7BF256EF-4F7F-4E0E-BA6E-F0A9A8C14F2C}" type="pres">
      <dgm:prSet presAssocID="{8ABBABAC-07D5-4C78-A177-0E22F357332E}" presName="space" presStyleCnt="0"/>
      <dgm:spPr/>
    </dgm:pt>
    <dgm:pt modelId="{DDB457D4-2F7E-41EF-AD57-EC18F923DDDB}" type="pres">
      <dgm:prSet presAssocID="{8ABBABAC-07D5-4C78-A177-0E22F357332E}" presName="rect1" presStyleLbl="alignAcc1" presStyleIdx="0" presStyleCnt="1" custLinFactNeighborX="-1014" custLinFactNeighborY="-2243"/>
      <dgm:spPr/>
    </dgm:pt>
    <dgm:pt modelId="{5500EDD9-EB3A-49E2-9E9B-7D0689FDFB29}" type="pres">
      <dgm:prSet presAssocID="{8ABBABAC-07D5-4C78-A177-0E22F357332E}" presName="rect1ParTxNoCh" presStyleLbl="alignAcc1" presStyleIdx="0" presStyleCnt="1">
        <dgm:presLayoutVars>
          <dgm:chMax val="1"/>
          <dgm:bulletEnabled val="1"/>
        </dgm:presLayoutVars>
      </dgm:prSet>
      <dgm:spPr/>
    </dgm:pt>
  </dgm:ptLst>
  <dgm:cxnLst>
    <dgm:cxn modelId="{253C339A-7A67-4F5A-9F47-CE6EEC9459C7}" type="presOf" srcId="{8ABBABAC-07D5-4C78-A177-0E22F357332E}" destId="{5500EDD9-EB3A-49E2-9E9B-7D0689FDFB29}" srcOrd="1" destOrd="0" presId="urn:microsoft.com/office/officeart/2005/8/layout/target3"/>
    <dgm:cxn modelId="{619807B2-6170-4F36-9599-6401859925B8}" type="presOf" srcId="{8ABBABAC-07D5-4C78-A177-0E22F357332E}" destId="{DDB457D4-2F7E-41EF-AD57-EC18F923DDDB}" srcOrd="0" destOrd="0" presId="urn:microsoft.com/office/officeart/2005/8/layout/target3"/>
    <dgm:cxn modelId="{FA491FD6-B038-4E60-9ED7-6A6897A3AA65}" type="presOf" srcId="{4C896114-5D6F-4FEA-A737-50C488ACEBB5}" destId="{330AED14-BC33-495E-8B0B-F05A9F767ED1}" srcOrd="0" destOrd="0" presId="urn:microsoft.com/office/officeart/2005/8/layout/target3"/>
    <dgm:cxn modelId="{068119F9-B1B7-4B6E-B396-C361B1CA9C8E}" srcId="{4C896114-5D6F-4FEA-A737-50C488ACEBB5}" destId="{8ABBABAC-07D5-4C78-A177-0E22F357332E}" srcOrd="0" destOrd="0" parTransId="{A796C754-9584-4BAB-9B8B-CA1DD515FFC1}" sibTransId="{B1F04CAA-F6DC-428A-9A43-30F624B0148F}"/>
    <dgm:cxn modelId="{16A874FB-A9A7-439D-88FE-9B0E29541C53}" type="presParOf" srcId="{330AED14-BC33-495E-8B0B-F05A9F767ED1}" destId="{357A8CC0-1AEA-4D36-A22F-193B6ACB31BC}" srcOrd="0" destOrd="0" presId="urn:microsoft.com/office/officeart/2005/8/layout/target3"/>
    <dgm:cxn modelId="{BE663C66-444E-4959-9BEB-D5C6B55A5D9D}" type="presParOf" srcId="{330AED14-BC33-495E-8B0B-F05A9F767ED1}" destId="{7BF256EF-4F7F-4E0E-BA6E-F0A9A8C14F2C}" srcOrd="1" destOrd="0" presId="urn:microsoft.com/office/officeart/2005/8/layout/target3"/>
    <dgm:cxn modelId="{7A986DBC-3F4A-49E2-9F11-7403253194CA}" type="presParOf" srcId="{330AED14-BC33-495E-8B0B-F05A9F767ED1}" destId="{DDB457D4-2F7E-41EF-AD57-EC18F923DDDB}" srcOrd="2" destOrd="0" presId="urn:microsoft.com/office/officeart/2005/8/layout/target3"/>
    <dgm:cxn modelId="{4DAB6F8E-7210-4252-8F72-33E1D5B4A05C}" type="presParOf" srcId="{330AED14-BC33-495E-8B0B-F05A9F767ED1}" destId="{5500EDD9-EB3A-49E2-9E9B-7D0689FDFB29}" srcOrd="3"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6B59780-8B39-459D-9B57-2B67F68E461A}"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tr-TR"/>
        </a:p>
      </dgm:t>
    </dgm:pt>
    <dgm:pt modelId="{FC9231D3-FF1A-4A75-B94D-58DD42DE72D7}">
      <dgm:prSet/>
      <dgm:spPr/>
      <dgm:t>
        <a:bodyPr/>
        <a:lstStyle/>
        <a:p>
          <a:pPr rtl="0"/>
          <a:r>
            <a:rPr lang="en-GB" b="1"/>
            <a:t>Amaç: Afetlere karşı dirençli topluluklar oluşturmak için sivil toplum örgütlerinin kapasitesini güçlendirmek.</a:t>
          </a:r>
          <a:endParaRPr lang="en-GB"/>
        </a:p>
      </dgm:t>
    </dgm:pt>
    <dgm:pt modelId="{FBFA3B3B-3824-42F9-AAB3-5325CE2E6BB5}" type="parTrans" cxnId="{B4A9D7FB-A0A2-4651-A9B0-FD4C5151C474}">
      <dgm:prSet/>
      <dgm:spPr/>
      <dgm:t>
        <a:bodyPr/>
        <a:lstStyle/>
        <a:p>
          <a:endParaRPr lang="tr-TR"/>
        </a:p>
      </dgm:t>
    </dgm:pt>
    <dgm:pt modelId="{877F56E3-64BB-443F-8512-DB0DBA06B922}" type="sibTrans" cxnId="{B4A9D7FB-A0A2-4651-A9B0-FD4C5151C474}">
      <dgm:prSet/>
      <dgm:spPr/>
      <dgm:t>
        <a:bodyPr/>
        <a:lstStyle/>
        <a:p>
          <a:endParaRPr lang="tr-TR"/>
        </a:p>
      </dgm:t>
    </dgm:pt>
    <dgm:pt modelId="{9F9E0EFF-9D1B-4CDC-8B99-C798B761C8F9}" type="pres">
      <dgm:prSet presAssocID="{D6B59780-8B39-459D-9B57-2B67F68E461A}" presName="linear" presStyleCnt="0">
        <dgm:presLayoutVars>
          <dgm:animLvl val="lvl"/>
          <dgm:resizeHandles val="exact"/>
        </dgm:presLayoutVars>
      </dgm:prSet>
      <dgm:spPr/>
    </dgm:pt>
    <dgm:pt modelId="{E281BFF0-D215-432C-BCC5-E7F8E33D0148}" type="pres">
      <dgm:prSet presAssocID="{FC9231D3-FF1A-4A75-B94D-58DD42DE72D7}" presName="parentText" presStyleLbl="node1" presStyleIdx="0" presStyleCnt="1">
        <dgm:presLayoutVars>
          <dgm:chMax val="0"/>
          <dgm:bulletEnabled val="1"/>
        </dgm:presLayoutVars>
      </dgm:prSet>
      <dgm:spPr/>
    </dgm:pt>
  </dgm:ptLst>
  <dgm:cxnLst>
    <dgm:cxn modelId="{E835BD4D-C106-4872-9DE1-048E82058D43}" type="presOf" srcId="{D6B59780-8B39-459D-9B57-2B67F68E461A}" destId="{9F9E0EFF-9D1B-4CDC-8B99-C798B761C8F9}" srcOrd="0" destOrd="0" presId="urn:microsoft.com/office/officeart/2005/8/layout/vList2"/>
    <dgm:cxn modelId="{F8456558-7B57-4F03-86E7-EB819A6A71A7}" type="presOf" srcId="{FC9231D3-FF1A-4A75-B94D-58DD42DE72D7}" destId="{E281BFF0-D215-432C-BCC5-E7F8E33D0148}" srcOrd="0" destOrd="0" presId="urn:microsoft.com/office/officeart/2005/8/layout/vList2"/>
    <dgm:cxn modelId="{B4A9D7FB-A0A2-4651-A9B0-FD4C5151C474}" srcId="{D6B59780-8B39-459D-9B57-2B67F68E461A}" destId="{FC9231D3-FF1A-4A75-B94D-58DD42DE72D7}" srcOrd="0" destOrd="0" parTransId="{FBFA3B3B-3824-42F9-AAB3-5325CE2E6BB5}" sibTransId="{877F56E3-64BB-443F-8512-DB0DBA06B922}"/>
    <dgm:cxn modelId="{C783DD24-3D80-46A6-87D8-CAB855C3B433}" type="presParOf" srcId="{9F9E0EFF-9D1B-4CDC-8B99-C798B761C8F9}" destId="{E281BFF0-D215-432C-BCC5-E7F8E33D0148}" srcOrd="0" destOrd="0" presId="urn:microsoft.com/office/officeart/2005/8/layout/vList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21876F-6875-43E7-A572-A3F370233298}"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tr-TR"/>
        </a:p>
      </dgm:t>
    </dgm:pt>
    <dgm:pt modelId="{6813B7F3-498C-4FFA-85E0-F7C668C7BF94}">
      <dgm:prSet custT="1"/>
      <dgm:spPr/>
      <dgm:t>
        <a:bodyPr/>
        <a:lstStyle/>
        <a:p>
          <a:pPr rtl="0"/>
          <a:r>
            <a:rPr lang="tr-TR" sz="1800" b="1" i="0" baseline="0">
              <a:solidFill>
                <a:schemeClr val="bg1"/>
              </a:solidFill>
            </a:rPr>
            <a:t>Bilgi ve beceri geliştirmek</a:t>
          </a:r>
          <a:endParaRPr lang="en-GB" sz="1800" b="1">
            <a:solidFill>
              <a:schemeClr val="bg1"/>
            </a:solidFill>
          </a:endParaRPr>
        </a:p>
      </dgm:t>
    </dgm:pt>
    <dgm:pt modelId="{25FD29D2-59B9-4E61-A20B-A42E98E243F1}" type="parTrans" cxnId="{F0360F76-62C4-4579-9549-DF1DB7ADF889}">
      <dgm:prSet/>
      <dgm:spPr/>
      <dgm:t>
        <a:bodyPr/>
        <a:lstStyle/>
        <a:p>
          <a:endParaRPr lang="tr-TR" sz="2400" b="1">
            <a:solidFill>
              <a:schemeClr val="bg1"/>
            </a:solidFill>
          </a:endParaRPr>
        </a:p>
      </dgm:t>
    </dgm:pt>
    <dgm:pt modelId="{5BC914FF-6404-4636-908E-469F2875F971}" type="sibTrans" cxnId="{F0360F76-62C4-4579-9549-DF1DB7ADF889}">
      <dgm:prSet/>
      <dgm:spPr/>
      <dgm:t>
        <a:bodyPr/>
        <a:lstStyle/>
        <a:p>
          <a:endParaRPr lang="tr-TR" sz="2400" b="1">
            <a:solidFill>
              <a:schemeClr val="bg1"/>
            </a:solidFill>
          </a:endParaRPr>
        </a:p>
      </dgm:t>
    </dgm:pt>
    <dgm:pt modelId="{B6126B0A-7B6B-453C-8E81-BD6C4DF79476}">
      <dgm:prSet custT="1"/>
      <dgm:spPr/>
      <dgm:t>
        <a:bodyPr/>
        <a:lstStyle/>
        <a:p>
          <a:pPr rtl="0"/>
          <a:r>
            <a:rPr lang="tr-TR" sz="1800" b="1" i="0" baseline="0">
              <a:solidFill>
                <a:schemeClr val="bg1"/>
              </a:solidFill>
            </a:rPr>
            <a:t>Söz ve yetki sahiplerini etkilemek</a:t>
          </a:r>
          <a:endParaRPr lang="en-GB" sz="1800" b="1">
            <a:solidFill>
              <a:schemeClr val="bg1"/>
            </a:solidFill>
          </a:endParaRPr>
        </a:p>
      </dgm:t>
    </dgm:pt>
    <dgm:pt modelId="{44976ED2-C08E-4FF7-BC2E-4010FD4BDA9E}" type="parTrans" cxnId="{F80026DB-DF50-41D4-9F7E-59F0CCC2E6D5}">
      <dgm:prSet/>
      <dgm:spPr/>
      <dgm:t>
        <a:bodyPr/>
        <a:lstStyle/>
        <a:p>
          <a:endParaRPr lang="tr-TR" sz="2400" b="1">
            <a:solidFill>
              <a:schemeClr val="bg1"/>
            </a:solidFill>
          </a:endParaRPr>
        </a:p>
      </dgm:t>
    </dgm:pt>
    <dgm:pt modelId="{FA9D0EDF-5E6B-48A0-B133-0204C94D1B8E}" type="sibTrans" cxnId="{F80026DB-DF50-41D4-9F7E-59F0CCC2E6D5}">
      <dgm:prSet/>
      <dgm:spPr/>
      <dgm:t>
        <a:bodyPr/>
        <a:lstStyle/>
        <a:p>
          <a:endParaRPr lang="tr-TR" sz="2400" b="1">
            <a:solidFill>
              <a:schemeClr val="bg1"/>
            </a:solidFill>
          </a:endParaRPr>
        </a:p>
      </dgm:t>
    </dgm:pt>
    <dgm:pt modelId="{E5684D8A-E2DB-49F9-98D9-FD9EE4D75CAE}">
      <dgm:prSet custT="1"/>
      <dgm:spPr/>
      <dgm:t>
        <a:bodyPr/>
        <a:lstStyle/>
        <a:p>
          <a:pPr rtl="0"/>
          <a:r>
            <a:rPr lang="tr-TR" sz="1800" b="1" i="0" baseline="0">
              <a:solidFill>
                <a:schemeClr val="bg1"/>
              </a:solidFill>
            </a:rPr>
            <a:t>Ses duyurmak</a:t>
          </a:r>
          <a:endParaRPr lang="en-GB" sz="1800" b="1">
            <a:solidFill>
              <a:schemeClr val="bg1"/>
            </a:solidFill>
          </a:endParaRPr>
        </a:p>
      </dgm:t>
    </dgm:pt>
    <dgm:pt modelId="{83B89556-E320-45DD-8F1D-8BF348C42DC9}" type="parTrans" cxnId="{67E71C41-956E-4A83-A29D-045A12D2A9EE}">
      <dgm:prSet/>
      <dgm:spPr/>
      <dgm:t>
        <a:bodyPr/>
        <a:lstStyle/>
        <a:p>
          <a:endParaRPr lang="tr-TR" sz="2400" b="1">
            <a:solidFill>
              <a:schemeClr val="bg1"/>
            </a:solidFill>
          </a:endParaRPr>
        </a:p>
      </dgm:t>
    </dgm:pt>
    <dgm:pt modelId="{6D1C3C7F-C4D6-4A2C-8CEA-54D3CBABD45F}" type="sibTrans" cxnId="{67E71C41-956E-4A83-A29D-045A12D2A9EE}">
      <dgm:prSet/>
      <dgm:spPr/>
      <dgm:t>
        <a:bodyPr/>
        <a:lstStyle/>
        <a:p>
          <a:endParaRPr lang="tr-TR" sz="2400" b="1">
            <a:solidFill>
              <a:schemeClr val="bg1"/>
            </a:solidFill>
          </a:endParaRPr>
        </a:p>
      </dgm:t>
    </dgm:pt>
    <dgm:pt modelId="{ECB76C30-9D1D-4730-B8AE-4F10780F938B}">
      <dgm:prSet custT="1"/>
      <dgm:spPr/>
      <dgm:t>
        <a:bodyPr/>
        <a:lstStyle/>
        <a:p>
          <a:pPr rtl="0"/>
          <a:r>
            <a:rPr lang="tr-TR" sz="1800" b="1" i="0" baseline="0">
              <a:solidFill>
                <a:schemeClr val="bg1"/>
              </a:solidFill>
            </a:rPr>
            <a:t>Organizasyon gücü kazanmak</a:t>
          </a:r>
          <a:endParaRPr lang="en-GB" sz="1800" b="1">
            <a:solidFill>
              <a:schemeClr val="bg1"/>
            </a:solidFill>
          </a:endParaRPr>
        </a:p>
      </dgm:t>
    </dgm:pt>
    <dgm:pt modelId="{C3869DB4-45C7-430B-9F69-1258A0109879}" type="parTrans" cxnId="{29DA4C6F-10C9-40EC-B388-821175FE3B32}">
      <dgm:prSet/>
      <dgm:spPr/>
      <dgm:t>
        <a:bodyPr/>
        <a:lstStyle/>
        <a:p>
          <a:endParaRPr lang="tr-TR" sz="2400" b="1">
            <a:solidFill>
              <a:schemeClr val="bg1"/>
            </a:solidFill>
          </a:endParaRPr>
        </a:p>
      </dgm:t>
    </dgm:pt>
    <dgm:pt modelId="{723FA884-E6DE-40CF-9B3A-3B66A801C2BE}" type="sibTrans" cxnId="{29DA4C6F-10C9-40EC-B388-821175FE3B32}">
      <dgm:prSet/>
      <dgm:spPr/>
      <dgm:t>
        <a:bodyPr/>
        <a:lstStyle/>
        <a:p>
          <a:endParaRPr lang="tr-TR" sz="2400" b="1">
            <a:solidFill>
              <a:schemeClr val="bg1"/>
            </a:solidFill>
          </a:endParaRPr>
        </a:p>
      </dgm:t>
    </dgm:pt>
    <dgm:pt modelId="{AE953583-C770-4CCA-BE28-68A01B636DD3}" type="pres">
      <dgm:prSet presAssocID="{8821876F-6875-43E7-A572-A3F370233298}" presName="Name0" presStyleCnt="0">
        <dgm:presLayoutVars>
          <dgm:chMax/>
          <dgm:chPref/>
          <dgm:dir/>
        </dgm:presLayoutVars>
      </dgm:prSet>
      <dgm:spPr/>
    </dgm:pt>
    <dgm:pt modelId="{1C2AB8DD-02F3-4F34-80CA-478831AA66AC}" type="pres">
      <dgm:prSet presAssocID="{6813B7F3-498C-4FFA-85E0-F7C668C7BF94}" presName="parenttextcomposite" presStyleCnt="0"/>
      <dgm:spPr/>
    </dgm:pt>
    <dgm:pt modelId="{AD2AEB28-47DE-44B5-B7EA-219579812579}" type="pres">
      <dgm:prSet presAssocID="{6813B7F3-498C-4FFA-85E0-F7C668C7BF94}" presName="parenttext" presStyleLbl="revTx" presStyleIdx="0" presStyleCnt="4">
        <dgm:presLayoutVars>
          <dgm:chMax/>
          <dgm:chPref val="2"/>
          <dgm:bulletEnabled val="1"/>
        </dgm:presLayoutVars>
      </dgm:prSet>
      <dgm:spPr/>
    </dgm:pt>
    <dgm:pt modelId="{682256F5-F449-4495-A6D6-F0DFE9BC2400}" type="pres">
      <dgm:prSet presAssocID="{6813B7F3-498C-4FFA-85E0-F7C668C7BF94}" presName="parallelogramComposite" presStyleCnt="0"/>
      <dgm:spPr/>
    </dgm:pt>
    <dgm:pt modelId="{0040CC6B-9262-466C-8F5F-139C18D89835}" type="pres">
      <dgm:prSet presAssocID="{6813B7F3-498C-4FFA-85E0-F7C668C7BF94}" presName="parallelogram1" presStyleLbl="alignNode1" presStyleIdx="0" presStyleCnt="28"/>
      <dgm:spPr/>
    </dgm:pt>
    <dgm:pt modelId="{60DB8FC6-A8FA-493F-817F-79205E0A9394}" type="pres">
      <dgm:prSet presAssocID="{6813B7F3-498C-4FFA-85E0-F7C668C7BF94}" presName="parallelogram2" presStyleLbl="alignNode1" presStyleIdx="1" presStyleCnt="28"/>
      <dgm:spPr/>
    </dgm:pt>
    <dgm:pt modelId="{C0AEE615-453A-4C2D-B0D3-09797E38A611}" type="pres">
      <dgm:prSet presAssocID="{6813B7F3-498C-4FFA-85E0-F7C668C7BF94}" presName="parallelogram3" presStyleLbl="alignNode1" presStyleIdx="2" presStyleCnt="28"/>
      <dgm:spPr/>
    </dgm:pt>
    <dgm:pt modelId="{3F60938B-EB59-48B4-9E48-4B811C4A756B}" type="pres">
      <dgm:prSet presAssocID="{6813B7F3-498C-4FFA-85E0-F7C668C7BF94}" presName="parallelogram4" presStyleLbl="alignNode1" presStyleIdx="3" presStyleCnt="28"/>
      <dgm:spPr/>
    </dgm:pt>
    <dgm:pt modelId="{0DDAB881-E86A-4481-8599-71FB9D70C950}" type="pres">
      <dgm:prSet presAssocID="{6813B7F3-498C-4FFA-85E0-F7C668C7BF94}" presName="parallelogram5" presStyleLbl="alignNode1" presStyleIdx="4" presStyleCnt="28"/>
      <dgm:spPr/>
    </dgm:pt>
    <dgm:pt modelId="{83F98B8A-D085-40FF-95C2-40579A28102E}" type="pres">
      <dgm:prSet presAssocID="{6813B7F3-498C-4FFA-85E0-F7C668C7BF94}" presName="parallelogram6" presStyleLbl="alignNode1" presStyleIdx="5" presStyleCnt="28"/>
      <dgm:spPr/>
    </dgm:pt>
    <dgm:pt modelId="{3C7BBE9F-B7CA-421A-8474-B79B90F9D6C9}" type="pres">
      <dgm:prSet presAssocID="{6813B7F3-498C-4FFA-85E0-F7C668C7BF94}" presName="parallelogram7" presStyleLbl="alignNode1" presStyleIdx="6" presStyleCnt="28"/>
      <dgm:spPr/>
    </dgm:pt>
    <dgm:pt modelId="{1E0DA348-128C-41C1-A51C-19FF32D111B0}" type="pres">
      <dgm:prSet presAssocID="{5BC914FF-6404-4636-908E-469F2875F971}" presName="sibTrans" presStyleCnt="0"/>
      <dgm:spPr/>
    </dgm:pt>
    <dgm:pt modelId="{F69C4779-9485-4E71-902F-61E7FDF3C392}" type="pres">
      <dgm:prSet presAssocID="{B6126B0A-7B6B-453C-8E81-BD6C4DF79476}" presName="parenttextcomposite" presStyleCnt="0"/>
      <dgm:spPr/>
    </dgm:pt>
    <dgm:pt modelId="{01D1D2E7-927C-4081-8D75-2050F4873F1A}" type="pres">
      <dgm:prSet presAssocID="{B6126B0A-7B6B-453C-8E81-BD6C4DF79476}" presName="parenttext" presStyleLbl="revTx" presStyleIdx="1" presStyleCnt="4">
        <dgm:presLayoutVars>
          <dgm:chMax/>
          <dgm:chPref val="2"/>
          <dgm:bulletEnabled val="1"/>
        </dgm:presLayoutVars>
      </dgm:prSet>
      <dgm:spPr/>
    </dgm:pt>
    <dgm:pt modelId="{1D5F5CB9-7179-476F-A69B-AD2D54D7274F}" type="pres">
      <dgm:prSet presAssocID="{B6126B0A-7B6B-453C-8E81-BD6C4DF79476}" presName="parallelogramComposite" presStyleCnt="0"/>
      <dgm:spPr/>
    </dgm:pt>
    <dgm:pt modelId="{8192AE63-A77B-48B8-AB45-EA45CF0107FD}" type="pres">
      <dgm:prSet presAssocID="{B6126B0A-7B6B-453C-8E81-BD6C4DF79476}" presName="parallelogram1" presStyleLbl="alignNode1" presStyleIdx="7" presStyleCnt="28"/>
      <dgm:spPr/>
    </dgm:pt>
    <dgm:pt modelId="{B8A876E1-A82B-4F46-86B1-4528C03074E8}" type="pres">
      <dgm:prSet presAssocID="{B6126B0A-7B6B-453C-8E81-BD6C4DF79476}" presName="parallelogram2" presStyleLbl="alignNode1" presStyleIdx="8" presStyleCnt="28"/>
      <dgm:spPr/>
    </dgm:pt>
    <dgm:pt modelId="{7C7FCBB0-7668-4CB4-9C80-16242134B424}" type="pres">
      <dgm:prSet presAssocID="{B6126B0A-7B6B-453C-8E81-BD6C4DF79476}" presName="parallelogram3" presStyleLbl="alignNode1" presStyleIdx="9" presStyleCnt="28"/>
      <dgm:spPr/>
    </dgm:pt>
    <dgm:pt modelId="{83060DA5-1F8F-4849-A6C2-57F4212457CB}" type="pres">
      <dgm:prSet presAssocID="{B6126B0A-7B6B-453C-8E81-BD6C4DF79476}" presName="parallelogram4" presStyleLbl="alignNode1" presStyleIdx="10" presStyleCnt="28"/>
      <dgm:spPr/>
    </dgm:pt>
    <dgm:pt modelId="{831EACD5-EFD4-4E87-8697-D791C8890CB6}" type="pres">
      <dgm:prSet presAssocID="{B6126B0A-7B6B-453C-8E81-BD6C4DF79476}" presName="parallelogram5" presStyleLbl="alignNode1" presStyleIdx="11" presStyleCnt="28"/>
      <dgm:spPr/>
    </dgm:pt>
    <dgm:pt modelId="{3825FBC0-D632-4237-8F1C-029682970A36}" type="pres">
      <dgm:prSet presAssocID="{B6126B0A-7B6B-453C-8E81-BD6C4DF79476}" presName="parallelogram6" presStyleLbl="alignNode1" presStyleIdx="12" presStyleCnt="28"/>
      <dgm:spPr/>
    </dgm:pt>
    <dgm:pt modelId="{28F2FFC9-B570-4CE8-A33B-64092CD42E19}" type="pres">
      <dgm:prSet presAssocID="{B6126B0A-7B6B-453C-8E81-BD6C4DF79476}" presName="parallelogram7" presStyleLbl="alignNode1" presStyleIdx="13" presStyleCnt="28"/>
      <dgm:spPr/>
    </dgm:pt>
    <dgm:pt modelId="{53A8D9E9-BF83-4191-8AD8-3F130F1E4BC7}" type="pres">
      <dgm:prSet presAssocID="{FA9D0EDF-5E6B-48A0-B133-0204C94D1B8E}" presName="sibTrans" presStyleCnt="0"/>
      <dgm:spPr/>
    </dgm:pt>
    <dgm:pt modelId="{E44B1AFE-C225-4811-BC87-1F5D0CCA8546}" type="pres">
      <dgm:prSet presAssocID="{E5684D8A-E2DB-49F9-98D9-FD9EE4D75CAE}" presName="parenttextcomposite" presStyleCnt="0"/>
      <dgm:spPr/>
    </dgm:pt>
    <dgm:pt modelId="{39F27A72-80A6-4265-AF39-67E2FE49E4EC}" type="pres">
      <dgm:prSet presAssocID="{E5684D8A-E2DB-49F9-98D9-FD9EE4D75CAE}" presName="parenttext" presStyleLbl="revTx" presStyleIdx="2" presStyleCnt="4">
        <dgm:presLayoutVars>
          <dgm:chMax/>
          <dgm:chPref val="2"/>
          <dgm:bulletEnabled val="1"/>
        </dgm:presLayoutVars>
      </dgm:prSet>
      <dgm:spPr/>
    </dgm:pt>
    <dgm:pt modelId="{9CCC0A0A-2FD1-470D-8FFB-85D684A25BE2}" type="pres">
      <dgm:prSet presAssocID="{E5684D8A-E2DB-49F9-98D9-FD9EE4D75CAE}" presName="parallelogramComposite" presStyleCnt="0"/>
      <dgm:spPr/>
    </dgm:pt>
    <dgm:pt modelId="{FDC478E6-604E-4711-AECE-62C0900E8BFF}" type="pres">
      <dgm:prSet presAssocID="{E5684D8A-E2DB-49F9-98D9-FD9EE4D75CAE}" presName="parallelogram1" presStyleLbl="alignNode1" presStyleIdx="14" presStyleCnt="28"/>
      <dgm:spPr/>
    </dgm:pt>
    <dgm:pt modelId="{AC194AAC-C185-4F57-A0E4-87EB3DBA36E7}" type="pres">
      <dgm:prSet presAssocID="{E5684D8A-E2DB-49F9-98D9-FD9EE4D75CAE}" presName="parallelogram2" presStyleLbl="alignNode1" presStyleIdx="15" presStyleCnt="28"/>
      <dgm:spPr/>
    </dgm:pt>
    <dgm:pt modelId="{77AE185E-B166-4BE2-BEDC-910ECF52A276}" type="pres">
      <dgm:prSet presAssocID="{E5684D8A-E2DB-49F9-98D9-FD9EE4D75CAE}" presName="parallelogram3" presStyleLbl="alignNode1" presStyleIdx="16" presStyleCnt="28"/>
      <dgm:spPr/>
    </dgm:pt>
    <dgm:pt modelId="{44F23D0A-F31D-4BEF-8F78-0F3D0AB8C3C0}" type="pres">
      <dgm:prSet presAssocID="{E5684D8A-E2DB-49F9-98D9-FD9EE4D75CAE}" presName="parallelogram4" presStyleLbl="alignNode1" presStyleIdx="17" presStyleCnt="28"/>
      <dgm:spPr/>
    </dgm:pt>
    <dgm:pt modelId="{3CE0793E-7F8C-4279-9B30-B2B147F4D55A}" type="pres">
      <dgm:prSet presAssocID="{E5684D8A-E2DB-49F9-98D9-FD9EE4D75CAE}" presName="parallelogram5" presStyleLbl="alignNode1" presStyleIdx="18" presStyleCnt="28"/>
      <dgm:spPr/>
    </dgm:pt>
    <dgm:pt modelId="{B0D99B01-9352-4B68-AE3F-1C1AD63C219B}" type="pres">
      <dgm:prSet presAssocID="{E5684D8A-E2DB-49F9-98D9-FD9EE4D75CAE}" presName="parallelogram6" presStyleLbl="alignNode1" presStyleIdx="19" presStyleCnt="28"/>
      <dgm:spPr/>
    </dgm:pt>
    <dgm:pt modelId="{A3DDF40B-F7CA-476C-A70C-272AAA331791}" type="pres">
      <dgm:prSet presAssocID="{E5684D8A-E2DB-49F9-98D9-FD9EE4D75CAE}" presName="parallelogram7" presStyleLbl="alignNode1" presStyleIdx="20" presStyleCnt="28"/>
      <dgm:spPr/>
    </dgm:pt>
    <dgm:pt modelId="{6DCAD953-24B7-42B1-B843-959E69A4FDFB}" type="pres">
      <dgm:prSet presAssocID="{6D1C3C7F-C4D6-4A2C-8CEA-54D3CBABD45F}" presName="sibTrans" presStyleCnt="0"/>
      <dgm:spPr/>
    </dgm:pt>
    <dgm:pt modelId="{443F8C94-16A5-4200-836A-45F5A61BE43F}" type="pres">
      <dgm:prSet presAssocID="{ECB76C30-9D1D-4730-B8AE-4F10780F938B}" presName="parenttextcomposite" presStyleCnt="0"/>
      <dgm:spPr/>
    </dgm:pt>
    <dgm:pt modelId="{6D3C4697-0997-40A9-9135-627C3A59902F}" type="pres">
      <dgm:prSet presAssocID="{ECB76C30-9D1D-4730-B8AE-4F10780F938B}" presName="parenttext" presStyleLbl="revTx" presStyleIdx="3" presStyleCnt="4">
        <dgm:presLayoutVars>
          <dgm:chMax/>
          <dgm:chPref val="2"/>
          <dgm:bulletEnabled val="1"/>
        </dgm:presLayoutVars>
      </dgm:prSet>
      <dgm:spPr/>
    </dgm:pt>
    <dgm:pt modelId="{120FAC09-26F9-4F4E-8160-113A083A6082}" type="pres">
      <dgm:prSet presAssocID="{ECB76C30-9D1D-4730-B8AE-4F10780F938B}" presName="parallelogramComposite" presStyleCnt="0"/>
      <dgm:spPr/>
    </dgm:pt>
    <dgm:pt modelId="{8880BD70-C613-4C89-83BA-EAD4A9AA8110}" type="pres">
      <dgm:prSet presAssocID="{ECB76C30-9D1D-4730-B8AE-4F10780F938B}" presName="parallelogram1" presStyleLbl="alignNode1" presStyleIdx="21" presStyleCnt="28"/>
      <dgm:spPr/>
    </dgm:pt>
    <dgm:pt modelId="{C417A59A-42DB-4B6C-97B5-708022AA0B72}" type="pres">
      <dgm:prSet presAssocID="{ECB76C30-9D1D-4730-B8AE-4F10780F938B}" presName="parallelogram2" presStyleLbl="alignNode1" presStyleIdx="22" presStyleCnt="28"/>
      <dgm:spPr/>
    </dgm:pt>
    <dgm:pt modelId="{D5BD7068-9E3C-4D6D-8A07-272270EB4FCB}" type="pres">
      <dgm:prSet presAssocID="{ECB76C30-9D1D-4730-B8AE-4F10780F938B}" presName="parallelogram3" presStyleLbl="alignNode1" presStyleIdx="23" presStyleCnt="28"/>
      <dgm:spPr/>
    </dgm:pt>
    <dgm:pt modelId="{825B3E50-405D-4488-994F-67B0D28DBC5B}" type="pres">
      <dgm:prSet presAssocID="{ECB76C30-9D1D-4730-B8AE-4F10780F938B}" presName="parallelogram4" presStyleLbl="alignNode1" presStyleIdx="24" presStyleCnt="28"/>
      <dgm:spPr/>
    </dgm:pt>
    <dgm:pt modelId="{2AD803BC-22CC-46C8-BAFD-CC4FB0A238FC}" type="pres">
      <dgm:prSet presAssocID="{ECB76C30-9D1D-4730-B8AE-4F10780F938B}" presName="parallelogram5" presStyleLbl="alignNode1" presStyleIdx="25" presStyleCnt="28"/>
      <dgm:spPr/>
    </dgm:pt>
    <dgm:pt modelId="{266B4EE8-F373-422A-8C12-EC823669D8CC}" type="pres">
      <dgm:prSet presAssocID="{ECB76C30-9D1D-4730-B8AE-4F10780F938B}" presName="parallelogram6" presStyleLbl="alignNode1" presStyleIdx="26" presStyleCnt="28"/>
      <dgm:spPr/>
    </dgm:pt>
    <dgm:pt modelId="{87F58D68-BA8D-43E6-AB38-5D95C4CBC525}" type="pres">
      <dgm:prSet presAssocID="{ECB76C30-9D1D-4730-B8AE-4F10780F938B}" presName="parallelogram7" presStyleLbl="alignNode1" presStyleIdx="27" presStyleCnt="28"/>
      <dgm:spPr/>
    </dgm:pt>
  </dgm:ptLst>
  <dgm:cxnLst>
    <dgm:cxn modelId="{0D64421A-DBB8-471E-9A7C-8679DE22D753}" type="presOf" srcId="{E5684D8A-E2DB-49F9-98D9-FD9EE4D75CAE}" destId="{39F27A72-80A6-4265-AF39-67E2FE49E4EC}" srcOrd="0" destOrd="0" presId="urn:microsoft.com/office/officeart/2008/layout/VerticalAccentList"/>
    <dgm:cxn modelId="{22E78A1C-B6A0-479D-8198-9B6BF4F62B30}" type="presOf" srcId="{ECB76C30-9D1D-4730-B8AE-4F10780F938B}" destId="{6D3C4697-0997-40A9-9135-627C3A59902F}" srcOrd="0" destOrd="0" presId="urn:microsoft.com/office/officeart/2008/layout/VerticalAccentList"/>
    <dgm:cxn modelId="{7BC5E960-8912-4FA0-8029-523924F5E7EA}" type="presOf" srcId="{B6126B0A-7B6B-453C-8E81-BD6C4DF79476}" destId="{01D1D2E7-927C-4081-8D75-2050F4873F1A}" srcOrd="0" destOrd="0" presId="urn:microsoft.com/office/officeart/2008/layout/VerticalAccentList"/>
    <dgm:cxn modelId="{67E71C41-956E-4A83-A29D-045A12D2A9EE}" srcId="{8821876F-6875-43E7-A572-A3F370233298}" destId="{E5684D8A-E2DB-49F9-98D9-FD9EE4D75CAE}" srcOrd="2" destOrd="0" parTransId="{83B89556-E320-45DD-8F1D-8BF348C42DC9}" sibTransId="{6D1C3C7F-C4D6-4A2C-8CEA-54D3CBABD45F}"/>
    <dgm:cxn modelId="{29DA4C6F-10C9-40EC-B388-821175FE3B32}" srcId="{8821876F-6875-43E7-A572-A3F370233298}" destId="{ECB76C30-9D1D-4730-B8AE-4F10780F938B}" srcOrd="3" destOrd="0" parTransId="{C3869DB4-45C7-430B-9F69-1258A0109879}" sibTransId="{723FA884-E6DE-40CF-9B3A-3B66A801C2BE}"/>
    <dgm:cxn modelId="{F0360F76-62C4-4579-9549-DF1DB7ADF889}" srcId="{8821876F-6875-43E7-A572-A3F370233298}" destId="{6813B7F3-498C-4FFA-85E0-F7C668C7BF94}" srcOrd="0" destOrd="0" parTransId="{25FD29D2-59B9-4E61-A20B-A42E98E243F1}" sibTransId="{5BC914FF-6404-4636-908E-469F2875F971}"/>
    <dgm:cxn modelId="{F80026DB-DF50-41D4-9F7E-59F0CCC2E6D5}" srcId="{8821876F-6875-43E7-A572-A3F370233298}" destId="{B6126B0A-7B6B-453C-8E81-BD6C4DF79476}" srcOrd="1" destOrd="0" parTransId="{44976ED2-C08E-4FF7-BC2E-4010FD4BDA9E}" sibTransId="{FA9D0EDF-5E6B-48A0-B133-0204C94D1B8E}"/>
    <dgm:cxn modelId="{231599DE-299A-4729-8A0C-6E9AB5E66D0F}" type="presOf" srcId="{8821876F-6875-43E7-A572-A3F370233298}" destId="{AE953583-C770-4CCA-BE28-68A01B636DD3}" srcOrd="0" destOrd="0" presId="urn:microsoft.com/office/officeart/2008/layout/VerticalAccentList"/>
    <dgm:cxn modelId="{9D7B6FF8-7F4A-49A5-B3B3-D967F617F1FA}" type="presOf" srcId="{6813B7F3-498C-4FFA-85E0-F7C668C7BF94}" destId="{AD2AEB28-47DE-44B5-B7EA-219579812579}" srcOrd="0" destOrd="0" presId="urn:microsoft.com/office/officeart/2008/layout/VerticalAccentList"/>
    <dgm:cxn modelId="{620CAA74-17C6-4741-8C81-75F98C5D9276}" type="presParOf" srcId="{AE953583-C770-4CCA-BE28-68A01B636DD3}" destId="{1C2AB8DD-02F3-4F34-80CA-478831AA66AC}" srcOrd="0" destOrd="0" presId="urn:microsoft.com/office/officeart/2008/layout/VerticalAccentList"/>
    <dgm:cxn modelId="{7168C0FB-C9A3-4827-8EAC-061E2E7BA54C}" type="presParOf" srcId="{1C2AB8DD-02F3-4F34-80CA-478831AA66AC}" destId="{AD2AEB28-47DE-44B5-B7EA-219579812579}" srcOrd="0" destOrd="0" presId="urn:microsoft.com/office/officeart/2008/layout/VerticalAccentList"/>
    <dgm:cxn modelId="{0F5937F9-8330-4BCB-AA99-C091325146A8}" type="presParOf" srcId="{AE953583-C770-4CCA-BE28-68A01B636DD3}" destId="{682256F5-F449-4495-A6D6-F0DFE9BC2400}" srcOrd="1" destOrd="0" presId="urn:microsoft.com/office/officeart/2008/layout/VerticalAccentList"/>
    <dgm:cxn modelId="{B53B293F-6D68-47A1-B6CD-BD1971673A81}" type="presParOf" srcId="{682256F5-F449-4495-A6D6-F0DFE9BC2400}" destId="{0040CC6B-9262-466C-8F5F-139C18D89835}" srcOrd="0" destOrd="0" presId="urn:microsoft.com/office/officeart/2008/layout/VerticalAccentList"/>
    <dgm:cxn modelId="{01FBA0A8-0BB7-4F5B-94A5-E0DA2199FEBE}" type="presParOf" srcId="{682256F5-F449-4495-A6D6-F0DFE9BC2400}" destId="{60DB8FC6-A8FA-493F-817F-79205E0A9394}" srcOrd="1" destOrd="0" presId="urn:microsoft.com/office/officeart/2008/layout/VerticalAccentList"/>
    <dgm:cxn modelId="{0B5AB30E-D9F1-4411-AE56-18736932C614}" type="presParOf" srcId="{682256F5-F449-4495-A6D6-F0DFE9BC2400}" destId="{C0AEE615-453A-4C2D-B0D3-09797E38A611}" srcOrd="2" destOrd="0" presId="urn:microsoft.com/office/officeart/2008/layout/VerticalAccentList"/>
    <dgm:cxn modelId="{75DEC5D0-6635-4DB2-9D2A-DC4CEE7C3CD9}" type="presParOf" srcId="{682256F5-F449-4495-A6D6-F0DFE9BC2400}" destId="{3F60938B-EB59-48B4-9E48-4B811C4A756B}" srcOrd="3" destOrd="0" presId="urn:microsoft.com/office/officeart/2008/layout/VerticalAccentList"/>
    <dgm:cxn modelId="{B74FB158-23A7-479B-A5F5-6C91C5CD6021}" type="presParOf" srcId="{682256F5-F449-4495-A6D6-F0DFE9BC2400}" destId="{0DDAB881-E86A-4481-8599-71FB9D70C950}" srcOrd="4" destOrd="0" presId="urn:microsoft.com/office/officeart/2008/layout/VerticalAccentList"/>
    <dgm:cxn modelId="{F19CA649-16D6-4313-B60C-10BD4D8F1EBE}" type="presParOf" srcId="{682256F5-F449-4495-A6D6-F0DFE9BC2400}" destId="{83F98B8A-D085-40FF-95C2-40579A28102E}" srcOrd="5" destOrd="0" presId="urn:microsoft.com/office/officeart/2008/layout/VerticalAccentList"/>
    <dgm:cxn modelId="{84B55133-1EBA-4D76-8CE6-694B0C3CC854}" type="presParOf" srcId="{682256F5-F449-4495-A6D6-F0DFE9BC2400}" destId="{3C7BBE9F-B7CA-421A-8474-B79B90F9D6C9}" srcOrd="6" destOrd="0" presId="urn:microsoft.com/office/officeart/2008/layout/VerticalAccentList"/>
    <dgm:cxn modelId="{A07DEDBA-7D69-4247-8083-CC5216BA372D}" type="presParOf" srcId="{AE953583-C770-4CCA-BE28-68A01B636DD3}" destId="{1E0DA348-128C-41C1-A51C-19FF32D111B0}" srcOrd="2" destOrd="0" presId="urn:microsoft.com/office/officeart/2008/layout/VerticalAccentList"/>
    <dgm:cxn modelId="{8CD42FE4-9573-43DB-BDE6-B78ADA11144E}" type="presParOf" srcId="{AE953583-C770-4CCA-BE28-68A01B636DD3}" destId="{F69C4779-9485-4E71-902F-61E7FDF3C392}" srcOrd="3" destOrd="0" presId="urn:microsoft.com/office/officeart/2008/layout/VerticalAccentList"/>
    <dgm:cxn modelId="{B8E2F194-913B-425D-BD52-A1BCD163B5C4}" type="presParOf" srcId="{F69C4779-9485-4E71-902F-61E7FDF3C392}" destId="{01D1D2E7-927C-4081-8D75-2050F4873F1A}" srcOrd="0" destOrd="0" presId="urn:microsoft.com/office/officeart/2008/layout/VerticalAccentList"/>
    <dgm:cxn modelId="{33D83C26-141F-4B25-9988-197CB70DDBE8}" type="presParOf" srcId="{AE953583-C770-4CCA-BE28-68A01B636DD3}" destId="{1D5F5CB9-7179-476F-A69B-AD2D54D7274F}" srcOrd="4" destOrd="0" presId="urn:microsoft.com/office/officeart/2008/layout/VerticalAccentList"/>
    <dgm:cxn modelId="{AC60AB18-16BC-4E40-8359-3FA712F1A9D4}" type="presParOf" srcId="{1D5F5CB9-7179-476F-A69B-AD2D54D7274F}" destId="{8192AE63-A77B-48B8-AB45-EA45CF0107FD}" srcOrd="0" destOrd="0" presId="urn:microsoft.com/office/officeart/2008/layout/VerticalAccentList"/>
    <dgm:cxn modelId="{916E9FD3-34B4-414B-8826-0C28BBBF00DA}" type="presParOf" srcId="{1D5F5CB9-7179-476F-A69B-AD2D54D7274F}" destId="{B8A876E1-A82B-4F46-86B1-4528C03074E8}" srcOrd="1" destOrd="0" presId="urn:microsoft.com/office/officeart/2008/layout/VerticalAccentList"/>
    <dgm:cxn modelId="{872EFFD9-12B6-455B-9BED-37139A9E9BB4}" type="presParOf" srcId="{1D5F5CB9-7179-476F-A69B-AD2D54D7274F}" destId="{7C7FCBB0-7668-4CB4-9C80-16242134B424}" srcOrd="2" destOrd="0" presId="urn:microsoft.com/office/officeart/2008/layout/VerticalAccentList"/>
    <dgm:cxn modelId="{91F7BAB4-3031-4982-B4D9-19311497D61F}" type="presParOf" srcId="{1D5F5CB9-7179-476F-A69B-AD2D54D7274F}" destId="{83060DA5-1F8F-4849-A6C2-57F4212457CB}" srcOrd="3" destOrd="0" presId="urn:microsoft.com/office/officeart/2008/layout/VerticalAccentList"/>
    <dgm:cxn modelId="{4E317BCD-6425-4190-9555-E6FD5D04993B}" type="presParOf" srcId="{1D5F5CB9-7179-476F-A69B-AD2D54D7274F}" destId="{831EACD5-EFD4-4E87-8697-D791C8890CB6}" srcOrd="4" destOrd="0" presId="urn:microsoft.com/office/officeart/2008/layout/VerticalAccentList"/>
    <dgm:cxn modelId="{B68CAFE1-AC97-4632-802B-A3CE443B8F14}" type="presParOf" srcId="{1D5F5CB9-7179-476F-A69B-AD2D54D7274F}" destId="{3825FBC0-D632-4237-8F1C-029682970A36}" srcOrd="5" destOrd="0" presId="urn:microsoft.com/office/officeart/2008/layout/VerticalAccentList"/>
    <dgm:cxn modelId="{2F5FE311-1293-4ED4-AC81-57DFD4F79962}" type="presParOf" srcId="{1D5F5CB9-7179-476F-A69B-AD2D54D7274F}" destId="{28F2FFC9-B570-4CE8-A33B-64092CD42E19}" srcOrd="6" destOrd="0" presId="urn:microsoft.com/office/officeart/2008/layout/VerticalAccentList"/>
    <dgm:cxn modelId="{041A1717-F411-4B67-A8A6-DC77B67A6FEF}" type="presParOf" srcId="{AE953583-C770-4CCA-BE28-68A01B636DD3}" destId="{53A8D9E9-BF83-4191-8AD8-3F130F1E4BC7}" srcOrd="5" destOrd="0" presId="urn:microsoft.com/office/officeart/2008/layout/VerticalAccentList"/>
    <dgm:cxn modelId="{2B3276E2-BB25-4EDD-9C81-54411B11F220}" type="presParOf" srcId="{AE953583-C770-4CCA-BE28-68A01B636DD3}" destId="{E44B1AFE-C225-4811-BC87-1F5D0CCA8546}" srcOrd="6" destOrd="0" presId="urn:microsoft.com/office/officeart/2008/layout/VerticalAccentList"/>
    <dgm:cxn modelId="{9D946FD5-2AD1-4C9F-9968-6EA000B29990}" type="presParOf" srcId="{E44B1AFE-C225-4811-BC87-1F5D0CCA8546}" destId="{39F27A72-80A6-4265-AF39-67E2FE49E4EC}" srcOrd="0" destOrd="0" presId="urn:microsoft.com/office/officeart/2008/layout/VerticalAccentList"/>
    <dgm:cxn modelId="{8E16AE7A-66E1-410B-9222-29036D2F3B6B}" type="presParOf" srcId="{AE953583-C770-4CCA-BE28-68A01B636DD3}" destId="{9CCC0A0A-2FD1-470D-8FFB-85D684A25BE2}" srcOrd="7" destOrd="0" presId="urn:microsoft.com/office/officeart/2008/layout/VerticalAccentList"/>
    <dgm:cxn modelId="{736DEB8D-F72B-4F62-85C3-24EC1F13BBE9}" type="presParOf" srcId="{9CCC0A0A-2FD1-470D-8FFB-85D684A25BE2}" destId="{FDC478E6-604E-4711-AECE-62C0900E8BFF}" srcOrd="0" destOrd="0" presId="urn:microsoft.com/office/officeart/2008/layout/VerticalAccentList"/>
    <dgm:cxn modelId="{E3A476DD-AC14-4F07-90E1-41C82C0B4C39}" type="presParOf" srcId="{9CCC0A0A-2FD1-470D-8FFB-85D684A25BE2}" destId="{AC194AAC-C185-4F57-A0E4-87EB3DBA36E7}" srcOrd="1" destOrd="0" presId="urn:microsoft.com/office/officeart/2008/layout/VerticalAccentList"/>
    <dgm:cxn modelId="{B4A62539-822F-4D6D-9884-78E1257AF8AE}" type="presParOf" srcId="{9CCC0A0A-2FD1-470D-8FFB-85D684A25BE2}" destId="{77AE185E-B166-4BE2-BEDC-910ECF52A276}" srcOrd="2" destOrd="0" presId="urn:microsoft.com/office/officeart/2008/layout/VerticalAccentList"/>
    <dgm:cxn modelId="{C3E53316-DC22-4CCC-B817-D5A407B99550}" type="presParOf" srcId="{9CCC0A0A-2FD1-470D-8FFB-85D684A25BE2}" destId="{44F23D0A-F31D-4BEF-8F78-0F3D0AB8C3C0}" srcOrd="3" destOrd="0" presId="urn:microsoft.com/office/officeart/2008/layout/VerticalAccentList"/>
    <dgm:cxn modelId="{712EEA5E-4F0D-4F02-A1D1-4CF4969E0B8B}" type="presParOf" srcId="{9CCC0A0A-2FD1-470D-8FFB-85D684A25BE2}" destId="{3CE0793E-7F8C-4279-9B30-B2B147F4D55A}" srcOrd="4" destOrd="0" presId="urn:microsoft.com/office/officeart/2008/layout/VerticalAccentList"/>
    <dgm:cxn modelId="{E03581A1-C35A-430F-9E6B-67985343FB83}" type="presParOf" srcId="{9CCC0A0A-2FD1-470D-8FFB-85D684A25BE2}" destId="{B0D99B01-9352-4B68-AE3F-1C1AD63C219B}" srcOrd="5" destOrd="0" presId="urn:microsoft.com/office/officeart/2008/layout/VerticalAccentList"/>
    <dgm:cxn modelId="{937999F9-612D-4305-8BE0-BF59740427B9}" type="presParOf" srcId="{9CCC0A0A-2FD1-470D-8FFB-85D684A25BE2}" destId="{A3DDF40B-F7CA-476C-A70C-272AAA331791}" srcOrd="6" destOrd="0" presId="urn:microsoft.com/office/officeart/2008/layout/VerticalAccentList"/>
    <dgm:cxn modelId="{C1F78B3D-305F-4227-AFCE-3209A0C65C49}" type="presParOf" srcId="{AE953583-C770-4CCA-BE28-68A01B636DD3}" destId="{6DCAD953-24B7-42B1-B843-959E69A4FDFB}" srcOrd="8" destOrd="0" presId="urn:microsoft.com/office/officeart/2008/layout/VerticalAccentList"/>
    <dgm:cxn modelId="{B34B4BAC-D819-4DB9-AAB1-CF629DCB805A}" type="presParOf" srcId="{AE953583-C770-4CCA-BE28-68A01B636DD3}" destId="{443F8C94-16A5-4200-836A-45F5A61BE43F}" srcOrd="9" destOrd="0" presId="urn:microsoft.com/office/officeart/2008/layout/VerticalAccentList"/>
    <dgm:cxn modelId="{1B81EBBA-3991-41DA-9DF8-2348609535E6}" type="presParOf" srcId="{443F8C94-16A5-4200-836A-45F5A61BE43F}" destId="{6D3C4697-0997-40A9-9135-627C3A59902F}" srcOrd="0" destOrd="0" presId="urn:microsoft.com/office/officeart/2008/layout/VerticalAccentList"/>
    <dgm:cxn modelId="{A453D858-7090-4483-A6D5-33EE603157DC}" type="presParOf" srcId="{AE953583-C770-4CCA-BE28-68A01B636DD3}" destId="{120FAC09-26F9-4F4E-8160-113A083A6082}" srcOrd="10" destOrd="0" presId="urn:microsoft.com/office/officeart/2008/layout/VerticalAccentList"/>
    <dgm:cxn modelId="{D1EF7C55-2DB7-4CD8-8125-BF85B5546324}" type="presParOf" srcId="{120FAC09-26F9-4F4E-8160-113A083A6082}" destId="{8880BD70-C613-4C89-83BA-EAD4A9AA8110}" srcOrd="0" destOrd="0" presId="urn:microsoft.com/office/officeart/2008/layout/VerticalAccentList"/>
    <dgm:cxn modelId="{0FE51437-8B25-4B51-8374-1B4E60043ECB}" type="presParOf" srcId="{120FAC09-26F9-4F4E-8160-113A083A6082}" destId="{C417A59A-42DB-4B6C-97B5-708022AA0B72}" srcOrd="1" destOrd="0" presId="urn:microsoft.com/office/officeart/2008/layout/VerticalAccentList"/>
    <dgm:cxn modelId="{3AE8F3FF-3513-45FC-9C7A-08DE13540D6F}" type="presParOf" srcId="{120FAC09-26F9-4F4E-8160-113A083A6082}" destId="{D5BD7068-9E3C-4D6D-8A07-272270EB4FCB}" srcOrd="2" destOrd="0" presId="urn:microsoft.com/office/officeart/2008/layout/VerticalAccentList"/>
    <dgm:cxn modelId="{6312FF5B-AE4A-4B0E-B10C-E555A474E4AE}" type="presParOf" srcId="{120FAC09-26F9-4F4E-8160-113A083A6082}" destId="{825B3E50-405D-4488-994F-67B0D28DBC5B}" srcOrd="3" destOrd="0" presId="urn:microsoft.com/office/officeart/2008/layout/VerticalAccentList"/>
    <dgm:cxn modelId="{29A94DD0-1C36-4904-89D9-DE72AF2F1656}" type="presParOf" srcId="{120FAC09-26F9-4F4E-8160-113A083A6082}" destId="{2AD803BC-22CC-46C8-BAFD-CC4FB0A238FC}" srcOrd="4" destOrd="0" presId="urn:microsoft.com/office/officeart/2008/layout/VerticalAccentList"/>
    <dgm:cxn modelId="{392560A5-8052-4672-B0D9-617F5F0EC46B}" type="presParOf" srcId="{120FAC09-26F9-4F4E-8160-113A083A6082}" destId="{266B4EE8-F373-422A-8C12-EC823669D8CC}" srcOrd="5" destOrd="0" presId="urn:microsoft.com/office/officeart/2008/layout/VerticalAccentList"/>
    <dgm:cxn modelId="{6FDACF69-4C25-4FBB-B987-CE33B2F93277}" type="presParOf" srcId="{120FAC09-26F9-4F4E-8160-113A083A6082}" destId="{87F58D68-BA8D-43E6-AB38-5D95C4CBC525}"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9A4459-BF62-40C6-8B34-FF7393F1EB0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tr-TR"/>
        </a:p>
      </dgm:t>
    </dgm:pt>
    <dgm:pt modelId="{981F40B8-F2FF-4F61-AC81-75232988FE94}">
      <dgm:prSet custT="1"/>
      <dgm:spPr/>
      <dgm:t>
        <a:bodyPr/>
        <a:lstStyle/>
        <a:p>
          <a:pPr rtl="0"/>
          <a:r>
            <a:rPr lang="tr-TR" sz="2000" b="0" i="0" baseline="0" dirty="0">
              <a:solidFill>
                <a:schemeClr val="bg1"/>
              </a:solidFill>
            </a:rPr>
            <a:t>Genel Destek (Açık çağrı) ve Özel Destek (Belli dönemlerde)</a:t>
          </a:r>
          <a:endParaRPr lang="en-GB" sz="2000" dirty="0">
            <a:solidFill>
              <a:schemeClr val="bg1"/>
            </a:solidFill>
          </a:endParaRPr>
        </a:p>
      </dgm:t>
    </dgm:pt>
    <dgm:pt modelId="{954C63C7-B0B6-4F58-85A8-0048F6911630}" type="parTrans" cxnId="{0E22AA46-E1A2-4A1E-8C1E-46D93EBD4099}">
      <dgm:prSet/>
      <dgm:spPr/>
      <dgm:t>
        <a:bodyPr/>
        <a:lstStyle/>
        <a:p>
          <a:endParaRPr lang="tr-TR" sz="2000">
            <a:solidFill>
              <a:schemeClr val="bg1"/>
            </a:solidFill>
          </a:endParaRPr>
        </a:p>
      </dgm:t>
    </dgm:pt>
    <dgm:pt modelId="{EECAD968-4700-4F88-A792-48677AF17A6D}" type="sibTrans" cxnId="{0E22AA46-E1A2-4A1E-8C1E-46D93EBD4099}">
      <dgm:prSet/>
      <dgm:spPr/>
      <dgm:t>
        <a:bodyPr/>
        <a:lstStyle/>
        <a:p>
          <a:endParaRPr lang="tr-TR" sz="2000">
            <a:solidFill>
              <a:schemeClr val="bg1"/>
            </a:solidFill>
          </a:endParaRPr>
        </a:p>
      </dgm:t>
    </dgm:pt>
    <dgm:pt modelId="{2113E9DF-19A4-406A-BCB8-49B4CDF6E6E8}" type="pres">
      <dgm:prSet presAssocID="{1F9A4459-BF62-40C6-8B34-FF7393F1EB02}" presName="vert0" presStyleCnt="0">
        <dgm:presLayoutVars>
          <dgm:dir/>
          <dgm:animOne val="branch"/>
          <dgm:animLvl val="lvl"/>
        </dgm:presLayoutVars>
      </dgm:prSet>
      <dgm:spPr/>
    </dgm:pt>
    <dgm:pt modelId="{80C60272-1FB9-48A8-B98B-7D1B45FE1B74}" type="pres">
      <dgm:prSet presAssocID="{981F40B8-F2FF-4F61-AC81-75232988FE94}" presName="thickLine" presStyleLbl="alignNode1" presStyleIdx="0" presStyleCnt="1"/>
      <dgm:spPr/>
    </dgm:pt>
    <dgm:pt modelId="{654CB272-CBE7-4331-A615-64C7808C9E98}" type="pres">
      <dgm:prSet presAssocID="{981F40B8-F2FF-4F61-AC81-75232988FE94}" presName="horz1" presStyleCnt="0"/>
      <dgm:spPr/>
    </dgm:pt>
    <dgm:pt modelId="{5CEEC28A-63B5-4CA6-952B-13107A0A2166}" type="pres">
      <dgm:prSet presAssocID="{981F40B8-F2FF-4F61-AC81-75232988FE94}" presName="tx1" presStyleLbl="revTx" presStyleIdx="0" presStyleCnt="1"/>
      <dgm:spPr/>
    </dgm:pt>
    <dgm:pt modelId="{2E954771-7530-48D6-8CE9-683FB3F31798}" type="pres">
      <dgm:prSet presAssocID="{981F40B8-F2FF-4F61-AC81-75232988FE94}" presName="vert1" presStyleCnt="0"/>
      <dgm:spPr/>
    </dgm:pt>
  </dgm:ptLst>
  <dgm:cxnLst>
    <dgm:cxn modelId="{005CA037-E7AA-412B-B2DE-83A514C9B3AE}" type="presOf" srcId="{1F9A4459-BF62-40C6-8B34-FF7393F1EB02}" destId="{2113E9DF-19A4-406A-BCB8-49B4CDF6E6E8}" srcOrd="0" destOrd="0" presId="urn:microsoft.com/office/officeart/2008/layout/LinedList"/>
    <dgm:cxn modelId="{0E22AA46-E1A2-4A1E-8C1E-46D93EBD4099}" srcId="{1F9A4459-BF62-40C6-8B34-FF7393F1EB02}" destId="{981F40B8-F2FF-4F61-AC81-75232988FE94}" srcOrd="0" destOrd="0" parTransId="{954C63C7-B0B6-4F58-85A8-0048F6911630}" sibTransId="{EECAD968-4700-4F88-A792-48677AF17A6D}"/>
    <dgm:cxn modelId="{84B9B1B3-97DF-46D4-B5FB-3411F3262AEB}" type="presOf" srcId="{981F40B8-F2FF-4F61-AC81-75232988FE94}" destId="{5CEEC28A-63B5-4CA6-952B-13107A0A2166}" srcOrd="0" destOrd="0" presId="urn:microsoft.com/office/officeart/2008/layout/LinedList"/>
    <dgm:cxn modelId="{99A3F009-7A9D-4F17-B32E-5881677A5E32}" type="presParOf" srcId="{2113E9DF-19A4-406A-BCB8-49B4CDF6E6E8}" destId="{80C60272-1FB9-48A8-B98B-7D1B45FE1B74}" srcOrd="0" destOrd="0" presId="urn:microsoft.com/office/officeart/2008/layout/LinedList"/>
    <dgm:cxn modelId="{6DDAE290-354B-4F57-905D-5D2E774475C3}" type="presParOf" srcId="{2113E9DF-19A4-406A-BCB8-49B4CDF6E6E8}" destId="{654CB272-CBE7-4331-A615-64C7808C9E98}" srcOrd="1" destOrd="0" presId="urn:microsoft.com/office/officeart/2008/layout/LinedList"/>
    <dgm:cxn modelId="{E747FCFE-2B15-45D3-8E2A-A299102C86BA}" type="presParOf" srcId="{654CB272-CBE7-4331-A615-64C7808C9E98}" destId="{5CEEC28A-63B5-4CA6-952B-13107A0A2166}" srcOrd="0" destOrd="0" presId="urn:microsoft.com/office/officeart/2008/layout/LinedList"/>
    <dgm:cxn modelId="{84967047-45FD-47E3-94FE-BFC2A78BFDDC}" type="presParOf" srcId="{654CB272-CBE7-4331-A615-64C7808C9E98}" destId="{2E954771-7530-48D6-8CE9-683FB3F31798}"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2F01E0-82CC-4B2D-A569-880C59BBFD1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73ACF05C-C4A6-4622-97A0-2343B829979E}">
      <dgm:prSet/>
      <dgm:spPr>
        <a:ln>
          <a:noFill/>
        </a:ln>
      </dgm:spPr>
      <dgm:t>
        <a:bodyPr/>
        <a:lstStyle/>
        <a:p>
          <a:pPr rtl="0"/>
          <a:r>
            <a:rPr lang="tr-TR" b="1" i="0" baseline="0" dirty="0"/>
            <a:t>Dijitalleşme</a:t>
          </a:r>
          <a:endParaRPr lang="en-GB" b="1" dirty="0"/>
        </a:p>
      </dgm:t>
    </dgm:pt>
    <dgm:pt modelId="{62D6721E-0029-4993-8B48-79BD935A6052}" type="parTrans" cxnId="{82896DB0-3C5A-4354-B1FF-A7E8433ACDDE}">
      <dgm:prSet/>
      <dgm:spPr/>
      <dgm:t>
        <a:bodyPr/>
        <a:lstStyle/>
        <a:p>
          <a:endParaRPr lang="tr-TR"/>
        </a:p>
      </dgm:t>
    </dgm:pt>
    <dgm:pt modelId="{B5D72375-270F-4629-AB5D-BE73DA0C835A}" type="sibTrans" cxnId="{82896DB0-3C5A-4354-B1FF-A7E8433ACDDE}">
      <dgm:prSet/>
      <dgm:spPr/>
      <dgm:t>
        <a:bodyPr/>
        <a:lstStyle/>
        <a:p>
          <a:endParaRPr lang="tr-TR"/>
        </a:p>
      </dgm:t>
    </dgm:pt>
    <dgm:pt modelId="{E152F3DE-FAA8-4715-A2C6-A7B3B139197A}">
      <dgm:prSet/>
      <dgm:spPr>
        <a:ln>
          <a:noFill/>
        </a:ln>
      </dgm:spPr>
      <dgm:t>
        <a:bodyPr/>
        <a:lstStyle/>
        <a:p>
          <a:pPr rtl="0"/>
          <a:r>
            <a:rPr lang="tr-TR" b="1" i="0" baseline="0" dirty="0"/>
            <a:t>Etkinlik Organizasyonu</a:t>
          </a:r>
          <a:endParaRPr lang="en-GB" b="1" dirty="0"/>
        </a:p>
      </dgm:t>
    </dgm:pt>
    <dgm:pt modelId="{F484082F-FD12-44C1-9CA6-C26CE5F138CB}" type="sibTrans" cxnId="{F4A1589D-305C-48B1-B992-804108579DF0}">
      <dgm:prSet/>
      <dgm:spPr/>
      <dgm:t>
        <a:bodyPr/>
        <a:lstStyle/>
        <a:p>
          <a:endParaRPr lang="tr-TR"/>
        </a:p>
      </dgm:t>
    </dgm:pt>
    <dgm:pt modelId="{1984C5B0-D890-49D3-9964-CADE66FBC6B3}" type="parTrans" cxnId="{F4A1589D-305C-48B1-B992-804108579DF0}">
      <dgm:prSet/>
      <dgm:spPr/>
      <dgm:t>
        <a:bodyPr/>
        <a:lstStyle/>
        <a:p>
          <a:endParaRPr lang="tr-TR"/>
        </a:p>
      </dgm:t>
    </dgm:pt>
    <dgm:pt modelId="{96C7D362-F693-4D10-A19B-3F01F21788E9}">
      <dgm:prSet/>
      <dgm:spPr>
        <a:ln>
          <a:noFill/>
        </a:ln>
      </dgm:spPr>
      <dgm:t>
        <a:bodyPr/>
        <a:lstStyle/>
        <a:p>
          <a:pPr rtl="0"/>
          <a:r>
            <a:rPr lang="tr-TR" b="1" i="0" baseline="0" dirty="0"/>
            <a:t>Reklam ve İlan</a:t>
          </a:r>
          <a:endParaRPr lang="en-GB" b="1" dirty="0"/>
        </a:p>
      </dgm:t>
    </dgm:pt>
    <dgm:pt modelId="{99B9BC26-4B25-41C3-8A84-EAD293023802}" type="sibTrans" cxnId="{B5BA9D87-9568-4977-8E25-D5EA663186F9}">
      <dgm:prSet/>
      <dgm:spPr/>
      <dgm:t>
        <a:bodyPr/>
        <a:lstStyle/>
        <a:p>
          <a:endParaRPr lang="tr-TR"/>
        </a:p>
      </dgm:t>
    </dgm:pt>
    <dgm:pt modelId="{A37DCB40-3A77-442E-9830-D331B9515AE7}" type="parTrans" cxnId="{B5BA9D87-9568-4977-8E25-D5EA663186F9}">
      <dgm:prSet/>
      <dgm:spPr/>
      <dgm:t>
        <a:bodyPr/>
        <a:lstStyle/>
        <a:p>
          <a:endParaRPr lang="tr-TR"/>
        </a:p>
      </dgm:t>
    </dgm:pt>
    <dgm:pt modelId="{DBC54313-5DB6-4838-B328-608326473C0D}">
      <dgm:prSet/>
      <dgm:spPr>
        <a:ln>
          <a:noFill/>
        </a:ln>
      </dgm:spPr>
      <dgm:t>
        <a:bodyPr/>
        <a:lstStyle/>
        <a:p>
          <a:pPr rtl="0"/>
          <a:r>
            <a:rPr lang="tr-TR" b="1" i="0" baseline="0" dirty="0"/>
            <a:t>Hareketlilik ve Ağ Oluşturma</a:t>
          </a:r>
          <a:endParaRPr lang="en-GB" b="1" dirty="0"/>
        </a:p>
      </dgm:t>
    </dgm:pt>
    <dgm:pt modelId="{192A16A6-A658-4A76-BDFB-4C482CC56A55}" type="sibTrans" cxnId="{023EE4C3-064F-431C-964C-28E2A0E8F62F}">
      <dgm:prSet/>
      <dgm:spPr/>
      <dgm:t>
        <a:bodyPr/>
        <a:lstStyle/>
        <a:p>
          <a:endParaRPr lang="tr-TR"/>
        </a:p>
      </dgm:t>
    </dgm:pt>
    <dgm:pt modelId="{3B7AE7D5-BB54-4833-9501-7103E0601F49}" type="parTrans" cxnId="{023EE4C3-064F-431C-964C-28E2A0E8F62F}">
      <dgm:prSet/>
      <dgm:spPr/>
      <dgm:t>
        <a:bodyPr/>
        <a:lstStyle/>
        <a:p>
          <a:endParaRPr lang="tr-TR"/>
        </a:p>
      </dgm:t>
    </dgm:pt>
    <dgm:pt modelId="{BE71B683-9F68-43C0-B6B4-412E715F29CB}" type="pres">
      <dgm:prSet presAssocID="{EF2F01E0-82CC-4B2D-A569-880C59BBFD15}" presName="Name0" presStyleCnt="0">
        <dgm:presLayoutVars>
          <dgm:chMax val="7"/>
          <dgm:dir/>
          <dgm:animLvl val="lvl"/>
          <dgm:resizeHandles val="exact"/>
        </dgm:presLayoutVars>
      </dgm:prSet>
      <dgm:spPr/>
    </dgm:pt>
    <dgm:pt modelId="{BBBF3EB1-329E-4B5A-8C7A-9D0D41FBF1FE}" type="pres">
      <dgm:prSet presAssocID="{DBC54313-5DB6-4838-B328-608326473C0D}" presName="circle1" presStyleLbl="node1" presStyleIdx="0" presStyleCnt="4"/>
      <dgm:spPr>
        <a:noFill/>
      </dgm:spPr>
    </dgm:pt>
    <dgm:pt modelId="{1ECEA9E2-8858-43CA-B275-202C1154949C}" type="pres">
      <dgm:prSet presAssocID="{DBC54313-5DB6-4838-B328-608326473C0D}" presName="space" presStyleCnt="0"/>
      <dgm:spPr/>
    </dgm:pt>
    <dgm:pt modelId="{4D3CC576-0C3A-42E0-B592-C94A81974720}" type="pres">
      <dgm:prSet presAssocID="{DBC54313-5DB6-4838-B328-608326473C0D}" presName="rect1" presStyleLbl="alignAcc1" presStyleIdx="0" presStyleCnt="4" custScaleX="121884"/>
      <dgm:spPr/>
    </dgm:pt>
    <dgm:pt modelId="{D4DE4883-8CED-48EE-8036-F8C96B96D06B}" type="pres">
      <dgm:prSet presAssocID="{E152F3DE-FAA8-4715-A2C6-A7B3B139197A}" presName="vertSpace2" presStyleLbl="node1" presStyleIdx="0" presStyleCnt="4"/>
      <dgm:spPr/>
    </dgm:pt>
    <dgm:pt modelId="{CEB49E68-B497-4789-ABCA-1D85CD295A3F}" type="pres">
      <dgm:prSet presAssocID="{E152F3DE-FAA8-4715-A2C6-A7B3B139197A}" presName="circle2" presStyleLbl="node1" presStyleIdx="1" presStyleCnt="4"/>
      <dgm:spPr>
        <a:noFill/>
      </dgm:spPr>
    </dgm:pt>
    <dgm:pt modelId="{934561F8-D352-4221-B121-9050B2BC781E}" type="pres">
      <dgm:prSet presAssocID="{E152F3DE-FAA8-4715-A2C6-A7B3B139197A}" presName="rect2" presStyleLbl="alignAcc1" presStyleIdx="1" presStyleCnt="4" custScaleX="121884"/>
      <dgm:spPr/>
    </dgm:pt>
    <dgm:pt modelId="{13A1C6EF-DCD1-4A53-A023-98ACBD454D5D}" type="pres">
      <dgm:prSet presAssocID="{96C7D362-F693-4D10-A19B-3F01F21788E9}" presName="vertSpace3" presStyleLbl="node1" presStyleIdx="1" presStyleCnt="4"/>
      <dgm:spPr/>
    </dgm:pt>
    <dgm:pt modelId="{0E6A9DD3-D9DC-4E5F-95C7-6A9060B731A1}" type="pres">
      <dgm:prSet presAssocID="{96C7D362-F693-4D10-A19B-3F01F21788E9}" presName="circle3" presStyleLbl="node1" presStyleIdx="2" presStyleCnt="4"/>
      <dgm:spPr>
        <a:noFill/>
      </dgm:spPr>
    </dgm:pt>
    <dgm:pt modelId="{77F278F2-0933-49A0-B59A-7A3B3984DB1B}" type="pres">
      <dgm:prSet presAssocID="{96C7D362-F693-4D10-A19B-3F01F21788E9}" presName="rect3" presStyleLbl="alignAcc1" presStyleIdx="2" presStyleCnt="4"/>
      <dgm:spPr/>
    </dgm:pt>
    <dgm:pt modelId="{7B714883-CDFB-4813-9897-3B92EA21E2A6}" type="pres">
      <dgm:prSet presAssocID="{73ACF05C-C4A6-4622-97A0-2343B829979E}" presName="vertSpace4" presStyleLbl="node1" presStyleIdx="2" presStyleCnt="4"/>
      <dgm:spPr/>
    </dgm:pt>
    <dgm:pt modelId="{F71294BA-D5A5-4D5E-8715-84E9D1AD9C80}" type="pres">
      <dgm:prSet presAssocID="{73ACF05C-C4A6-4622-97A0-2343B829979E}" presName="circle4" presStyleLbl="node1" presStyleIdx="3" presStyleCnt="4"/>
      <dgm:spPr>
        <a:noFill/>
      </dgm:spPr>
    </dgm:pt>
    <dgm:pt modelId="{9E5AD5C4-6C75-4A7E-A719-57F1E6A59EEA}" type="pres">
      <dgm:prSet presAssocID="{73ACF05C-C4A6-4622-97A0-2343B829979E}" presName="rect4" presStyleLbl="alignAcc1" presStyleIdx="3" presStyleCnt="4"/>
      <dgm:spPr/>
    </dgm:pt>
    <dgm:pt modelId="{1D109CE5-5889-447E-8E5D-6B24C9773E08}" type="pres">
      <dgm:prSet presAssocID="{DBC54313-5DB6-4838-B328-608326473C0D}" presName="rect1ParTxNoCh" presStyleLbl="alignAcc1" presStyleIdx="3" presStyleCnt="4">
        <dgm:presLayoutVars>
          <dgm:chMax val="1"/>
          <dgm:bulletEnabled val="1"/>
        </dgm:presLayoutVars>
      </dgm:prSet>
      <dgm:spPr/>
    </dgm:pt>
    <dgm:pt modelId="{556F720C-F93A-4DAE-98BC-581D10D896D1}" type="pres">
      <dgm:prSet presAssocID="{E152F3DE-FAA8-4715-A2C6-A7B3B139197A}" presName="rect2ParTxNoCh" presStyleLbl="alignAcc1" presStyleIdx="3" presStyleCnt="4">
        <dgm:presLayoutVars>
          <dgm:chMax val="1"/>
          <dgm:bulletEnabled val="1"/>
        </dgm:presLayoutVars>
      </dgm:prSet>
      <dgm:spPr/>
    </dgm:pt>
    <dgm:pt modelId="{5FF0A39A-8C75-49AB-914A-249E21DD6273}" type="pres">
      <dgm:prSet presAssocID="{96C7D362-F693-4D10-A19B-3F01F21788E9}" presName="rect3ParTxNoCh" presStyleLbl="alignAcc1" presStyleIdx="3" presStyleCnt="4">
        <dgm:presLayoutVars>
          <dgm:chMax val="1"/>
          <dgm:bulletEnabled val="1"/>
        </dgm:presLayoutVars>
      </dgm:prSet>
      <dgm:spPr/>
    </dgm:pt>
    <dgm:pt modelId="{040A65A7-B1CF-478E-BDB4-50AE12BC82EC}" type="pres">
      <dgm:prSet presAssocID="{73ACF05C-C4A6-4622-97A0-2343B829979E}" presName="rect4ParTxNoCh" presStyleLbl="alignAcc1" presStyleIdx="3" presStyleCnt="4">
        <dgm:presLayoutVars>
          <dgm:chMax val="1"/>
          <dgm:bulletEnabled val="1"/>
        </dgm:presLayoutVars>
      </dgm:prSet>
      <dgm:spPr/>
    </dgm:pt>
  </dgm:ptLst>
  <dgm:cxnLst>
    <dgm:cxn modelId="{0297EA66-5342-4BE2-97EA-BD4B2FFB9FF1}" type="presOf" srcId="{73ACF05C-C4A6-4622-97A0-2343B829979E}" destId="{040A65A7-B1CF-478E-BDB4-50AE12BC82EC}" srcOrd="1" destOrd="0" presId="urn:microsoft.com/office/officeart/2005/8/layout/target3"/>
    <dgm:cxn modelId="{2E0F2879-A64F-4C24-BA74-C6A37338E5B4}" type="presOf" srcId="{E152F3DE-FAA8-4715-A2C6-A7B3B139197A}" destId="{556F720C-F93A-4DAE-98BC-581D10D896D1}" srcOrd="1" destOrd="0" presId="urn:microsoft.com/office/officeart/2005/8/layout/target3"/>
    <dgm:cxn modelId="{0F28A181-5A80-41CF-8109-4F70D0245B7B}" type="presOf" srcId="{EF2F01E0-82CC-4B2D-A569-880C59BBFD15}" destId="{BE71B683-9F68-43C0-B6B4-412E715F29CB}" srcOrd="0" destOrd="0" presId="urn:microsoft.com/office/officeart/2005/8/layout/target3"/>
    <dgm:cxn modelId="{97EEEC84-DA6E-489C-8050-490B9532651A}" type="presOf" srcId="{DBC54313-5DB6-4838-B328-608326473C0D}" destId="{1D109CE5-5889-447E-8E5D-6B24C9773E08}" srcOrd="1" destOrd="0" presId="urn:microsoft.com/office/officeart/2005/8/layout/target3"/>
    <dgm:cxn modelId="{B5BA9D87-9568-4977-8E25-D5EA663186F9}" srcId="{EF2F01E0-82CC-4B2D-A569-880C59BBFD15}" destId="{96C7D362-F693-4D10-A19B-3F01F21788E9}" srcOrd="2" destOrd="0" parTransId="{A37DCB40-3A77-442E-9830-D331B9515AE7}" sibTransId="{99B9BC26-4B25-41C3-8A84-EAD293023802}"/>
    <dgm:cxn modelId="{98C4E68A-5491-400C-8ABA-52106D58754C}" type="presOf" srcId="{96C7D362-F693-4D10-A19B-3F01F21788E9}" destId="{77F278F2-0933-49A0-B59A-7A3B3984DB1B}" srcOrd="0" destOrd="0" presId="urn:microsoft.com/office/officeart/2005/8/layout/target3"/>
    <dgm:cxn modelId="{9E62E591-855E-46B8-836C-CBAC57A7CD70}" type="presOf" srcId="{DBC54313-5DB6-4838-B328-608326473C0D}" destId="{4D3CC576-0C3A-42E0-B592-C94A81974720}" srcOrd="0" destOrd="0" presId="urn:microsoft.com/office/officeart/2005/8/layout/target3"/>
    <dgm:cxn modelId="{F4A1589D-305C-48B1-B992-804108579DF0}" srcId="{EF2F01E0-82CC-4B2D-A569-880C59BBFD15}" destId="{E152F3DE-FAA8-4715-A2C6-A7B3B139197A}" srcOrd="1" destOrd="0" parTransId="{1984C5B0-D890-49D3-9964-CADE66FBC6B3}" sibTransId="{F484082F-FD12-44C1-9CA6-C26CE5F138CB}"/>
    <dgm:cxn modelId="{82896DB0-3C5A-4354-B1FF-A7E8433ACDDE}" srcId="{EF2F01E0-82CC-4B2D-A569-880C59BBFD15}" destId="{73ACF05C-C4A6-4622-97A0-2343B829979E}" srcOrd="3" destOrd="0" parTransId="{62D6721E-0029-4993-8B48-79BD935A6052}" sibTransId="{B5D72375-270F-4629-AB5D-BE73DA0C835A}"/>
    <dgm:cxn modelId="{0E22D3BB-546B-43E4-ADD8-51E633797A4A}" type="presOf" srcId="{73ACF05C-C4A6-4622-97A0-2343B829979E}" destId="{9E5AD5C4-6C75-4A7E-A719-57F1E6A59EEA}" srcOrd="0" destOrd="0" presId="urn:microsoft.com/office/officeart/2005/8/layout/target3"/>
    <dgm:cxn modelId="{023EE4C3-064F-431C-964C-28E2A0E8F62F}" srcId="{EF2F01E0-82CC-4B2D-A569-880C59BBFD15}" destId="{DBC54313-5DB6-4838-B328-608326473C0D}" srcOrd="0" destOrd="0" parTransId="{3B7AE7D5-BB54-4833-9501-7103E0601F49}" sibTransId="{192A16A6-A658-4A76-BDFB-4C482CC56A55}"/>
    <dgm:cxn modelId="{DE1560C7-F233-49B5-BE8D-FC00659199F3}" type="presOf" srcId="{96C7D362-F693-4D10-A19B-3F01F21788E9}" destId="{5FF0A39A-8C75-49AB-914A-249E21DD6273}" srcOrd="1" destOrd="0" presId="urn:microsoft.com/office/officeart/2005/8/layout/target3"/>
    <dgm:cxn modelId="{DDDAE2F8-2C8B-40AB-90A5-085FA093C2C1}" type="presOf" srcId="{E152F3DE-FAA8-4715-A2C6-A7B3B139197A}" destId="{934561F8-D352-4221-B121-9050B2BC781E}" srcOrd="0" destOrd="0" presId="urn:microsoft.com/office/officeart/2005/8/layout/target3"/>
    <dgm:cxn modelId="{49A438DF-F14E-4B0B-8945-D7A470614375}" type="presParOf" srcId="{BE71B683-9F68-43C0-B6B4-412E715F29CB}" destId="{BBBF3EB1-329E-4B5A-8C7A-9D0D41FBF1FE}" srcOrd="0" destOrd="0" presId="urn:microsoft.com/office/officeart/2005/8/layout/target3"/>
    <dgm:cxn modelId="{1ABAC134-FE34-4DF5-A300-C6292AACC72B}" type="presParOf" srcId="{BE71B683-9F68-43C0-B6B4-412E715F29CB}" destId="{1ECEA9E2-8858-43CA-B275-202C1154949C}" srcOrd="1" destOrd="0" presId="urn:microsoft.com/office/officeart/2005/8/layout/target3"/>
    <dgm:cxn modelId="{3EE2E730-1BBE-40AA-9770-D93D125EA7EC}" type="presParOf" srcId="{BE71B683-9F68-43C0-B6B4-412E715F29CB}" destId="{4D3CC576-0C3A-42E0-B592-C94A81974720}" srcOrd="2" destOrd="0" presId="urn:microsoft.com/office/officeart/2005/8/layout/target3"/>
    <dgm:cxn modelId="{0985A07D-2E1D-4F38-96EA-BA639105D601}" type="presParOf" srcId="{BE71B683-9F68-43C0-B6B4-412E715F29CB}" destId="{D4DE4883-8CED-48EE-8036-F8C96B96D06B}" srcOrd="3" destOrd="0" presId="urn:microsoft.com/office/officeart/2005/8/layout/target3"/>
    <dgm:cxn modelId="{1619CB73-DB84-4C1B-80F1-8E46A9615CE5}" type="presParOf" srcId="{BE71B683-9F68-43C0-B6B4-412E715F29CB}" destId="{CEB49E68-B497-4789-ABCA-1D85CD295A3F}" srcOrd="4" destOrd="0" presId="urn:microsoft.com/office/officeart/2005/8/layout/target3"/>
    <dgm:cxn modelId="{F1AC291E-6C08-40DC-9647-152EF33DD78F}" type="presParOf" srcId="{BE71B683-9F68-43C0-B6B4-412E715F29CB}" destId="{934561F8-D352-4221-B121-9050B2BC781E}" srcOrd="5" destOrd="0" presId="urn:microsoft.com/office/officeart/2005/8/layout/target3"/>
    <dgm:cxn modelId="{7F2A0AD9-0A43-49C0-B50B-576A518FFC4E}" type="presParOf" srcId="{BE71B683-9F68-43C0-B6B4-412E715F29CB}" destId="{13A1C6EF-DCD1-4A53-A023-98ACBD454D5D}" srcOrd="6" destOrd="0" presId="urn:microsoft.com/office/officeart/2005/8/layout/target3"/>
    <dgm:cxn modelId="{D8D0D213-8153-4DFB-BB81-0E57A82364F3}" type="presParOf" srcId="{BE71B683-9F68-43C0-B6B4-412E715F29CB}" destId="{0E6A9DD3-D9DC-4E5F-95C7-6A9060B731A1}" srcOrd="7" destOrd="0" presId="urn:microsoft.com/office/officeart/2005/8/layout/target3"/>
    <dgm:cxn modelId="{CB066A67-40D0-4980-8CDC-24189974B242}" type="presParOf" srcId="{BE71B683-9F68-43C0-B6B4-412E715F29CB}" destId="{77F278F2-0933-49A0-B59A-7A3B3984DB1B}" srcOrd="8" destOrd="0" presId="urn:microsoft.com/office/officeart/2005/8/layout/target3"/>
    <dgm:cxn modelId="{7DCB288E-897D-4568-B6D7-7CE5F566C679}" type="presParOf" srcId="{BE71B683-9F68-43C0-B6B4-412E715F29CB}" destId="{7B714883-CDFB-4813-9897-3B92EA21E2A6}" srcOrd="9" destOrd="0" presId="urn:microsoft.com/office/officeart/2005/8/layout/target3"/>
    <dgm:cxn modelId="{BA1FABD8-C6E8-4703-B3F1-FFDF1CFBC665}" type="presParOf" srcId="{BE71B683-9F68-43C0-B6B4-412E715F29CB}" destId="{F71294BA-D5A5-4D5E-8715-84E9D1AD9C80}" srcOrd="10" destOrd="0" presId="urn:microsoft.com/office/officeart/2005/8/layout/target3"/>
    <dgm:cxn modelId="{5BE2500B-2518-451B-A076-B20E73910B99}" type="presParOf" srcId="{BE71B683-9F68-43C0-B6B4-412E715F29CB}" destId="{9E5AD5C4-6C75-4A7E-A719-57F1E6A59EEA}" srcOrd="11" destOrd="0" presId="urn:microsoft.com/office/officeart/2005/8/layout/target3"/>
    <dgm:cxn modelId="{D8DA1F6F-F531-401F-B76A-62904C37A782}" type="presParOf" srcId="{BE71B683-9F68-43C0-B6B4-412E715F29CB}" destId="{1D109CE5-5889-447E-8E5D-6B24C9773E08}" srcOrd="12" destOrd="0" presId="urn:microsoft.com/office/officeart/2005/8/layout/target3"/>
    <dgm:cxn modelId="{66BC325D-9D70-4DF8-94A3-CB52DA1C0E15}" type="presParOf" srcId="{BE71B683-9F68-43C0-B6B4-412E715F29CB}" destId="{556F720C-F93A-4DAE-98BC-581D10D896D1}" srcOrd="13" destOrd="0" presId="urn:microsoft.com/office/officeart/2005/8/layout/target3"/>
    <dgm:cxn modelId="{E705A30D-C9CA-41F4-B488-6D7C440D6D95}" type="presParOf" srcId="{BE71B683-9F68-43C0-B6B4-412E715F29CB}" destId="{5FF0A39A-8C75-49AB-914A-249E21DD6273}" srcOrd="14" destOrd="0" presId="urn:microsoft.com/office/officeart/2005/8/layout/target3"/>
    <dgm:cxn modelId="{A1875154-FF44-4ED5-BCF0-1BB4793F0499}" type="presParOf" srcId="{BE71B683-9F68-43C0-B6B4-412E715F29CB}" destId="{040A65A7-B1CF-478E-BDB4-50AE12BC82EC}" srcOrd="15" destOrd="0" presId="urn:microsoft.com/office/officeart/2005/8/layout/targe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99B920-42E4-454B-BE16-2A4E7E6C0F8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tr-TR"/>
        </a:p>
      </dgm:t>
    </dgm:pt>
    <dgm:pt modelId="{F6964C5A-4DEA-44A7-B51F-10E46BD61524}">
      <dgm:prSet/>
      <dgm:spPr/>
      <dgm:t>
        <a:bodyPr/>
        <a:lstStyle/>
        <a:p>
          <a:pPr rtl="0"/>
          <a:r>
            <a:rPr lang="tr-TR" b="0" i="0" baseline="0" dirty="0">
              <a:solidFill>
                <a:schemeClr val="bg1"/>
              </a:solidFill>
            </a:rPr>
            <a:t>Temel hak ve özgürlükler alanında çalışan STK ve </a:t>
          </a:r>
          <a:r>
            <a:rPr lang="tr-TR" b="0" i="0" baseline="0" dirty="0" err="1">
              <a:solidFill>
                <a:schemeClr val="bg1"/>
              </a:solidFill>
            </a:rPr>
            <a:t>aktivistler</a:t>
          </a:r>
          <a:endParaRPr lang="en-GB" dirty="0">
            <a:solidFill>
              <a:schemeClr val="bg1"/>
            </a:solidFill>
          </a:endParaRPr>
        </a:p>
      </dgm:t>
    </dgm:pt>
    <dgm:pt modelId="{F465B9EF-9FB1-484C-8342-41D0C3004DF1}" type="parTrans" cxnId="{D25A7D9A-6C66-470C-B80B-514FAAE226F4}">
      <dgm:prSet/>
      <dgm:spPr/>
      <dgm:t>
        <a:bodyPr/>
        <a:lstStyle/>
        <a:p>
          <a:endParaRPr lang="tr-TR">
            <a:solidFill>
              <a:schemeClr val="bg1"/>
            </a:solidFill>
          </a:endParaRPr>
        </a:p>
      </dgm:t>
    </dgm:pt>
    <dgm:pt modelId="{063DAE66-AEDF-48BF-B770-F876A3F5A8E4}" type="sibTrans" cxnId="{D25A7D9A-6C66-470C-B80B-514FAAE226F4}">
      <dgm:prSet/>
      <dgm:spPr/>
      <dgm:t>
        <a:bodyPr/>
        <a:lstStyle/>
        <a:p>
          <a:endParaRPr lang="tr-TR">
            <a:solidFill>
              <a:schemeClr val="bg1"/>
            </a:solidFill>
          </a:endParaRPr>
        </a:p>
      </dgm:t>
    </dgm:pt>
    <dgm:pt modelId="{CA4FAF90-8790-4796-BAA1-02E430ADF445}" type="pres">
      <dgm:prSet presAssocID="{8199B920-42E4-454B-BE16-2A4E7E6C0F89}" presName="vert0" presStyleCnt="0">
        <dgm:presLayoutVars>
          <dgm:dir/>
          <dgm:animOne val="branch"/>
          <dgm:animLvl val="lvl"/>
        </dgm:presLayoutVars>
      </dgm:prSet>
      <dgm:spPr/>
    </dgm:pt>
    <dgm:pt modelId="{8A3A8381-9A17-41B6-8BB8-08CC938A21D4}" type="pres">
      <dgm:prSet presAssocID="{F6964C5A-4DEA-44A7-B51F-10E46BD61524}" presName="thickLine" presStyleLbl="alignNode1" presStyleIdx="0" presStyleCnt="1"/>
      <dgm:spPr/>
    </dgm:pt>
    <dgm:pt modelId="{665FE075-D18B-460A-8E04-6C3F1EB1E18D}" type="pres">
      <dgm:prSet presAssocID="{F6964C5A-4DEA-44A7-B51F-10E46BD61524}" presName="horz1" presStyleCnt="0"/>
      <dgm:spPr/>
    </dgm:pt>
    <dgm:pt modelId="{40398C9D-C338-4F80-A6A0-8845CB2BFF87}" type="pres">
      <dgm:prSet presAssocID="{F6964C5A-4DEA-44A7-B51F-10E46BD61524}" presName="tx1" presStyleLbl="revTx" presStyleIdx="0" presStyleCnt="1"/>
      <dgm:spPr/>
    </dgm:pt>
    <dgm:pt modelId="{68B6E063-A194-4512-8ECF-17D1ECBAC102}" type="pres">
      <dgm:prSet presAssocID="{F6964C5A-4DEA-44A7-B51F-10E46BD61524}" presName="vert1" presStyleCnt="0"/>
      <dgm:spPr/>
    </dgm:pt>
  </dgm:ptLst>
  <dgm:cxnLst>
    <dgm:cxn modelId="{5340126A-1A9F-4518-8A6F-75EEB22F749E}" type="presOf" srcId="{8199B920-42E4-454B-BE16-2A4E7E6C0F89}" destId="{CA4FAF90-8790-4796-BAA1-02E430ADF445}" srcOrd="0" destOrd="0" presId="urn:microsoft.com/office/officeart/2008/layout/LinedList"/>
    <dgm:cxn modelId="{42B21E84-66EF-4643-8797-2A9BD98F52B0}" type="presOf" srcId="{F6964C5A-4DEA-44A7-B51F-10E46BD61524}" destId="{40398C9D-C338-4F80-A6A0-8845CB2BFF87}" srcOrd="0" destOrd="0" presId="urn:microsoft.com/office/officeart/2008/layout/LinedList"/>
    <dgm:cxn modelId="{D25A7D9A-6C66-470C-B80B-514FAAE226F4}" srcId="{8199B920-42E4-454B-BE16-2A4E7E6C0F89}" destId="{F6964C5A-4DEA-44A7-B51F-10E46BD61524}" srcOrd="0" destOrd="0" parTransId="{F465B9EF-9FB1-484C-8342-41D0C3004DF1}" sibTransId="{063DAE66-AEDF-48BF-B770-F876A3F5A8E4}"/>
    <dgm:cxn modelId="{01E560A4-0FFE-42C9-9E9E-28004023A3DC}" type="presParOf" srcId="{CA4FAF90-8790-4796-BAA1-02E430ADF445}" destId="{8A3A8381-9A17-41B6-8BB8-08CC938A21D4}" srcOrd="0" destOrd="0" presId="urn:microsoft.com/office/officeart/2008/layout/LinedList"/>
    <dgm:cxn modelId="{CC4CE02D-F8C6-4F6D-9235-143C1B3B4671}" type="presParOf" srcId="{CA4FAF90-8790-4796-BAA1-02E430ADF445}" destId="{665FE075-D18B-460A-8E04-6C3F1EB1E18D}" srcOrd="1" destOrd="0" presId="urn:microsoft.com/office/officeart/2008/layout/LinedList"/>
    <dgm:cxn modelId="{45F7235D-BD60-47C0-A7F2-32FE33B69C85}" type="presParOf" srcId="{665FE075-D18B-460A-8E04-6C3F1EB1E18D}" destId="{40398C9D-C338-4F80-A6A0-8845CB2BFF87}" srcOrd="0" destOrd="0" presId="urn:microsoft.com/office/officeart/2008/layout/LinedList"/>
    <dgm:cxn modelId="{D867A271-603F-44FF-B0BD-9711E2AED31E}" type="presParOf" srcId="{665FE075-D18B-460A-8E04-6C3F1EB1E18D}" destId="{68B6E063-A194-4512-8ECF-17D1ECBAC102}" srcOrd="1" destOrd="0" presId="urn:microsoft.com/office/officeart/2008/layout/LinedLis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82D605-1D8A-4C10-8C41-CD499EAFE8B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C22E00EA-FC8F-4AA3-AA49-ABAB048C3436}">
      <dgm:prSet custT="1"/>
      <dgm:spPr/>
      <dgm:t>
        <a:bodyPr/>
        <a:lstStyle/>
        <a:p>
          <a:pPr rtl="0"/>
          <a:r>
            <a:rPr lang="tr-TR" sz="2400" b="0" i="0" baseline="0" dirty="0">
              <a:solidFill>
                <a:schemeClr val="bg1"/>
              </a:solidFill>
            </a:rPr>
            <a:t>Her bir başvuru için en fazla </a:t>
          </a:r>
          <a:r>
            <a:rPr lang="tr-TR" sz="2400" b="1" i="0" baseline="0" dirty="0">
              <a:solidFill>
                <a:schemeClr val="bg1"/>
              </a:solidFill>
            </a:rPr>
            <a:t>5 bin avro </a:t>
          </a:r>
        </a:p>
        <a:p>
          <a:pPr rtl="0"/>
          <a:r>
            <a:rPr lang="tr-TR" sz="2400" b="0" i="0" baseline="0" dirty="0">
              <a:solidFill>
                <a:schemeClr val="bg1"/>
              </a:solidFill>
            </a:rPr>
            <a:t>toplamda </a:t>
          </a:r>
          <a:r>
            <a:rPr lang="tr-TR" sz="2400" b="1" i="0" baseline="0" dirty="0">
              <a:solidFill>
                <a:schemeClr val="bg1"/>
              </a:solidFill>
            </a:rPr>
            <a:t>10 bin avroya </a:t>
          </a:r>
          <a:r>
            <a:rPr lang="tr-TR" sz="2400" b="0" i="0" baseline="0" dirty="0">
              <a:solidFill>
                <a:schemeClr val="bg1"/>
              </a:solidFill>
            </a:rPr>
            <a:t>kadar destek</a:t>
          </a:r>
          <a:endParaRPr lang="en-GB" sz="2400" dirty="0">
            <a:solidFill>
              <a:schemeClr val="bg1"/>
            </a:solidFill>
          </a:endParaRPr>
        </a:p>
      </dgm:t>
    </dgm:pt>
    <dgm:pt modelId="{04E35535-47F4-4694-A88F-B7D9D3AC313C}" type="parTrans" cxnId="{2DA8C8EB-9224-456F-80D7-71EF6632DB26}">
      <dgm:prSet/>
      <dgm:spPr/>
      <dgm:t>
        <a:bodyPr/>
        <a:lstStyle/>
        <a:p>
          <a:endParaRPr lang="tr-TR" sz="2000">
            <a:solidFill>
              <a:schemeClr val="bg1"/>
            </a:solidFill>
          </a:endParaRPr>
        </a:p>
      </dgm:t>
    </dgm:pt>
    <dgm:pt modelId="{D2928C2F-B0B6-40EB-810E-3496575DAC94}" type="sibTrans" cxnId="{2DA8C8EB-9224-456F-80D7-71EF6632DB26}">
      <dgm:prSet/>
      <dgm:spPr/>
      <dgm:t>
        <a:bodyPr/>
        <a:lstStyle/>
        <a:p>
          <a:endParaRPr lang="tr-TR" sz="2000">
            <a:solidFill>
              <a:schemeClr val="bg1"/>
            </a:solidFill>
          </a:endParaRPr>
        </a:p>
      </dgm:t>
    </dgm:pt>
    <dgm:pt modelId="{E732733C-877A-404E-A5E9-9062CEAA3B15}" type="pres">
      <dgm:prSet presAssocID="{B282D605-1D8A-4C10-8C41-CD499EAFE8B2}" presName="vert0" presStyleCnt="0">
        <dgm:presLayoutVars>
          <dgm:dir/>
          <dgm:animOne val="branch"/>
          <dgm:animLvl val="lvl"/>
        </dgm:presLayoutVars>
      </dgm:prSet>
      <dgm:spPr/>
    </dgm:pt>
    <dgm:pt modelId="{D2B719BC-D21C-4E72-8C7F-2D35C49B8B9D}" type="pres">
      <dgm:prSet presAssocID="{C22E00EA-FC8F-4AA3-AA49-ABAB048C3436}" presName="thickLine" presStyleLbl="alignNode1" presStyleIdx="0" presStyleCnt="1"/>
      <dgm:spPr/>
    </dgm:pt>
    <dgm:pt modelId="{6C17C1C1-6934-4030-BE2F-61CA350FF67D}" type="pres">
      <dgm:prSet presAssocID="{C22E00EA-FC8F-4AA3-AA49-ABAB048C3436}" presName="horz1" presStyleCnt="0"/>
      <dgm:spPr/>
    </dgm:pt>
    <dgm:pt modelId="{E832861A-ED47-4B4E-9EC4-34C02E0F3AC8}" type="pres">
      <dgm:prSet presAssocID="{C22E00EA-FC8F-4AA3-AA49-ABAB048C3436}" presName="tx1" presStyleLbl="revTx" presStyleIdx="0" presStyleCnt="1"/>
      <dgm:spPr/>
    </dgm:pt>
    <dgm:pt modelId="{9579A743-D4DD-44A9-A0BB-003741714D3F}" type="pres">
      <dgm:prSet presAssocID="{C22E00EA-FC8F-4AA3-AA49-ABAB048C3436}" presName="vert1" presStyleCnt="0"/>
      <dgm:spPr/>
    </dgm:pt>
  </dgm:ptLst>
  <dgm:cxnLst>
    <dgm:cxn modelId="{A952F73F-3B39-4375-B5EA-F9FFB4B3D641}" type="presOf" srcId="{C22E00EA-FC8F-4AA3-AA49-ABAB048C3436}" destId="{E832861A-ED47-4B4E-9EC4-34C02E0F3AC8}" srcOrd="0" destOrd="0" presId="urn:microsoft.com/office/officeart/2008/layout/LinedList"/>
    <dgm:cxn modelId="{846FAB71-B005-4AE3-94F0-AB6A66AD533A}" type="presOf" srcId="{B282D605-1D8A-4C10-8C41-CD499EAFE8B2}" destId="{E732733C-877A-404E-A5E9-9062CEAA3B15}" srcOrd="0" destOrd="0" presId="urn:microsoft.com/office/officeart/2008/layout/LinedList"/>
    <dgm:cxn modelId="{2DA8C8EB-9224-456F-80D7-71EF6632DB26}" srcId="{B282D605-1D8A-4C10-8C41-CD499EAFE8B2}" destId="{C22E00EA-FC8F-4AA3-AA49-ABAB048C3436}" srcOrd="0" destOrd="0" parTransId="{04E35535-47F4-4694-A88F-B7D9D3AC313C}" sibTransId="{D2928C2F-B0B6-40EB-810E-3496575DAC94}"/>
    <dgm:cxn modelId="{F8EC0785-804C-491F-83F6-98C75B2B66EE}" type="presParOf" srcId="{E732733C-877A-404E-A5E9-9062CEAA3B15}" destId="{D2B719BC-D21C-4E72-8C7F-2D35C49B8B9D}" srcOrd="0" destOrd="0" presId="urn:microsoft.com/office/officeart/2008/layout/LinedList"/>
    <dgm:cxn modelId="{8BDA055D-5614-42EB-B174-BA3DB597DB22}" type="presParOf" srcId="{E732733C-877A-404E-A5E9-9062CEAA3B15}" destId="{6C17C1C1-6934-4030-BE2F-61CA350FF67D}" srcOrd="1" destOrd="0" presId="urn:microsoft.com/office/officeart/2008/layout/LinedList"/>
    <dgm:cxn modelId="{601C26D3-76BD-4DEC-AC88-0F15A1725CCB}" type="presParOf" srcId="{6C17C1C1-6934-4030-BE2F-61CA350FF67D}" destId="{E832861A-ED47-4B4E-9EC4-34C02E0F3AC8}" srcOrd="0" destOrd="0" presId="urn:microsoft.com/office/officeart/2008/layout/LinedList"/>
    <dgm:cxn modelId="{FF4FF7C4-2A98-45DF-8802-4E9686EBADDF}" type="presParOf" srcId="{6C17C1C1-6934-4030-BE2F-61CA350FF67D}" destId="{9579A743-D4DD-44A9-A0BB-003741714D3F}" srcOrd="1" destOrd="0" presId="urn:microsoft.com/office/officeart/2008/layout/LinedLis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6D425A9-8D87-4233-97D7-5FB4E97A4712}"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tr-TR"/>
        </a:p>
      </dgm:t>
    </dgm:pt>
    <dgm:pt modelId="{971BE88D-4A8E-446B-A9A9-BC68164D10DF}">
      <dgm:prSet custT="1"/>
      <dgm:spPr/>
      <dgm:t>
        <a:bodyPr/>
        <a:lstStyle/>
        <a:p>
          <a:pPr algn="ctr" rtl="0"/>
          <a:r>
            <a:rPr lang="tr-TR" sz="2000" b="1" i="0" u="sng" baseline="0" dirty="0">
              <a:solidFill>
                <a:schemeClr val="bg1"/>
              </a:solidFill>
            </a:rPr>
            <a:t>SİVİL DÜŞÜN DESTEK PROGRAMI</a:t>
          </a:r>
          <a:endParaRPr lang="en-GB" sz="2000" dirty="0">
            <a:solidFill>
              <a:schemeClr val="bg1"/>
            </a:solidFill>
          </a:endParaRPr>
        </a:p>
      </dgm:t>
    </dgm:pt>
    <dgm:pt modelId="{914A5821-1245-4F1A-BAFF-76DC70B84531}" type="parTrans" cxnId="{5B3BA473-03BC-432A-AF85-36D22ECB93A2}">
      <dgm:prSet/>
      <dgm:spPr/>
      <dgm:t>
        <a:bodyPr/>
        <a:lstStyle/>
        <a:p>
          <a:pPr algn="ctr"/>
          <a:endParaRPr lang="tr-TR"/>
        </a:p>
      </dgm:t>
    </dgm:pt>
    <dgm:pt modelId="{07BC973D-101D-4EC7-964F-C848F808E098}" type="sibTrans" cxnId="{5B3BA473-03BC-432A-AF85-36D22ECB93A2}">
      <dgm:prSet/>
      <dgm:spPr/>
      <dgm:t>
        <a:bodyPr/>
        <a:lstStyle/>
        <a:p>
          <a:pPr algn="ctr"/>
          <a:endParaRPr lang="tr-TR"/>
        </a:p>
      </dgm:t>
    </dgm:pt>
    <dgm:pt modelId="{63327ED3-3756-489E-84BF-2B399DBA85C3}">
      <dgm:prSet custT="1"/>
      <dgm:spPr/>
      <dgm:t>
        <a:bodyPr/>
        <a:lstStyle/>
        <a:p>
          <a:pPr algn="ctr" rtl="0"/>
          <a:r>
            <a:rPr lang="tr-TR" sz="2400" b="0" i="0" baseline="0" dirty="0"/>
            <a:t>Avrupa Birliği Türkiye Delegasyonu</a:t>
          </a:r>
          <a:endParaRPr lang="en-GB" sz="2400" dirty="0"/>
        </a:p>
      </dgm:t>
    </dgm:pt>
    <dgm:pt modelId="{A60AF015-A20A-44E3-8C16-E5AEA0945399}" type="parTrans" cxnId="{EBF098C8-B12A-48DA-8459-987F68D2E3D0}">
      <dgm:prSet/>
      <dgm:spPr/>
      <dgm:t>
        <a:bodyPr/>
        <a:lstStyle/>
        <a:p>
          <a:pPr algn="ctr"/>
          <a:endParaRPr lang="tr-TR"/>
        </a:p>
      </dgm:t>
    </dgm:pt>
    <dgm:pt modelId="{B028E356-1261-4EFE-A424-20C4AC9DBE0C}" type="sibTrans" cxnId="{EBF098C8-B12A-48DA-8459-987F68D2E3D0}">
      <dgm:prSet/>
      <dgm:spPr/>
      <dgm:t>
        <a:bodyPr/>
        <a:lstStyle/>
        <a:p>
          <a:pPr algn="ctr"/>
          <a:endParaRPr lang="tr-TR"/>
        </a:p>
      </dgm:t>
    </dgm:pt>
    <dgm:pt modelId="{4B9C2A5B-7724-4709-8C5A-F225B4627198}" type="pres">
      <dgm:prSet presAssocID="{06D425A9-8D87-4233-97D7-5FB4E97A4712}" presName="linear" presStyleCnt="0">
        <dgm:presLayoutVars>
          <dgm:animLvl val="lvl"/>
          <dgm:resizeHandles val="exact"/>
        </dgm:presLayoutVars>
      </dgm:prSet>
      <dgm:spPr/>
    </dgm:pt>
    <dgm:pt modelId="{06E4CDD9-79EA-4D78-A448-37C6D602CE01}" type="pres">
      <dgm:prSet presAssocID="{971BE88D-4A8E-446B-A9A9-BC68164D10DF}" presName="parentText" presStyleLbl="node1" presStyleIdx="0" presStyleCnt="2">
        <dgm:presLayoutVars>
          <dgm:chMax val="0"/>
          <dgm:bulletEnabled val="1"/>
        </dgm:presLayoutVars>
      </dgm:prSet>
      <dgm:spPr/>
    </dgm:pt>
    <dgm:pt modelId="{32915095-4DB2-46EF-94B7-3A07E155AA8B}" type="pres">
      <dgm:prSet presAssocID="{07BC973D-101D-4EC7-964F-C848F808E098}" presName="spacer" presStyleCnt="0"/>
      <dgm:spPr/>
    </dgm:pt>
    <dgm:pt modelId="{4093FC67-55BA-401B-BA9B-7EA0391F5A8E}" type="pres">
      <dgm:prSet presAssocID="{63327ED3-3756-489E-84BF-2B399DBA85C3}" presName="parentText" presStyleLbl="node1" presStyleIdx="1" presStyleCnt="2">
        <dgm:presLayoutVars>
          <dgm:chMax val="0"/>
          <dgm:bulletEnabled val="1"/>
        </dgm:presLayoutVars>
      </dgm:prSet>
      <dgm:spPr/>
    </dgm:pt>
  </dgm:ptLst>
  <dgm:cxnLst>
    <dgm:cxn modelId="{5B3BA473-03BC-432A-AF85-36D22ECB93A2}" srcId="{06D425A9-8D87-4233-97D7-5FB4E97A4712}" destId="{971BE88D-4A8E-446B-A9A9-BC68164D10DF}" srcOrd="0" destOrd="0" parTransId="{914A5821-1245-4F1A-BAFF-76DC70B84531}" sibTransId="{07BC973D-101D-4EC7-964F-C848F808E098}"/>
    <dgm:cxn modelId="{8189775A-5D5D-40EA-A30F-A74B7A4A7249}" type="presOf" srcId="{63327ED3-3756-489E-84BF-2B399DBA85C3}" destId="{4093FC67-55BA-401B-BA9B-7EA0391F5A8E}" srcOrd="0" destOrd="0" presId="urn:microsoft.com/office/officeart/2005/8/layout/vList2"/>
    <dgm:cxn modelId="{5FAE42C0-2612-4BBA-93EF-F088CDE13019}" type="presOf" srcId="{971BE88D-4A8E-446B-A9A9-BC68164D10DF}" destId="{06E4CDD9-79EA-4D78-A448-37C6D602CE01}" srcOrd="0" destOrd="0" presId="urn:microsoft.com/office/officeart/2005/8/layout/vList2"/>
    <dgm:cxn modelId="{EBF098C8-B12A-48DA-8459-987F68D2E3D0}" srcId="{06D425A9-8D87-4233-97D7-5FB4E97A4712}" destId="{63327ED3-3756-489E-84BF-2B399DBA85C3}" srcOrd="1" destOrd="0" parTransId="{A60AF015-A20A-44E3-8C16-E5AEA0945399}" sibTransId="{B028E356-1261-4EFE-A424-20C4AC9DBE0C}"/>
    <dgm:cxn modelId="{E0A4BBDD-BB33-466E-93F7-CD41F5BC8840}" type="presOf" srcId="{06D425A9-8D87-4233-97D7-5FB4E97A4712}" destId="{4B9C2A5B-7724-4709-8C5A-F225B4627198}" srcOrd="0" destOrd="0" presId="urn:microsoft.com/office/officeart/2005/8/layout/vList2"/>
    <dgm:cxn modelId="{363B217E-3322-4BC5-BDCB-06020CA90A13}" type="presParOf" srcId="{4B9C2A5B-7724-4709-8C5A-F225B4627198}" destId="{06E4CDD9-79EA-4D78-A448-37C6D602CE01}" srcOrd="0" destOrd="0" presId="urn:microsoft.com/office/officeart/2005/8/layout/vList2"/>
    <dgm:cxn modelId="{971144EB-6734-4020-9771-FBB694B4546F}" type="presParOf" srcId="{4B9C2A5B-7724-4709-8C5A-F225B4627198}" destId="{32915095-4DB2-46EF-94B7-3A07E155AA8B}" srcOrd="1" destOrd="0" presId="urn:microsoft.com/office/officeart/2005/8/layout/vList2"/>
    <dgm:cxn modelId="{AE736D99-37AF-423D-B139-9CAE6FA5C215}" type="presParOf" srcId="{4B9C2A5B-7724-4709-8C5A-F225B4627198}" destId="{4093FC67-55BA-401B-BA9B-7EA0391F5A8E}" srcOrd="2" destOrd="0" presId="urn:microsoft.com/office/officeart/2005/8/layout/vList2"/>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4E6800-FEAB-4594-B648-79008FF454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8CC52CB-B04C-44ED-B1BF-4696C0817B4F}">
      <dgm:prSet custT="1"/>
      <dgm:spPr>
        <a:noFill/>
      </dgm:spPr>
      <dgm:t>
        <a:bodyPr/>
        <a:lstStyle/>
        <a:p>
          <a:pPr algn="ctr" rtl="0"/>
          <a:r>
            <a:rPr lang="tr-TR" sz="3200" b="0" i="0" baseline="0" dirty="0"/>
            <a:t>Açık çağrı</a:t>
          </a:r>
          <a:endParaRPr lang="en-GB" sz="3200" dirty="0"/>
        </a:p>
      </dgm:t>
    </dgm:pt>
    <dgm:pt modelId="{6532EF0B-4C97-41B8-A016-8DCE282E306B}" type="parTrans" cxnId="{8060CDB0-9F07-476C-A847-2BCD015E402D}">
      <dgm:prSet/>
      <dgm:spPr/>
      <dgm:t>
        <a:bodyPr/>
        <a:lstStyle/>
        <a:p>
          <a:endParaRPr lang="tr-TR"/>
        </a:p>
      </dgm:t>
    </dgm:pt>
    <dgm:pt modelId="{8E40022A-5049-4BB6-93C7-FCA845AA6717}" type="sibTrans" cxnId="{8060CDB0-9F07-476C-A847-2BCD015E402D}">
      <dgm:prSet/>
      <dgm:spPr/>
      <dgm:t>
        <a:bodyPr/>
        <a:lstStyle/>
        <a:p>
          <a:endParaRPr lang="tr-TR"/>
        </a:p>
      </dgm:t>
    </dgm:pt>
    <dgm:pt modelId="{9C50A7F1-48F9-47C0-908B-594D23C593AE}" type="pres">
      <dgm:prSet presAssocID="{244E6800-FEAB-4594-B648-79008FF4544E}" presName="linear" presStyleCnt="0">
        <dgm:presLayoutVars>
          <dgm:animLvl val="lvl"/>
          <dgm:resizeHandles val="exact"/>
        </dgm:presLayoutVars>
      </dgm:prSet>
      <dgm:spPr/>
    </dgm:pt>
    <dgm:pt modelId="{8511D55F-1A2C-4B3E-8470-69E75DAFD62A}" type="pres">
      <dgm:prSet presAssocID="{28CC52CB-B04C-44ED-B1BF-4696C0817B4F}" presName="parentText" presStyleLbl="node1" presStyleIdx="0" presStyleCnt="1">
        <dgm:presLayoutVars>
          <dgm:chMax val="0"/>
          <dgm:bulletEnabled val="1"/>
        </dgm:presLayoutVars>
      </dgm:prSet>
      <dgm:spPr/>
    </dgm:pt>
  </dgm:ptLst>
  <dgm:cxnLst>
    <dgm:cxn modelId="{553FB807-83BB-4878-85C4-8C9A0E720290}" type="presOf" srcId="{28CC52CB-B04C-44ED-B1BF-4696C0817B4F}" destId="{8511D55F-1A2C-4B3E-8470-69E75DAFD62A}" srcOrd="0" destOrd="0" presId="urn:microsoft.com/office/officeart/2005/8/layout/vList2"/>
    <dgm:cxn modelId="{1C15ED8D-B0AB-4160-82B2-30ECA5CEFA7D}" type="presOf" srcId="{244E6800-FEAB-4594-B648-79008FF4544E}" destId="{9C50A7F1-48F9-47C0-908B-594D23C593AE}" srcOrd="0" destOrd="0" presId="urn:microsoft.com/office/officeart/2005/8/layout/vList2"/>
    <dgm:cxn modelId="{8060CDB0-9F07-476C-A847-2BCD015E402D}" srcId="{244E6800-FEAB-4594-B648-79008FF4544E}" destId="{28CC52CB-B04C-44ED-B1BF-4696C0817B4F}" srcOrd="0" destOrd="0" parTransId="{6532EF0B-4C97-41B8-A016-8DCE282E306B}" sibTransId="{8E40022A-5049-4BB6-93C7-FCA845AA6717}"/>
    <dgm:cxn modelId="{3BBBF1D0-CC83-4350-8D47-114C4311300C}" type="presParOf" srcId="{9C50A7F1-48F9-47C0-908B-594D23C593AE}" destId="{8511D55F-1A2C-4B3E-8470-69E75DAFD62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0084847-71EB-4855-ABE6-1239E92B102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tr-TR"/>
        </a:p>
      </dgm:t>
    </dgm:pt>
    <dgm:pt modelId="{AD18C44E-7CF2-4BF1-B5AF-C2B13AAB3F43}">
      <dgm:prSet/>
      <dgm:spPr/>
      <dgm:t>
        <a:bodyPr/>
        <a:lstStyle/>
        <a:p>
          <a:pPr algn="ctr" rtl="0"/>
          <a:r>
            <a:rPr lang="tr-TR" b="1" i="0" baseline="0" dirty="0">
              <a:solidFill>
                <a:schemeClr val="bg1"/>
              </a:solidFill>
            </a:rPr>
            <a:t>İnsan hakları izleme destekleri</a:t>
          </a:r>
          <a:endParaRPr lang="en-GB" b="1" dirty="0">
            <a:solidFill>
              <a:schemeClr val="bg1"/>
            </a:solidFill>
          </a:endParaRPr>
        </a:p>
      </dgm:t>
    </dgm:pt>
    <dgm:pt modelId="{E3C6C516-4306-47BF-B668-50405542E5D9}" type="parTrans" cxnId="{33F616B4-EA2C-459B-8024-41A30E935DDD}">
      <dgm:prSet/>
      <dgm:spPr/>
      <dgm:t>
        <a:bodyPr/>
        <a:lstStyle/>
        <a:p>
          <a:pPr algn="ctr"/>
          <a:endParaRPr lang="tr-TR" b="1">
            <a:solidFill>
              <a:schemeClr val="bg1"/>
            </a:solidFill>
          </a:endParaRPr>
        </a:p>
      </dgm:t>
    </dgm:pt>
    <dgm:pt modelId="{EAB1A932-2184-41EB-BAE3-FA787889E024}" type="sibTrans" cxnId="{33F616B4-EA2C-459B-8024-41A30E935DDD}">
      <dgm:prSet/>
      <dgm:spPr/>
      <dgm:t>
        <a:bodyPr/>
        <a:lstStyle/>
        <a:p>
          <a:pPr algn="ctr"/>
          <a:endParaRPr lang="tr-TR" b="1">
            <a:solidFill>
              <a:schemeClr val="bg1"/>
            </a:solidFill>
          </a:endParaRPr>
        </a:p>
      </dgm:t>
    </dgm:pt>
    <dgm:pt modelId="{8F0D2C63-A3F4-4514-B85C-034C2F3C49DA}">
      <dgm:prSet/>
      <dgm:spPr/>
      <dgm:t>
        <a:bodyPr/>
        <a:lstStyle/>
        <a:p>
          <a:pPr algn="ctr" rtl="0"/>
          <a:r>
            <a:rPr lang="tr-TR" b="1" i="0" baseline="0">
              <a:solidFill>
                <a:schemeClr val="bg1"/>
              </a:solidFill>
            </a:rPr>
            <a:t>Uluslararası insan haklarına erişim</a:t>
          </a:r>
          <a:endParaRPr lang="en-GB" b="1">
            <a:solidFill>
              <a:schemeClr val="bg1"/>
            </a:solidFill>
          </a:endParaRPr>
        </a:p>
      </dgm:t>
    </dgm:pt>
    <dgm:pt modelId="{66931F3E-AA70-47DB-8D39-E6ABEB756435}" type="parTrans" cxnId="{2ECBA05D-EAF8-48EB-A74C-75F29DEB781E}">
      <dgm:prSet/>
      <dgm:spPr/>
      <dgm:t>
        <a:bodyPr/>
        <a:lstStyle/>
        <a:p>
          <a:pPr algn="ctr"/>
          <a:endParaRPr lang="tr-TR" b="1">
            <a:solidFill>
              <a:schemeClr val="bg1"/>
            </a:solidFill>
          </a:endParaRPr>
        </a:p>
      </dgm:t>
    </dgm:pt>
    <dgm:pt modelId="{D78E08F9-AC44-40DC-939B-A65768ADBC3D}" type="sibTrans" cxnId="{2ECBA05D-EAF8-48EB-A74C-75F29DEB781E}">
      <dgm:prSet/>
      <dgm:spPr/>
      <dgm:t>
        <a:bodyPr/>
        <a:lstStyle/>
        <a:p>
          <a:pPr algn="ctr"/>
          <a:endParaRPr lang="tr-TR" b="1">
            <a:solidFill>
              <a:schemeClr val="bg1"/>
            </a:solidFill>
          </a:endParaRPr>
        </a:p>
      </dgm:t>
    </dgm:pt>
    <dgm:pt modelId="{75499975-7042-4563-9D65-65B08DD48256}">
      <dgm:prSet/>
      <dgm:spPr/>
      <dgm:t>
        <a:bodyPr/>
        <a:lstStyle/>
        <a:p>
          <a:pPr algn="ctr" rtl="0"/>
          <a:r>
            <a:rPr lang="tr-TR" b="1" i="0" baseline="0">
              <a:solidFill>
                <a:schemeClr val="bg1"/>
              </a:solidFill>
            </a:rPr>
            <a:t>Uzman desteği </a:t>
          </a:r>
          <a:endParaRPr lang="en-GB" b="1">
            <a:solidFill>
              <a:schemeClr val="bg1"/>
            </a:solidFill>
          </a:endParaRPr>
        </a:p>
      </dgm:t>
    </dgm:pt>
    <dgm:pt modelId="{FD8C01C2-EA6E-4CF4-B025-F83CEB9E2209}" type="parTrans" cxnId="{C951654D-2B20-4F95-B3AE-DAC8DD01539C}">
      <dgm:prSet/>
      <dgm:spPr/>
      <dgm:t>
        <a:bodyPr/>
        <a:lstStyle/>
        <a:p>
          <a:pPr algn="ctr"/>
          <a:endParaRPr lang="tr-TR" b="1">
            <a:solidFill>
              <a:schemeClr val="bg1"/>
            </a:solidFill>
          </a:endParaRPr>
        </a:p>
      </dgm:t>
    </dgm:pt>
    <dgm:pt modelId="{2ACE4D7A-FBAE-484D-AA2A-9B889665ABAA}" type="sibTrans" cxnId="{C951654D-2B20-4F95-B3AE-DAC8DD01539C}">
      <dgm:prSet/>
      <dgm:spPr/>
      <dgm:t>
        <a:bodyPr/>
        <a:lstStyle/>
        <a:p>
          <a:pPr algn="ctr"/>
          <a:endParaRPr lang="tr-TR" b="1">
            <a:solidFill>
              <a:schemeClr val="bg1"/>
            </a:solidFill>
          </a:endParaRPr>
        </a:p>
      </dgm:t>
    </dgm:pt>
    <dgm:pt modelId="{1800A5DE-F51F-45F6-952C-961A1FBF4731}">
      <dgm:prSet/>
      <dgm:spPr/>
      <dgm:t>
        <a:bodyPr/>
        <a:lstStyle/>
        <a:p>
          <a:pPr algn="ctr" rtl="0"/>
          <a:r>
            <a:rPr lang="tr-TR" b="1" i="0" baseline="0">
              <a:solidFill>
                <a:schemeClr val="bg1"/>
              </a:solidFill>
            </a:rPr>
            <a:t>Diyalog toplantısı desteği </a:t>
          </a:r>
          <a:endParaRPr lang="en-GB" b="1">
            <a:solidFill>
              <a:schemeClr val="bg1"/>
            </a:solidFill>
          </a:endParaRPr>
        </a:p>
      </dgm:t>
    </dgm:pt>
    <dgm:pt modelId="{ED4E2453-F2FE-45ED-895F-6A2C12726B24}" type="parTrans" cxnId="{A65F4EC9-43EE-4616-AE03-01DF775BC0CA}">
      <dgm:prSet/>
      <dgm:spPr/>
      <dgm:t>
        <a:bodyPr/>
        <a:lstStyle/>
        <a:p>
          <a:pPr algn="ctr"/>
          <a:endParaRPr lang="tr-TR" b="1">
            <a:solidFill>
              <a:schemeClr val="bg1"/>
            </a:solidFill>
          </a:endParaRPr>
        </a:p>
      </dgm:t>
    </dgm:pt>
    <dgm:pt modelId="{8E622A7B-1D54-4F1D-BD67-B73E7C23A27E}" type="sibTrans" cxnId="{A65F4EC9-43EE-4616-AE03-01DF775BC0CA}">
      <dgm:prSet/>
      <dgm:spPr/>
      <dgm:t>
        <a:bodyPr/>
        <a:lstStyle/>
        <a:p>
          <a:pPr algn="ctr"/>
          <a:endParaRPr lang="tr-TR" b="1">
            <a:solidFill>
              <a:schemeClr val="bg1"/>
            </a:solidFill>
          </a:endParaRPr>
        </a:p>
      </dgm:t>
    </dgm:pt>
    <dgm:pt modelId="{0A9FBB0A-E695-41DE-ADBB-A668B1A2EA3E}">
      <dgm:prSet/>
      <dgm:spPr/>
      <dgm:t>
        <a:bodyPr/>
        <a:lstStyle/>
        <a:p>
          <a:pPr algn="ctr" rtl="0"/>
          <a:r>
            <a:rPr lang="tr-TR" b="1" i="0" baseline="0" dirty="0">
              <a:solidFill>
                <a:schemeClr val="bg1"/>
              </a:solidFill>
            </a:rPr>
            <a:t>Eğitim desteği</a:t>
          </a:r>
          <a:endParaRPr lang="en-GB" b="1" dirty="0">
            <a:solidFill>
              <a:schemeClr val="bg1"/>
            </a:solidFill>
          </a:endParaRPr>
        </a:p>
      </dgm:t>
    </dgm:pt>
    <dgm:pt modelId="{238BFB0E-CC8C-46DF-A7F5-318EA4B11B45}" type="parTrans" cxnId="{E995B15D-A3DD-4989-AFED-3C85904BFAA1}">
      <dgm:prSet/>
      <dgm:spPr/>
      <dgm:t>
        <a:bodyPr/>
        <a:lstStyle/>
        <a:p>
          <a:pPr algn="ctr"/>
          <a:endParaRPr lang="tr-TR" b="1">
            <a:solidFill>
              <a:schemeClr val="bg1"/>
            </a:solidFill>
          </a:endParaRPr>
        </a:p>
      </dgm:t>
    </dgm:pt>
    <dgm:pt modelId="{DF6A967D-9B9F-4461-9622-2C2060EE2225}" type="sibTrans" cxnId="{E995B15D-A3DD-4989-AFED-3C85904BFAA1}">
      <dgm:prSet/>
      <dgm:spPr/>
      <dgm:t>
        <a:bodyPr/>
        <a:lstStyle/>
        <a:p>
          <a:pPr algn="ctr"/>
          <a:endParaRPr lang="tr-TR" b="1">
            <a:solidFill>
              <a:schemeClr val="bg1"/>
            </a:solidFill>
          </a:endParaRPr>
        </a:p>
      </dgm:t>
    </dgm:pt>
    <dgm:pt modelId="{61740D8A-BB22-4496-AD9F-0ABFDBCD7D76}" type="pres">
      <dgm:prSet presAssocID="{A0084847-71EB-4855-ABE6-1239E92B102D}" presName="vert0" presStyleCnt="0">
        <dgm:presLayoutVars>
          <dgm:dir/>
          <dgm:animOne val="branch"/>
          <dgm:animLvl val="lvl"/>
        </dgm:presLayoutVars>
      </dgm:prSet>
      <dgm:spPr/>
    </dgm:pt>
    <dgm:pt modelId="{1340583C-BA56-4F30-ADF1-1FB841014C4A}" type="pres">
      <dgm:prSet presAssocID="{AD18C44E-7CF2-4BF1-B5AF-C2B13AAB3F43}" presName="thickLine" presStyleLbl="alignNode1" presStyleIdx="0" presStyleCnt="5"/>
      <dgm:spPr/>
    </dgm:pt>
    <dgm:pt modelId="{7DD2D87A-6591-4ECE-8699-ACAEE779C98D}" type="pres">
      <dgm:prSet presAssocID="{AD18C44E-7CF2-4BF1-B5AF-C2B13AAB3F43}" presName="horz1" presStyleCnt="0"/>
      <dgm:spPr/>
    </dgm:pt>
    <dgm:pt modelId="{F8A2F221-38C8-4397-BD77-C7A3AC633B3E}" type="pres">
      <dgm:prSet presAssocID="{AD18C44E-7CF2-4BF1-B5AF-C2B13AAB3F43}" presName="tx1" presStyleLbl="revTx" presStyleIdx="0" presStyleCnt="5"/>
      <dgm:spPr/>
    </dgm:pt>
    <dgm:pt modelId="{59F521AE-F3D9-42CA-9760-CE1E029C6E8E}" type="pres">
      <dgm:prSet presAssocID="{AD18C44E-7CF2-4BF1-B5AF-C2B13AAB3F43}" presName="vert1" presStyleCnt="0"/>
      <dgm:spPr/>
    </dgm:pt>
    <dgm:pt modelId="{9E0220E9-40D9-4495-BCDF-7788028FCDAB}" type="pres">
      <dgm:prSet presAssocID="{8F0D2C63-A3F4-4514-B85C-034C2F3C49DA}" presName="thickLine" presStyleLbl="alignNode1" presStyleIdx="1" presStyleCnt="5"/>
      <dgm:spPr/>
    </dgm:pt>
    <dgm:pt modelId="{D17F1A06-1FE7-450B-A535-7BD05A1FBFBA}" type="pres">
      <dgm:prSet presAssocID="{8F0D2C63-A3F4-4514-B85C-034C2F3C49DA}" presName="horz1" presStyleCnt="0"/>
      <dgm:spPr/>
    </dgm:pt>
    <dgm:pt modelId="{BA784F0D-2165-41A5-841D-21413C908804}" type="pres">
      <dgm:prSet presAssocID="{8F0D2C63-A3F4-4514-B85C-034C2F3C49DA}" presName="tx1" presStyleLbl="revTx" presStyleIdx="1" presStyleCnt="5"/>
      <dgm:spPr/>
    </dgm:pt>
    <dgm:pt modelId="{A2D9C6EE-C051-49EF-BFAA-D9A5995B7343}" type="pres">
      <dgm:prSet presAssocID="{8F0D2C63-A3F4-4514-B85C-034C2F3C49DA}" presName="vert1" presStyleCnt="0"/>
      <dgm:spPr/>
    </dgm:pt>
    <dgm:pt modelId="{A471BDA2-2CE9-4D16-9417-415B89874490}" type="pres">
      <dgm:prSet presAssocID="{75499975-7042-4563-9D65-65B08DD48256}" presName="thickLine" presStyleLbl="alignNode1" presStyleIdx="2" presStyleCnt="5"/>
      <dgm:spPr/>
    </dgm:pt>
    <dgm:pt modelId="{90B68A30-785C-490D-9198-06AF65B616E5}" type="pres">
      <dgm:prSet presAssocID="{75499975-7042-4563-9D65-65B08DD48256}" presName="horz1" presStyleCnt="0"/>
      <dgm:spPr/>
    </dgm:pt>
    <dgm:pt modelId="{8F4DBE6C-CC3B-43FC-AEDF-1FBDB618BBF2}" type="pres">
      <dgm:prSet presAssocID="{75499975-7042-4563-9D65-65B08DD48256}" presName="tx1" presStyleLbl="revTx" presStyleIdx="2" presStyleCnt="5"/>
      <dgm:spPr/>
    </dgm:pt>
    <dgm:pt modelId="{7B77FEAC-BC0E-4BD4-B7D5-B4FDF113FCE5}" type="pres">
      <dgm:prSet presAssocID="{75499975-7042-4563-9D65-65B08DD48256}" presName="vert1" presStyleCnt="0"/>
      <dgm:spPr/>
    </dgm:pt>
    <dgm:pt modelId="{125B5C63-CF76-4AC2-9EF0-0F747B91CACB}" type="pres">
      <dgm:prSet presAssocID="{1800A5DE-F51F-45F6-952C-961A1FBF4731}" presName="thickLine" presStyleLbl="alignNode1" presStyleIdx="3" presStyleCnt="5"/>
      <dgm:spPr/>
    </dgm:pt>
    <dgm:pt modelId="{0D302285-3E26-4D2B-9E61-15D835B179AC}" type="pres">
      <dgm:prSet presAssocID="{1800A5DE-F51F-45F6-952C-961A1FBF4731}" presName="horz1" presStyleCnt="0"/>
      <dgm:spPr/>
    </dgm:pt>
    <dgm:pt modelId="{3ADC3BF0-6615-4655-A291-34A45ABC98E3}" type="pres">
      <dgm:prSet presAssocID="{1800A5DE-F51F-45F6-952C-961A1FBF4731}" presName="tx1" presStyleLbl="revTx" presStyleIdx="3" presStyleCnt="5"/>
      <dgm:spPr/>
    </dgm:pt>
    <dgm:pt modelId="{61081AE7-6C85-4980-B7D9-84F89CAF5814}" type="pres">
      <dgm:prSet presAssocID="{1800A5DE-F51F-45F6-952C-961A1FBF4731}" presName="vert1" presStyleCnt="0"/>
      <dgm:spPr/>
    </dgm:pt>
    <dgm:pt modelId="{8AE3B11F-E53F-4C97-BF3C-D943047CFA88}" type="pres">
      <dgm:prSet presAssocID="{0A9FBB0A-E695-41DE-ADBB-A668B1A2EA3E}" presName="thickLine" presStyleLbl="alignNode1" presStyleIdx="4" presStyleCnt="5"/>
      <dgm:spPr/>
    </dgm:pt>
    <dgm:pt modelId="{12F231BA-5FDB-4C9A-8963-186FCDF7988F}" type="pres">
      <dgm:prSet presAssocID="{0A9FBB0A-E695-41DE-ADBB-A668B1A2EA3E}" presName="horz1" presStyleCnt="0"/>
      <dgm:spPr/>
    </dgm:pt>
    <dgm:pt modelId="{5D8C304D-AC36-4AB4-A01C-A07E64127187}" type="pres">
      <dgm:prSet presAssocID="{0A9FBB0A-E695-41DE-ADBB-A668B1A2EA3E}" presName="tx1" presStyleLbl="revTx" presStyleIdx="4" presStyleCnt="5"/>
      <dgm:spPr/>
    </dgm:pt>
    <dgm:pt modelId="{899D5827-7729-4B65-90B0-FFD99FEC9D94}" type="pres">
      <dgm:prSet presAssocID="{0A9FBB0A-E695-41DE-ADBB-A668B1A2EA3E}" presName="vert1" presStyleCnt="0"/>
      <dgm:spPr/>
    </dgm:pt>
  </dgm:ptLst>
  <dgm:cxnLst>
    <dgm:cxn modelId="{810E1F11-0E1D-4C93-ADDF-7E412EA012EC}" type="presOf" srcId="{A0084847-71EB-4855-ABE6-1239E92B102D}" destId="{61740D8A-BB22-4496-AD9F-0ABFDBCD7D76}" srcOrd="0" destOrd="0" presId="urn:microsoft.com/office/officeart/2008/layout/LinedList"/>
    <dgm:cxn modelId="{316B0B14-8CD0-4CCC-B34B-B16D99CCB1DD}" type="presOf" srcId="{8F0D2C63-A3F4-4514-B85C-034C2F3C49DA}" destId="{BA784F0D-2165-41A5-841D-21413C908804}" srcOrd="0" destOrd="0" presId="urn:microsoft.com/office/officeart/2008/layout/LinedList"/>
    <dgm:cxn modelId="{CD204439-3FB4-422F-8BC2-71867F38EE4E}" type="presOf" srcId="{1800A5DE-F51F-45F6-952C-961A1FBF4731}" destId="{3ADC3BF0-6615-4655-A291-34A45ABC98E3}" srcOrd="0" destOrd="0" presId="urn:microsoft.com/office/officeart/2008/layout/LinedList"/>
    <dgm:cxn modelId="{2ECBA05D-EAF8-48EB-A74C-75F29DEB781E}" srcId="{A0084847-71EB-4855-ABE6-1239E92B102D}" destId="{8F0D2C63-A3F4-4514-B85C-034C2F3C49DA}" srcOrd="1" destOrd="0" parTransId="{66931F3E-AA70-47DB-8D39-E6ABEB756435}" sibTransId="{D78E08F9-AC44-40DC-939B-A65768ADBC3D}"/>
    <dgm:cxn modelId="{E995B15D-A3DD-4989-AFED-3C85904BFAA1}" srcId="{A0084847-71EB-4855-ABE6-1239E92B102D}" destId="{0A9FBB0A-E695-41DE-ADBB-A668B1A2EA3E}" srcOrd="4" destOrd="0" parTransId="{238BFB0E-CC8C-46DF-A7F5-318EA4B11B45}" sibTransId="{DF6A967D-9B9F-4461-9622-2C2060EE2225}"/>
    <dgm:cxn modelId="{C951654D-2B20-4F95-B3AE-DAC8DD01539C}" srcId="{A0084847-71EB-4855-ABE6-1239E92B102D}" destId="{75499975-7042-4563-9D65-65B08DD48256}" srcOrd="2" destOrd="0" parTransId="{FD8C01C2-EA6E-4CF4-B025-F83CEB9E2209}" sibTransId="{2ACE4D7A-FBAE-484D-AA2A-9B889665ABAA}"/>
    <dgm:cxn modelId="{ECE55C85-EF86-4BDC-8D1C-CB6438DFD8A9}" type="presOf" srcId="{AD18C44E-7CF2-4BF1-B5AF-C2B13AAB3F43}" destId="{F8A2F221-38C8-4397-BD77-C7A3AC633B3E}" srcOrd="0" destOrd="0" presId="urn:microsoft.com/office/officeart/2008/layout/LinedList"/>
    <dgm:cxn modelId="{C95306A1-B865-4C6D-9A1A-346268A2069B}" type="presOf" srcId="{75499975-7042-4563-9D65-65B08DD48256}" destId="{8F4DBE6C-CC3B-43FC-AEDF-1FBDB618BBF2}" srcOrd="0" destOrd="0" presId="urn:microsoft.com/office/officeart/2008/layout/LinedList"/>
    <dgm:cxn modelId="{33F616B4-EA2C-459B-8024-41A30E935DDD}" srcId="{A0084847-71EB-4855-ABE6-1239E92B102D}" destId="{AD18C44E-7CF2-4BF1-B5AF-C2B13AAB3F43}" srcOrd="0" destOrd="0" parTransId="{E3C6C516-4306-47BF-B668-50405542E5D9}" sibTransId="{EAB1A932-2184-41EB-BAE3-FA787889E024}"/>
    <dgm:cxn modelId="{2A9B3BC9-5199-4F77-BEF0-E6EBE38657BF}" type="presOf" srcId="{0A9FBB0A-E695-41DE-ADBB-A668B1A2EA3E}" destId="{5D8C304D-AC36-4AB4-A01C-A07E64127187}" srcOrd="0" destOrd="0" presId="urn:microsoft.com/office/officeart/2008/layout/LinedList"/>
    <dgm:cxn modelId="{A65F4EC9-43EE-4616-AE03-01DF775BC0CA}" srcId="{A0084847-71EB-4855-ABE6-1239E92B102D}" destId="{1800A5DE-F51F-45F6-952C-961A1FBF4731}" srcOrd="3" destOrd="0" parTransId="{ED4E2453-F2FE-45ED-895F-6A2C12726B24}" sibTransId="{8E622A7B-1D54-4F1D-BD67-B73E7C23A27E}"/>
    <dgm:cxn modelId="{DED8B072-972C-4321-B1D3-8513B5AAB441}" type="presParOf" srcId="{61740D8A-BB22-4496-AD9F-0ABFDBCD7D76}" destId="{1340583C-BA56-4F30-ADF1-1FB841014C4A}" srcOrd="0" destOrd="0" presId="urn:microsoft.com/office/officeart/2008/layout/LinedList"/>
    <dgm:cxn modelId="{698311CF-FED2-4774-B142-A7CAAB31CE4A}" type="presParOf" srcId="{61740D8A-BB22-4496-AD9F-0ABFDBCD7D76}" destId="{7DD2D87A-6591-4ECE-8699-ACAEE779C98D}" srcOrd="1" destOrd="0" presId="urn:microsoft.com/office/officeart/2008/layout/LinedList"/>
    <dgm:cxn modelId="{25D58000-3DD9-4149-97C1-8C52F2A2B617}" type="presParOf" srcId="{7DD2D87A-6591-4ECE-8699-ACAEE779C98D}" destId="{F8A2F221-38C8-4397-BD77-C7A3AC633B3E}" srcOrd="0" destOrd="0" presId="urn:microsoft.com/office/officeart/2008/layout/LinedList"/>
    <dgm:cxn modelId="{E22641C8-8577-4F06-8EF8-2C571AF97E7B}" type="presParOf" srcId="{7DD2D87A-6591-4ECE-8699-ACAEE779C98D}" destId="{59F521AE-F3D9-42CA-9760-CE1E029C6E8E}" srcOrd="1" destOrd="0" presId="urn:microsoft.com/office/officeart/2008/layout/LinedList"/>
    <dgm:cxn modelId="{ACEFB7D3-A135-4685-AA5E-7698E2A81A4B}" type="presParOf" srcId="{61740D8A-BB22-4496-AD9F-0ABFDBCD7D76}" destId="{9E0220E9-40D9-4495-BCDF-7788028FCDAB}" srcOrd="2" destOrd="0" presId="urn:microsoft.com/office/officeart/2008/layout/LinedList"/>
    <dgm:cxn modelId="{83CF9ECB-BE89-4BFC-840C-7E07E942CFD8}" type="presParOf" srcId="{61740D8A-BB22-4496-AD9F-0ABFDBCD7D76}" destId="{D17F1A06-1FE7-450B-A535-7BD05A1FBFBA}" srcOrd="3" destOrd="0" presId="urn:microsoft.com/office/officeart/2008/layout/LinedList"/>
    <dgm:cxn modelId="{7E0CE02D-D0D0-427D-B93E-4D33D610D8FB}" type="presParOf" srcId="{D17F1A06-1FE7-450B-A535-7BD05A1FBFBA}" destId="{BA784F0D-2165-41A5-841D-21413C908804}" srcOrd="0" destOrd="0" presId="urn:microsoft.com/office/officeart/2008/layout/LinedList"/>
    <dgm:cxn modelId="{CD411BA0-ECC2-450E-AF0D-11891A6990AC}" type="presParOf" srcId="{D17F1A06-1FE7-450B-A535-7BD05A1FBFBA}" destId="{A2D9C6EE-C051-49EF-BFAA-D9A5995B7343}" srcOrd="1" destOrd="0" presId="urn:microsoft.com/office/officeart/2008/layout/LinedList"/>
    <dgm:cxn modelId="{46A25692-AC93-48A6-833E-06CFC21B5CB5}" type="presParOf" srcId="{61740D8A-BB22-4496-AD9F-0ABFDBCD7D76}" destId="{A471BDA2-2CE9-4D16-9417-415B89874490}" srcOrd="4" destOrd="0" presId="urn:microsoft.com/office/officeart/2008/layout/LinedList"/>
    <dgm:cxn modelId="{26C787DB-979C-4086-8B2D-2EA516E44AB1}" type="presParOf" srcId="{61740D8A-BB22-4496-AD9F-0ABFDBCD7D76}" destId="{90B68A30-785C-490D-9198-06AF65B616E5}" srcOrd="5" destOrd="0" presId="urn:microsoft.com/office/officeart/2008/layout/LinedList"/>
    <dgm:cxn modelId="{68097295-54C6-484C-A00D-52DDAFC24E5B}" type="presParOf" srcId="{90B68A30-785C-490D-9198-06AF65B616E5}" destId="{8F4DBE6C-CC3B-43FC-AEDF-1FBDB618BBF2}" srcOrd="0" destOrd="0" presId="urn:microsoft.com/office/officeart/2008/layout/LinedList"/>
    <dgm:cxn modelId="{A426F312-193B-459E-9A4C-8FF2BDC03E4F}" type="presParOf" srcId="{90B68A30-785C-490D-9198-06AF65B616E5}" destId="{7B77FEAC-BC0E-4BD4-B7D5-B4FDF113FCE5}" srcOrd="1" destOrd="0" presId="urn:microsoft.com/office/officeart/2008/layout/LinedList"/>
    <dgm:cxn modelId="{465F07ED-C768-4561-86FE-001A97D1B14B}" type="presParOf" srcId="{61740D8A-BB22-4496-AD9F-0ABFDBCD7D76}" destId="{125B5C63-CF76-4AC2-9EF0-0F747B91CACB}" srcOrd="6" destOrd="0" presId="urn:microsoft.com/office/officeart/2008/layout/LinedList"/>
    <dgm:cxn modelId="{C444FA6B-FC36-4A7D-AA97-9AC7357F1438}" type="presParOf" srcId="{61740D8A-BB22-4496-AD9F-0ABFDBCD7D76}" destId="{0D302285-3E26-4D2B-9E61-15D835B179AC}" srcOrd="7" destOrd="0" presId="urn:microsoft.com/office/officeart/2008/layout/LinedList"/>
    <dgm:cxn modelId="{8FB9D0B5-5153-47D5-82DF-CB79D40B8C7C}" type="presParOf" srcId="{0D302285-3E26-4D2B-9E61-15D835B179AC}" destId="{3ADC3BF0-6615-4655-A291-34A45ABC98E3}" srcOrd="0" destOrd="0" presId="urn:microsoft.com/office/officeart/2008/layout/LinedList"/>
    <dgm:cxn modelId="{8B533B1B-5DC7-4AB0-825D-152079175532}" type="presParOf" srcId="{0D302285-3E26-4D2B-9E61-15D835B179AC}" destId="{61081AE7-6C85-4980-B7D9-84F89CAF5814}" srcOrd="1" destOrd="0" presId="urn:microsoft.com/office/officeart/2008/layout/LinedList"/>
    <dgm:cxn modelId="{C48D5A66-244D-4D44-9385-F0C831869C60}" type="presParOf" srcId="{61740D8A-BB22-4496-AD9F-0ABFDBCD7D76}" destId="{8AE3B11F-E53F-4C97-BF3C-D943047CFA88}" srcOrd="8" destOrd="0" presId="urn:microsoft.com/office/officeart/2008/layout/LinedList"/>
    <dgm:cxn modelId="{96F1E8F1-6238-4F81-86F2-BD229086DEEF}" type="presParOf" srcId="{61740D8A-BB22-4496-AD9F-0ABFDBCD7D76}" destId="{12F231BA-5FDB-4C9A-8963-186FCDF7988F}" srcOrd="9" destOrd="0" presId="urn:microsoft.com/office/officeart/2008/layout/LinedList"/>
    <dgm:cxn modelId="{CE88F60D-7310-45EC-A160-B5881C5E9E57}" type="presParOf" srcId="{12F231BA-5FDB-4C9A-8963-186FCDF7988F}" destId="{5D8C304D-AC36-4AB4-A01C-A07E64127187}" srcOrd="0" destOrd="0" presId="urn:microsoft.com/office/officeart/2008/layout/LinedList"/>
    <dgm:cxn modelId="{4487C4C0-7369-417F-B04C-E0CE99674610}" type="presParOf" srcId="{12F231BA-5FDB-4C9A-8963-186FCDF7988F}" destId="{899D5827-7729-4B65-90B0-FFD99FEC9D94}"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4F66C6B-579A-4E97-9205-B082AF9390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C95AF789-1F79-465D-B266-2CE41434BA93}">
      <dgm:prSet custT="1"/>
      <dgm:spPr>
        <a:noFill/>
      </dgm:spPr>
      <dgm:t>
        <a:bodyPr/>
        <a:lstStyle/>
        <a:p>
          <a:pPr rtl="0"/>
          <a:r>
            <a:rPr lang="tr-TR" sz="2400" b="0" i="0" baseline="0" dirty="0"/>
            <a:t>İnsan hakları alanında faaliyet gösteren STK’lar</a:t>
          </a:r>
          <a:endParaRPr lang="en-GB" sz="2400" dirty="0"/>
        </a:p>
      </dgm:t>
    </dgm:pt>
    <dgm:pt modelId="{8C0C586E-0348-40CE-B10D-69B671517343}" type="parTrans" cxnId="{57676B8C-BE70-4B7E-9ACA-97293F5B19DA}">
      <dgm:prSet/>
      <dgm:spPr/>
      <dgm:t>
        <a:bodyPr/>
        <a:lstStyle/>
        <a:p>
          <a:endParaRPr lang="tr-TR" sz="2400"/>
        </a:p>
      </dgm:t>
    </dgm:pt>
    <dgm:pt modelId="{F1A242FB-C62D-4F70-90E3-6DD623068A76}" type="sibTrans" cxnId="{57676B8C-BE70-4B7E-9ACA-97293F5B19DA}">
      <dgm:prSet/>
      <dgm:spPr/>
      <dgm:t>
        <a:bodyPr/>
        <a:lstStyle/>
        <a:p>
          <a:endParaRPr lang="tr-TR" sz="2400"/>
        </a:p>
      </dgm:t>
    </dgm:pt>
    <dgm:pt modelId="{46ADBC7C-B28B-40E3-A287-FE7909D5289A}" type="pres">
      <dgm:prSet presAssocID="{F4F66C6B-579A-4E97-9205-B082AF9390CA}" presName="linear" presStyleCnt="0">
        <dgm:presLayoutVars>
          <dgm:animLvl val="lvl"/>
          <dgm:resizeHandles val="exact"/>
        </dgm:presLayoutVars>
      </dgm:prSet>
      <dgm:spPr/>
    </dgm:pt>
    <dgm:pt modelId="{67B775B3-97E0-420A-B841-060493665C9C}" type="pres">
      <dgm:prSet presAssocID="{C95AF789-1F79-465D-B266-2CE41434BA93}" presName="parentText" presStyleLbl="node1" presStyleIdx="0" presStyleCnt="1">
        <dgm:presLayoutVars>
          <dgm:chMax val="0"/>
          <dgm:bulletEnabled val="1"/>
        </dgm:presLayoutVars>
      </dgm:prSet>
      <dgm:spPr/>
    </dgm:pt>
  </dgm:ptLst>
  <dgm:cxnLst>
    <dgm:cxn modelId="{21850839-0944-4FAB-B994-A564286D46AD}" type="presOf" srcId="{C95AF789-1F79-465D-B266-2CE41434BA93}" destId="{67B775B3-97E0-420A-B841-060493665C9C}" srcOrd="0" destOrd="0" presId="urn:microsoft.com/office/officeart/2005/8/layout/vList2"/>
    <dgm:cxn modelId="{233C2A49-7286-4F18-8895-EFD1B14A21F7}" type="presOf" srcId="{F4F66C6B-579A-4E97-9205-B082AF9390CA}" destId="{46ADBC7C-B28B-40E3-A287-FE7909D5289A}" srcOrd="0" destOrd="0" presId="urn:microsoft.com/office/officeart/2005/8/layout/vList2"/>
    <dgm:cxn modelId="{57676B8C-BE70-4B7E-9ACA-97293F5B19DA}" srcId="{F4F66C6B-579A-4E97-9205-B082AF9390CA}" destId="{C95AF789-1F79-465D-B266-2CE41434BA93}" srcOrd="0" destOrd="0" parTransId="{8C0C586E-0348-40CE-B10D-69B671517343}" sibTransId="{F1A242FB-C62D-4F70-90E3-6DD623068A76}"/>
    <dgm:cxn modelId="{62EBE440-44F4-4FFF-8B90-22FDD9D3A911}" type="presParOf" srcId="{46ADBC7C-B28B-40E3-A287-FE7909D5289A}" destId="{67B775B3-97E0-420A-B841-060493665C9C}"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896114-5D6F-4FEA-A737-50C488ACEBB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8ABBABAC-07D5-4C78-A177-0E22F357332E}">
      <dgm:prSet custT="1"/>
      <dgm:spPr>
        <a:noFill/>
      </dgm:spPr>
      <dgm:t>
        <a:bodyPr/>
        <a:lstStyle/>
        <a:p>
          <a:pPr rtl="0"/>
          <a:r>
            <a:rPr lang="tr-TR" sz="2800" b="1" dirty="0">
              <a:solidFill>
                <a:schemeClr val="bg1"/>
              </a:solidFill>
            </a:rPr>
            <a:t>BİRLİK PROGRAMLARI </a:t>
          </a:r>
        </a:p>
      </dgm:t>
    </dgm:pt>
    <dgm:pt modelId="{A796C754-9584-4BAB-9B8B-CA1DD515FFC1}" type="parTrans" cxnId="{068119F9-B1B7-4B6E-B396-C361B1CA9C8E}">
      <dgm:prSet/>
      <dgm:spPr/>
      <dgm:t>
        <a:bodyPr/>
        <a:lstStyle/>
        <a:p>
          <a:endParaRPr lang="tr-TR"/>
        </a:p>
      </dgm:t>
    </dgm:pt>
    <dgm:pt modelId="{B1F04CAA-F6DC-428A-9A43-30F624B0148F}" type="sibTrans" cxnId="{068119F9-B1B7-4B6E-B396-C361B1CA9C8E}">
      <dgm:prSet/>
      <dgm:spPr/>
      <dgm:t>
        <a:bodyPr/>
        <a:lstStyle/>
        <a:p>
          <a:endParaRPr lang="tr-TR"/>
        </a:p>
      </dgm:t>
    </dgm:pt>
    <dgm:pt modelId="{330AED14-BC33-495E-8B0B-F05A9F767ED1}" type="pres">
      <dgm:prSet presAssocID="{4C896114-5D6F-4FEA-A737-50C488ACEBB5}" presName="Name0" presStyleCnt="0">
        <dgm:presLayoutVars>
          <dgm:chMax val="7"/>
          <dgm:dir/>
          <dgm:animLvl val="lvl"/>
          <dgm:resizeHandles val="exact"/>
        </dgm:presLayoutVars>
      </dgm:prSet>
      <dgm:spPr/>
    </dgm:pt>
    <dgm:pt modelId="{357A8CC0-1AEA-4D36-A22F-193B6ACB31BC}" type="pres">
      <dgm:prSet presAssocID="{8ABBABAC-07D5-4C78-A177-0E22F357332E}" presName="circle1" presStyleLbl="node1" presStyleIdx="0" presStyleCnt="1"/>
      <dgm:spPr>
        <a:noFill/>
      </dgm:spPr>
    </dgm:pt>
    <dgm:pt modelId="{7BF256EF-4F7F-4E0E-BA6E-F0A9A8C14F2C}" type="pres">
      <dgm:prSet presAssocID="{8ABBABAC-07D5-4C78-A177-0E22F357332E}" presName="space" presStyleCnt="0"/>
      <dgm:spPr/>
    </dgm:pt>
    <dgm:pt modelId="{DDB457D4-2F7E-41EF-AD57-EC18F923DDDB}" type="pres">
      <dgm:prSet presAssocID="{8ABBABAC-07D5-4C78-A177-0E22F357332E}" presName="rect1" presStyleLbl="alignAcc1" presStyleIdx="0" presStyleCnt="1" custLinFactNeighborX="-1014" custLinFactNeighborY="2243"/>
      <dgm:spPr/>
    </dgm:pt>
    <dgm:pt modelId="{5500EDD9-EB3A-49E2-9E9B-7D0689FDFB29}" type="pres">
      <dgm:prSet presAssocID="{8ABBABAC-07D5-4C78-A177-0E22F357332E}" presName="rect1ParTxNoCh" presStyleLbl="alignAcc1" presStyleIdx="0" presStyleCnt="1">
        <dgm:presLayoutVars>
          <dgm:chMax val="1"/>
          <dgm:bulletEnabled val="1"/>
        </dgm:presLayoutVars>
      </dgm:prSet>
      <dgm:spPr/>
    </dgm:pt>
  </dgm:ptLst>
  <dgm:cxnLst>
    <dgm:cxn modelId="{253C339A-7A67-4F5A-9F47-CE6EEC9459C7}" type="presOf" srcId="{8ABBABAC-07D5-4C78-A177-0E22F357332E}" destId="{5500EDD9-EB3A-49E2-9E9B-7D0689FDFB29}" srcOrd="1" destOrd="0" presId="urn:microsoft.com/office/officeart/2005/8/layout/target3"/>
    <dgm:cxn modelId="{619807B2-6170-4F36-9599-6401859925B8}" type="presOf" srcId="{8ABBABAC-07D5-4C78-A177-0E22F357332E}" destId="{DDB457D4-2F7E-41EF-AD57-EC18F923DDDB}" srcOrd="0" destOrd="0" presId="urn:microsoft.com/office/officeart/2005/8/layout/target3"/>
    <dgm:cxn modelId="{FA491FD6-B038-4E60-9ED7-6A6897A3AA65}" type="presOf" srcId="{4C896114-5D6F-4FEA-A737-50C488ACEBB5}" destId="{330AED14-BC33-495E-8B0B-F05A9F767ED1}" srcOrd="0" destOrd="0" presId="urn:microsoft.com/office/officeart/2005/8/layout/target3"/>
    <dgm:cxn modelId="{068119F9-B1B7-4B6E-B396-C361B1CA9C8E}" srcId="{4C896114-5D6F-4FEA-A737-50C488ACEBB5}" destId="{8ABBABAC-07D5-4C78-A177-0E22F357332E}" srcOrd="0" destOrd="0" parTransId="{A796C754-9584-4BAB-9B8B-CA1DD515FFC1}" sibTransId="{B1F04CAA-F6DC-428A-9A43-30F624B0148F}"/>
    <dgm:cxn modelId="{16A874FB-A9A7-439D-88FE-9B0E29541C53}" type="presParOf" srcId="{330AED14-BC33-495E-8B0B-F05A9F767ED1}" destId="{357A8CC0-1AEA-4D36-A22F-193B6ACB31BC}" srcOrd="0" destOrd="0" presId="urn:microsoft.com/office/officeart/2005/8/layout/target3"/>
    <dgm:cxn modelId="{BE663C66-444E-4959-9BEB-D5C6B55A5D9D}" type="presParOf" srcId="{330AED14-BC33-495E-8B0B-F05A9F767ED1}" destId="{7BF256EF-4F7F-4E0E-BA6E-F0A9A8C14F2C}" srcOrd="1" destOrd="0" presId="urn:microsoft.com/office/officeart/2005/8/layout/target3"/>
    <dgm:cxn modelId="{7A986DBC-3F4A-49E2-9F11-7403253194CA}" type="presParOf" srcId="{330AED14-BC33-495E-8B0B-F05A9F767ED1}" destId="{DDB457D4-2F7E-41EF-AD57-EC18F923DDDB}" srcOrd="2" destOrd="0" presId="urn:microsoft.com/office/officeart/2005/8/layout/target3"/>
    <dgm:cxn modelId="{4DAB6F8E-7210-4252-8F72-33E1D5B4A05C}" type="presParOf" srcId="{330AED14-BC33-495E-8B0B-F05A9F767ED1}" destId="{5500EDD9-EB3A-49E2-9E9B-7D0689FDFB29}" srcOrd="3"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8885E7C-2182-4884-B824-572AE81755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09EAD2F1-CA6F-444A-A7B1-48EB7014358D}">
      <dgm:prSet custT="1"/>
      <dgm:spPr>
        <a:noFill/>
      </dgm:spPr>
      <dgm:t>
        <a:bodyPr/>
        <a:lstStyle/>
        <a:p>
          <a:pPr rtl="0"/>
          <a:r>
            <a:rPr lang="tr-TR" sz="2800" b="0" i="0" baseline="0"/>
            <a:t>Her bir başvuru için en fazla </a:t>
          </a:r>
          <a:r>
            <a:rPr lang="tr-TR" sz="2800" b="1" i="0" baseline="0"/>
            <a:t>3 bin avro, </a:t>
          </a:r>
          <a:r>
            <a:rPr lang="tr-TR" sz="2800" b="0" i="0" baseline="0"/>
            <a:t>toplamda </a:t>
          </a:r>
          <a:r>
            <a:rPr lang="tr-TR" sz="2800" b="1" i="0" baseline="0"/>
            <a:t>15 bin avroya </a:t>
          </a:r>
          <a:r>
            <a:rPr lang="tr-TR" sz="2800" b="0" i="0" baseline="0"/>
            <a:t>kadar destek</a:t>
          </a:r>
          <a:endParaRPr lang="en-GB" sz="2800"/>
        </a:p>
      </dgm:t>
    </dgm:pt>
    <dgm:pt modelId="{3BF72C73-E471-4299-9D1B-C6B4408A1473}" type="parTrans" cxnId="{816956D1-EE40-4D05-AE39-159AFB5AFB46}">
      <dgm:prSet/>
      <dgm:spPr/>
      <dgm:t>
        <a:bodyPr/>
        <a:lstStyle/>
        <a:p>
          <a:endParaRPr lang="tr-TR"/>
        </a:p>
      </dgm:t>
    </dgm:pt>
    <dgm:pt modelId="{3FB4B0C9-1369-4AEC-8C8B-41DEE0A34449}" type="sibTrans" cxnId="{816956D1-EE40-4D05-AE39-159AFB5AFB46}">
      <dgm:prSet/>
      <dgm:spPr/>
      <dgm:t>
        <a:bodyPr/>
        <a:lstStyle/>
        <a:p>
          <a:endParaRPr lang="tr-TR"/>
        </a:p>
      </dgm:t>
    </dgm:pt>
    <dgm:pt modelId="{024502B1-D374-48B4-A664-BAF5A4C62BB9}" type="pres">
      <dgm:prSet presAssocID="{08885E7C-2182-4884-B824-572AE81755AC}" presName="linear" presStyleCnt="0">
        <dgm:presLayoutVars>
          <dgm:animLvl val="lvl"/>
          <dgm:resizeHandles val="exact"/>
        </dgm:presLayoutVars>
      </dgm:prSet>
      <dgm:spPr/>
    </dgm:pt>
    <dgm:pt modelId="{1BDC5BFF-62BB-4F8E-9560-4C986238C029}" type="pres">
      <dgm:prSet presAssocID="{09EAD2F1-CA6F-444A-A7B1-48EB7014358D}" presName="parentText" presStyleLbl="node1" presStyleIdx="0" presStyleCnt="1" custLinFactNeighborX="680" custLinFactNeighborY="6777">
        <dgm:presLayoutVars>
          <dgm:chMax val="0"/>
          <dgm:bulletEnabled val="1"/>
        </dgm:presLayoutVars>
      </dgm:prSet>
      <dgm:spPr/>
    </dgm:pt>
  </dgm:ptLst>
  <dgm:cxnLst>
    <dgm:cxn modelId="{C4C76A0D-C52F-4EA1-A8A3-29F521AE6E70}" type="presOf" srcId="{09EAD2F1-CA6F-444A-A7B1-48EB7014358D}" destId="{1BDC5BFF-62BB-4F8E-9560-4C986238C029}" srcOrd="0" destOrd="0" presId="urn:microsoft.com/office/officeart/2005/8/layout/vList2"/>
    <dgm:cxn modelId="{816956D1-EE40-4D05-AE39-159AFB5AFB46}" srcId="{08885E7C-2182-4884-B824-572AE81755AC}" destId="{09EAD2F1-CA6F-444A-A7B1-48EB7014358D}" srcOrd="0" destOrd="0" parTransId="{3BF72C73-E471-4299-9D1B-C6B4408A1473}" sibTransId="{3FB4B0C9-1369-4AEC-8C8B-41DEE0A34449}"/>
    <dgm:cxn modelId="{936A1CE0-1FA3-4E1F-B22D-806EE450447A}" type="presOf" srcId="{08885E7C-2182-4884-B824-572AE81755AC}" destId="{024502B1-D374-48B4-A664-BAF5A4C62BB9}" srcOrd="0" destOrd="0" presId="urn:microsoft.com/office/officeart/2005/8/layout/vList2"/>
    <dgm:cxn modelId="{3EB6DB96-8205-4DBC-8EAC-016E52CBEF96}" type="presParOf" srcId="{024502B1-D374-48B4-A664-BAF5A4C62BB9}" destId="{1BDC5BFF-62BB-4F8E-9560-4C986238C029}"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DD0A770-794C-45E7-B51C-5EBA9E90D71D}"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tr-TR"/>
        </a:p>
      </dgm:t>
    </dgm:pt>
    <dgm:pt modelId="{3B1FCF02-C534-4F49-9C82-1FE03BD18824}">
      <dgm:prSet custT="1"/>
      <dgm:spPr/>
      <dgm:t>
        <a:bodyPr/>
        <a:lstStyle/>
        <a:p>
          <a:pPr algn="ctr" rtl="0"/>
          <a:r>
            <a:rPr lang="tr-TR" sz="2400" b="1" i="0" u="sng" baseline="0" dirty="0"/>
            <a:t>ETKİNİZ AB PROGRAMI</a:t>
          </a:r>
          <a:endParaRPr lang="en-GB" sz="2400" dirty="0"/>
        </a:p>
      </dgm:t>
    </dgm:pt>
    <dgm:pt modelId="{1860A32D-81AF-4DA1-9C63-293A7770C20F}" type="parTrans" cxnId="{992FF6BB-20C7-40C8-AECD-4A89F86F22EF}">
      <dgm:prSet/>
      <dgm:spPr/>
      <dgm:t>
        <a:bodyPr/>
        <a:lstStyle/>
        <a:p>
          <a:endParaRPr lang="tr-TR"/>
        </a:p>
      </dgm:t>
    </dgm:pt>
    <dgm:pt modelId="{91ABA7CF-7F75-4342-B733-0409E451256D}" type="sibTrans" cxnId="{992FF6BB-20C7-40C8-AECD-4A89F86F22EF}">
      <dgm:prSet/>
      <dgm:spPr/>
      <dgm:t>
        <a:bodyPr/>
        <a:lstStyle/>
        <a:p>
          <a:endParaRPr lang="tr-TR"/>
        </a:p>
      </dgm:t>
    </dgm:pt>
    <dgm:pt modelId="{AF7BB9D6-01A9-4D02-AEC4-6FF7B0B1C10B}">
      <dgm:prSet custT="1"/>
      <dgm:spPr/>
      <dgm:t>
        <a:bodyPr/>
        <a:lstStyle/>
        <a:p>
          <a:pPr algn="ctr" rtl="0"/>
          <a:r>
            <a:rPr lang="tr-TR" sz="2800" b="0" i="0" baseline="0" dirty="0"/>
            <a:t>Sivil Toplum Geliştirme Merkezi</a:t>
          </a:r>
          <a:endParaRPr lang="en-GB" sz="2800" dirty="0"/>
        </a:p>
      </dgm:t>
    </dgm:pt>
    <dgm:pt modelId="{A77D0820-3D8D-423B-B3F3-D37FC6A9DEE8}" type="parTrans" cxnId="{CA4DAA37-39AD-4758-9EEF-A4CDEBB6B8AF}">
      <dgm:prSet/>
      <dgm:spPr/>
      <dgm:t>
        <a:bodyPr/>
        <a:lstStyle/>
        <a:p>
          <a:endParaRPr lang="tr-TR"/>
        </a:p>
      </dgm:t>
    </dgm:pt>
    <dgm:pt modelId="{6F51D32E-BD8C-4361-9FD5-0F788889DC8A}" type="sibTrans" cxnId="{CA4DAA37-39AD-4758-9EEF-A4CDEBB6B8AF}">
      <dgm:prSet/>
      <dgm:spPr/>
      <dgm:t>
        <a:bodyPr/>
        <a:lstStyle/>
        <a:p>
          <a:endParaRPr lang="tr-TR"/>
        </a:p>
      </dgm:t>
    </dgm:pt>
    <dgm:pt modelId="{6B6D9CA6-6A70-44E5-A21B-4F6086081950}" type="pres">
      <dgm:prSet presAssocID="{4DD0A770-794C-45E7-B51C-5EBA9E90D71D}" presName="linear" presStyleCnt="0">
        <dgm:presLayoutVars>
          <dgm:animLvl val="lvl"/>
          <dgm:resizeHandles val="exact"/>
        </dgm:presLayoutVars>
      </dgm:prSet>
      <dgm:spPr/>
    </dgm:pt>
    <dgm:pt modelId="{5EDD62EE-FF12-415D-8E4D-DC1D5AFA9CCB}" type="pres">
      <dgm:prSet presAssocID="{3B1FCF02-C534-4F49-9C82-1FE03BD18824}" presName="parentText" presStyleLbl="node1" presStyleIdx="0" presStyleCnt="2">
        <dgm:presLayoutVars>
          <dgm:chMax val="0"/>
          <dgm:bulletEnabled val="1"/>
        </dgm:presLayoutVars>
      </dgm:prSet>
      <dgm:spPr/>
    </dgm:pt>
    <dgm:pt modelId="{173137C5-76C2-46AF-9ACD-633E4A5EE310}" type="pres">
      <dgm:prSet presAssocID="{91ABA7CF-7F75-4342-B733-0409E451256D}" presName="spacer" presStyleCnt="0"/>
      <dgm:spPr/>
    </dgm:pt>
    <dgm:pt modelId="{0E641F06-743E-4B54-A201-E4116FDB7E58}" type="pres">
      <dgm:prSet presAssocID="{AF7BB9D6-01A9-4D02-AEC4-6FF7B0B1C10B}" presName="parentText" presStyleLbl="node1" presStyleIdx="1" presStyleCnt="2">
        <dgm:presLayoutVars>
          <dgm:chMax val="0"/>
          <dgm:bulletEnabled val="1"/>
        </dgm:presLayoutVars>
      </dgm:prSet>
      <dgm:spPr/>
    </dgm:pt>
  </dgm:ptLst>
  <dgm:cxnLst>
    <dgm:cxn modelId="{76BCCC08-AD24-4679-88DC-5AB39A573BF7}" type="presOf" srcId="{AF7BB9D6-01A9-4D02-AEC4-6FF7B0B1C10B}" destId="{0E641F06-743E-4B54-A201-E4116FDB7E58}" srcOrd="0" destOrd="0" presId="urn:microsoft.com/office/officeart/2005/8/layout/vList2"/>
    <dgm:cxn modelId="{CA4DAA37-39AD-4758-9EEF-A4CDEBB6B8AF}" srcId="{4DD0A770-794C-45E7-B51C-5EBA9E90D71D}" destId="{AF7BB9D6-01A9-4D02-AEC4-6FF7B0B1C10B}" srcOrd="1" destOrd="0" parTransId="{A77D0820-3D8D-423B-B3F3-D37FC6A9DEE8}" sibTransId="{6F51D32E-BD8C-4361-9FD5-0F788889DC8A}"/>
    <dgm:cxn modelId="{B613BE3D-8CC6-460D-9935-C3B78C087761}" type="presOf" srcId="{4DD0A770-794C-45E7-B51C-5EBA9E90D71D}" destId="{6B6D9CA6-6A70-44E5-A21B-4F6086081950}" srcOrd="0" destOrd="0" presId="urn:microsoft.com/office/officeart/2005/8/layout/vList2"/>
    <dgm:cxn modelId="{4AB1BD41-4B8C-4BF2-835B-AE7D0A8D2904}" type="presOf" srcId="{3B1FCF02-C534-4F49-9C82-1FE03BD18824}" destId="{5EDD62EE-FF12-415D-8E4D-DC1D5AFA9CCB}" srcOrd="0" destOrd="0" presId="urn:microsoft.com/office/officeart/2005/8/layout/vList2"/>
    <dgm:cxn modelId="{992FF6BB-20C7-40C8-AECD-4A89F86F22EF}" srcId="{4DD0A770-794C-45E7-B51C-5EBA9E90D71D}" destId="{3B1FCF02-C534-4F49-9C82-1FE03BD18824}" srcOrd="0" destOrd="0" parTransId="{1860A32D-81AF-4DA1-9C63-293A7770C20F}" sibTransId="{91ABA7CF-7F75-4342-B733-0409E451256D}"/>
    <dgm:cxn modelId="{4EBBF49F-291E-4AF6-BDFA-A98677DECAA6}" type="presParOf" srcId="{6B6D9CA6-6A70-44E5-A21B-4F6086081950}" destId="{5EDD62EE-FF12-415D-8E4D-DC1D5AFA9CCB}" srcOrd="0" destOrd="0" presId="urn:microsoft.com/office/officeart/2005/8/layout/vList2"/>
    <dgm:cxn modelId="{AEB5B83A-C74B-44B5-9EF9-3E086FBD4DF3}" type="presParOf" srcId="{6B6D9CA6-6A70-44E5-A21B-4F6086081950}" destId="{173137C5-76C2-46AF-9ACD-633E4A5EE310}" srcOrd="1" destOrd="0" presId="urn:microsoft.com/office/officeart/2005/8/layout/vList2"/>
    <dgm:cxn modelId="{C2D7C32B-6B98-4429-97D2-3DA81DB6A5F4}" type="presParOf" srcId="{6B6D9CA6-6A70-44E5-A21B-4F6086081950}" destId="{0E641F06-743E-4B54-A201-E4116FDB7E58}" srcOrd="2"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087F676-3A32-4DA2-982A-F9B1E532E55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tr-TR"/>
        </a:p>
      </dgm:t>
    </dgm:pt>
    <dgm:pt modelId="{AB072268-38EE-4FE1-969D-59FE3B4EED46}">
      <dgm:prSet/>
      <dgm:spPr/>
      <dgm:t>
        <a:bodyPr/>
        <a:lstStyle/>
        <a:p>
          <a:pPr algn="ctr" rtl="0"/>
          <a:r>
            <a:rPr lang="tr-TR" b="0" i="0" baseline="0" dirty="0">
              <a:solidFill>
                <a:schemeClr val="bg1"/>
              </a:solidFill>
            </a:rPr>
            <a:t>Uluslararası insan hakları sözleşmelerine uyumu izleme ve bu alanda savunuculuk çalışmaları için destekler </a:t>
          </a:r>
          <a:endParaRPr lang="en-GB" dirty="0">
            <a:solidFill>
              <a:schemeClr val="bg1"/>
            </a:solidFill>
          </a:endParaRPr>
        </a:p>
      </dgm:t>
    </dgm:pt>
    <dgm:pt modelId="{0D941007-426D-4E3B-A3F7-73111DFB4592}" type="parTrans" cxnId="{5C10B3A0-CCD7-40B2-89AF-EFCFE73799DB}">
      <dgm:prSet/>
      <dgm:spPr/>
      <dgm:t>
        <a:bodyPr/>
        <a:lstStyle/>
        <a:p>
          <a:endParaRPr lang="tr-TR">
            <a:solidFill>
              <a:schemeClr val="bg1"/>
            </a:solidFill>
          </a:endParaRPr>
        </a:p>
      </dgm:t>
    </dgm:pt>
    <dgm:pt modelId="{15188F68-7B48-4258-958B-3D5F929B5DE8}" type="sibTrans" cxnId="{5C10B3A0-CCD7-40B2-89AF-EFCFE73799DB}">
      <dgm:prSet/>
      <dgm:spPr/>
      <dgm:t>
        <a:bodyPr/>
        <a:lstStyle/>
        <a:p>
          <a:endParaRPr lang="tr-TR">
            <a:solidFill>
              <a:schemeClr val="bg1"/>
            </a:solidFill>
          </a:endParaRPr>
        </a:p>
      </dgm:t>
    </dgm:pt>
    <dgm:pt modelId="{094E7CF6-5682-4C75-A025-406CAB24968F}" type="pres">
      <dgm:prSet presAssocID="{6087F676-3A32-4DA2-982A-F9B1E532E55C}" presName="vert0" presStyleCnt="0">
        <dgm:presLayoutVars>
          <dgm:dir/>
          <dgm:animOne val="branch"/>
          <dgm:animLvl val="lvl"/>
        </dgm:presLayoutVars>
      </dgm:prSet>
      <dgm:spPr/>
    </dgm:pt>
    <dgm:pt modelId="{FBCC9D17-7492-4065-BB87-5B6C673B7794}" type="pres">
      <dgm:prSet presAssocID="{AB072268-38EE-4FE1-969D-59FE3B4EED46}" presName="thickLine" presStyleLbl="alignNode1" presStyleIdx="0" presStyleCnt="1"/>
      <dgm:spPr/>
    </dgm:pt>
    <dgm:pt modelId="{2A3AD332-0BF4-4811-92B3-76958C7336BE}" type="pres">
      <dgm:prSet presAssocID="{AB072268-38EE-4FE1-969D-59FE3B4EED46}" presName="horz1" presStyleCnt="0"/>
      <dgm:spPr/>
    </dgm:pt>
    <dgm:pt modelId="{B96A0FC6-7706-443C-978B-B243ECD858CD}" type="pres">
      <dgm:prSet presAssocID="{AB072268-38EE-4FE1-969D-59FE3B4EED46}" presName="tx1" presStyleLbl="revTx" presStyleIdx="0" presStyleCnt="1"/>
      <dgm:spPr/>
    </dgm:pt>
    <dgm:pt modelId="{451F3B04-3CD3-44FF-8046-43A8B70B1686}" type="pres">
      <dgm:prSet presAssocID="{AB072268-38EE-4FE1-969D-59FE3B4EED46}" presName="vert1" presStyleCnt="0"/>
      <dgm:spPr/>
    </dgm:pt>
  </dgm:ptLst>
  <dgm:cxnLst>
    <dgm:cxn modelId="{5C10B3A0-CCD7-40B2-89AF-EFCFE73799DB}" srcId="{6087F676-3A32-4DA2-982A-F9B1E532E55C}" destId="{AB072268-38EE-4FE1-969D-59FE3B4EED46}" srcOrd="0" destOrd="0" parTransId="{0D941007-426D-4E3B-A3F7-73111DFB4592}" sibTransId="{15188F68-7B48-4258-958B-3D5F929B5DE8}"/>
    <dgm:cxn modelId="{923DD0C1-0A21-43D8-ABC7-7DEC0D8446AF}" type="presOf" srcId="{AB072268-38EE-4FE1-969D-59FE3B4EED46}" destId="{B96A0FC6-7706-443C-978B-B243ECD858CD}" srcOrd="0" destOrd="0" presId="urn:microsoft.com/office/officeart/2008/layout/LinedList"/>
    <dgm:cxn modelId="{274764F5-B37B-4285-8EC3-478AEE8F6017}" type="presOf" srcId="{6087F676-3A32-4DA2-982A-F9B1E532E55C}" destId="{094E7CF6-5682-4C75-A025-406CAB24968F}" srcOrd="0" destOrd="0" presId="urn:microsoft.com/office/officeart/2008/layout/LinedList"/>
    <dgm:cxn modelId="{FB71103E-ED26-440F-9781-4600C5467CCD}" type="presParOf" srcId="{094E7CF6-5682-4C75-A025-406CAB24968F}" destId="{FBCC9D17-7492-4065-BB87-5B6C673B7794}" srcOrd="0" destOrd="0" presId="urn:microsoft.com/office/officeart/2008/layout/LinedList"/>
    <dgm:cxn modelId="{685681C1-8C31-4DDA-88F1-4740742D9E6D}" type="presParOf" srcId="{094E7CF6-5682-4C75-A025-406CAB24968F}" destId="{2A3AD332-0BF4-4811-92B3-76958C7336BE}" srcOrd="1" destOrd="0" presId="urn:microsoft.com/office/officeart/2008/layout/LinedList"/>
    <dgm:cxn modelId="{2030201C-F974-40BD-934E-B2F347FDC97B}" type="presParOf" srcId="{2A3AD332-0BF4-4811-92B3-76958C7336BE}" destId="{B96A0FC6-7706-443C-978B-B243ECD858CD}" srcOrd="0" destOrd="0" presId="urn:microsoft.com/office/officeart/2008/layout/LinedList"/>
    <dgm:cxn modelId="{C25DC577-4596-4DA0-919D-3C72F2D47495}" type="presParOf" srcId="{2A3AD332-0BF4-4811-92B3-76958C7336BE}" destId="{451F3B04-3CD3-44FF-8046-43A8B70B1686}" srcOrd="1" destOrd="0" presId="urn:microsoft.com/office/officeart/2008/layout/LinedLis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F31E3F8-47E1-4332-BF33-9A00C79B7D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39FF5F7-8CCD-4DFB-8405-BB4A30D30FAC}">
      <dgm:prSet custT="1"/>
      <dgm:spPr>
        <a:noFill/>
      </dgm:spPr>
      <dgm:t>
        <a:bodyPr/>
        <a:lstStyle/>
        <a:p>
          <a:pPr rtl="0"/>
          <a:r>
            <a:rPr lang="tr-TR" sz="2400" b="1" i="0" kern="1200" baseline="0" dirty="0"/>
            <a:t>IPA III 202</a:t>
          </a:r>
          <a:r>
            <a:rPr lang="en-GB" sz="2400" b="1" i="0" kern="1200" baseline="0" dirty="0"/>
            <a:t>2</a:t>
          </a:r>
          <a:r>
            <a:rPr lang="tr-TR" sz="2400" b="1" i="0" kern="1200" baseline="0" dirty="0"/>
            <a:t>  Program Yılı  Projesi- </a:t>
          </a:r>
          <a:r>
            <a:rPr lang="tr-TR" sz="2400" b="1" i="0" kern="1200" baseline="0" dirty="0">
              <a:solidFill>
                <a:prstClr val="white"/>
              </a:solidFill>
              <a:latin typeface="Calibri"/>
              <a:ea typeface="+mn-ea"/>
              <a:cs typeface="+mn-cs"/>
            </a:rPr>
            <a:t>Sivil toplum ve sosyal ekonomi aktörleri için daha elverişli ve sürdürülebilir bir ortam sağlanması</a:t>
          </a:r>
          <a:r>
            <a:rPr lang="en-GB" sz="2400" b="1" i="0" kern="1200" baseline="0" dirty="0" err="1">
              <a:solidFill>
                <a:prstClr val="white"/>
              </a:solidFill>
              <a:latin typeface="Calibri"/>
              <a:ea typeface="+mn-ea"/>
              <a:cs typeface="+mn-cs"/>
            </a:rPr>
            <a:t>nı</a:t>
          </a:r>
          <a:r>
            <a:rPr lang="en-GB" sz="2400" b="1" i="0" kern="1200" baseline="0" dirty="0">
              <a:solidFill>
                <a:prstClr val="white"/>
              </a:solidFill>
              <a:latin typeface="Calibri"/>
              <a:ea typeface="+mn-ea"/>
              <a:cs typeface="+mn-cs"/>
            </a:rPr>
            <a:t> </a:t>
          </a:r>
          <a:r>
            <a:rPr lang="tr-TR" sz="2400" b="1" i="0" kern="1200" baseline="0" dirty="0"/>
            <a:t>hedeflenmektedir.</a:t>
          </a:r>
          <a:r>
            <a:rPr lang="en-GB" sz="2400" b="1" i="0" kern="1200" baseline="0" dirty="0"/>
            <a:t> </a:t>
          </a:r>
          <a:r>
            <a:rPr lang="en-GB" sz="2400" b="1" i="0" kern="1200" baseline="0" dirty="0" err="1"/>
            <a:t>Projenin</a:t>
          </a:r>
          <a:r>
            <a:rPr lang="en-GB" sz="2400" b="1" i="0" kern="1200" baseline="0" dirty="0"/>
            <a:t> 2024 </a:t>
          </a:r>
          <a:r>
            <a:rPr lang="en-GB" sz="2400" b="1" i="0" kern="1200" baseline="0" dirty="0" err="1"/>
            <a:t>sonunda</a:t>
          </a:r>
          <a:r>
            <a:rPr lang="en-GB" sz="2400" b="1" i="0" kern="1200" baseline="0" dirty="0"/>
            <a:t> </a:t>
          </a:r>
          <a:r>
            <a:rPr lang="en-GB" sz="2400" b="1" i="0" kern="1200" baseline="0" dirty="0" err="1"/>
            <a:t>başlaması</a:t>
          </a:r>
          <a:r>
            <a:rPr lang="en-GB" sz="2400" b="1" i="0" kern="1200" baseline="0" dirty="0"/>
            <a:t> </a:t>
          </a:r>
          <a:r>
            <a:rPr lang="en-GB" sz="2400" b="1" i="0" kern="1200" baseline="0" dirty="0" err="1"/>
            <a:t>öngörülmektedir</a:t>
          </a:r>
          <a:r>
            <a:rPr lang="en-GB" sz="2400" b="1" i="0" kern="1200" baseline="0" dirty="0"/>
            <a:t>.</a:t>
          </a:r>
          <a:endParaRPr lang="en-GB" sz="2400" kern="1200" dirty="0"/>
        </a:p>
      </dgm:t>
    </dgm:pt>
    <dgm:pt modelId="{EEDE730D-BE91-4FF9-BEB9-A777B9B1BADD}" type="parTrans" cxnId="{0CBFEFDA-A18C-4DF9-AC84-A1442030C5B4}">
      <dgm:prSet/>
      <dgm:spPr/>
      <dgm:t>
        <a:bodyPr/>
        <a:lstStyle/>
        <a:p>
          <a:endParaRPr lang="tr-TR" sz="2000"/>
        </a:p>
      </dgm:t>
    </dgm:pt>
    <dgm:pt modelId="{3C9F1409-41EB-4333-BECA-CB249C51A65B}" type="sibTrans" cxnId="{0CBFEFDA-A18C-4DF9-AC84-A1442030C5B4}">
      <dgm:prSet/>
      <dgm:spPr/>
      <dgm:t>
        <a:bodyPr/>
        <a:lstStyle/>
        <a:p>
          <a:endParaRPr lang="tr-TR" sz="2000"/>
        </a:p>
      </dgm:t>
    </dgm:pt>
    <dgm:pt modelId="{B166BB94-1AEF-43B3-8CA0-9CE8E60BF1AD}" type="pres">
      <dgm:prSet presAssocID="{8F31E3F8-47E1-4332-BF33-9A00C79B7D9B}" presName="linear" presStyleCnt="0">
        <dgm:presLayoutVars>
          <dgm:animLvl val="lvl"/>
          <dgm:resizeHandles val="exact"/>
        </dgm:presLayoutVars>
      </dgm:prSet>
      <dgm:spPr/>
    </dgm:pt>
    <dgm:pt modelId="{3C0419C7-F3F2-4985-8B0A-49416F4B26E9}" type="pres">
      <dgm:prSet presAssocID="{139FF5F7-8CCD-4DFB-8405-BB4A30D30FAC}" presName="parentText" presStyleLbl="node1" presStyleIdx="0" presStyleCnt="1" custScaleY="355508" custLinFactNeighborY="-48053">
        <dgm:presLayoutVars>
          <dgm:chMax val="0"/>
          <dgm:bulletEnabled val="1"/>
        </dgm:presLayoutVars>
      </dgm:prSet>
      <dgm:spPr/>
    </dgm:pt>
  </dgm:ptLst>
  <dgm:cxnLst>
    <dgm:cxn modelId="{66C9547A-737B-42E5-9CEC-71033D701F94}" type="presOf" srcId="{139FF5F7-8CCD-4DFB-8405-BB4A30D30FAC}" destId="{3C0419C7-F3F2-4985-8B0A-49416F4B26E9}" srcOrd="0" destOrd="0" presId="urn:microsoft.com/office/officeart/2005/8/layout/vList2"/>
    <dgm:cxn modelId="{734DC1AE-90B2-4A15-BCCE-025468DE37A6}" type="presOf" srcId="{8F31E3F8-47E1-4332-BF33-9A00C79B7D9B}" destId="{B166BB94-1AEF-43B3-8CA0-9CE8E60BF1AD}" srcOrd="0" destOrd="0" presId="urn:microsoft.com/office/officeart/2005/8/layout/vList2"/>
    <dgm:cxn modelId="{0CBFEFDA-A18C-4DF9-AC84-A1442030C5B4}" srcId="{8F31E3F8-47E1-4332-BF33-9A00C79B7D9B}" destId="{139FF5F7-8CCD-4DFB-8405-BB4A30D30FAC}" srcOrd="0" destOrd="0" parTransId="{EEDE730D-BE91-4FF9-BEB9-A777B9B1BADD}" sibTransId="{3C9F1409-41EB-4333-BECA-CB249C51A65B}"/>
    <dgm:cxn modelId="{6D69594D-0BA8-4ACA-8389-D809B3DFE7E0}" type="presParOf" srcId="{B166BB94-1AEF-43B3-8CA0-9CE8E60BF1AD}" destId="{3C0419C7-F3F2-4985-8B0A-49416F4B26E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F31E3F8-47E1-4332-BF33-9A00C79B7D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39FF5F7-8CCD-4DFB-8405-BB4A30D30FAC}">
      <dgm:prSet custT="1"/>
      <dgm:spPr>
        <a:noFill/>
      </dgm:spPr>
      <dgm:t>
        <a:bodyPr/>
        <a:lstStyle/>
        <a:p>
          <a:pPr rtl="0"/>
          <a:r>
            <a:rPr lang="tr-TR" sz="2400" b="1" i="0" baseline="0" dirty="0"/>
            <a:t>IPA III 2021  Program Yılı  Projesi- İklim değişikliğinin olumsuz etkilerinin azaltılması ve uyum konusunda yerel düzeydeki paydaşların kurumsal kapasitesinin güçlendirilmesi hedeflenmektedir.</a:t>
          </a:r>
          <a:endParaRPr lang="en-GB" sz="2400" dirty="0"/>
        </a:p>
      </dgm:t>
    </dgm:pt>
    <dgm:pt modelId="{EEDE730D-BE91-4FF9-BEB9-A777B9B1BADD}" type="parTrans" cxnId="{0CBFEFDA-A18C-4DF9-AC84-A1442030C5B4}">
      <dgm:prSet/>
      <dgm:spPr/>
      <dgm:t>
        <a:bodyPr/>
        <a:lstStyle/>
        <a:p>
          <a:endParaRPr lang="tr-TR" sz="2000"/>
        </a:p>
      </dgm:t>
    </dgm:pt>
    <dgm:pt modelId="{3C9F1409-41EB-4333-BECA-CB249C51A65B}" type="sibTrans" cxnId="{0CBFEFDA-A18C-4DF9-AC84-A1442030C5B4}">
      <dgm:prSet/>
      <dgm:spPr/>
      <dgm:t>
        <a:bodyPr/>
        <a:lstStyle/>
        <a:p>
          <a:endParaRPr lang="tr-TR" sz="2000"/>
        </a:p>
      </dgm:t>
    </dgm:pt>
    <dgm:pt modelId="{B166BB94-1AEF-43B3-8CA0-9CE8E60BF1AD}" type="pres">
      <dgm:prSet presAssocID="{8F31E3F8-47E1-4332-BF33-9A00C79B7D9B}" presName="linear" presStyleCnt="0">
        <dgm:presLayoutVars>
          <dgm:animLvl val="lvl"/>
          <dgm:resizeHandles val="exact"/>
        </dgm:presLayoutVars>
      </dgm:prSet>
      <dgm:spPr/>
    </dgm:pt>
    <dgm:pt modelId="{3C0419C7-F3F2-4985-8B0A-49416F4B26E9}" type="pres">
      <dgm:prSet presAssocID="{139FF5F7-8CCD-4DFB-8405-BB4A30D30FAC}" presName="parentText" presStyleLbl="node1" presStyleIdx="0" presStyleCnt="1" custScaleY="355508">
        <dgm:presLayoutVars>
          <dgm:chMax val="0"/>
          <dgm:bulletEnabled val="1"/>
        </dgm:presLayoutVars>
      </dgm:prSet>
      <dgm:spPr/>
    </dgm:pt>
  </dgm:ptLst>
  <dgm:cxnLst>
    <dgm:cxn modelId="{66C9547A-737B-42E5-9CEC-71033D701F94}" type="presOf" srcId="{139FF5F7-8CCD-4DFB-8405-BB4A30D30FAC}" destId="{3C0419C7-F3F2-4985-8B0A-49416F4B26E9}" srcOrd="0" destOrd="0" presId="urn:microsoft.com/office/officeart/2005/8/layout/vList2"/>
    <dgm:cxn modelId="{734DC1AE-90B2-4A15-BCCE-025468DE37A6}" type="presOf" srcId="{8F31E3F8-47E1-4332-BF33-9A00C79B7D9B}" destId="{B166BB94-1AEF-43B3-8CA0-9CE8E60BF1AD}" srcOrd="0" destOrd="0" presId="urn:microsoft.com/office/officeart/2005/8/layout/vList2"/>
    <dgm:cxn modelId="{0CBFEFDA-A18C-4DF9-AC84-A1442030C5B4}" srcId="{8F31E3F8-47E1-4332-BF33-9A00C79B7D9B}" destId="{139FF5F7-8CCD-4DFB-8405-BB4A30D30FAC}" srcOrd="0" destOrd="0" parTransId="{EEDE730D-BE91-4FF9-BEB9-A777B9B1BADD}" sibTransId="{3C9F1409-41EB-4333-BECA-CB249C51A65B}"/>
    <dgm:cxn modelId="{6D69594D-0BA8-4ACA-8389-D809B3DFE7E0}" type="presParOf" srcId="{B166BB94-1AEF-43B3-8CA0-9CE8E60BF1AD}" destId="{3C0419C7-F3F2-4985-8B0A-49416F4B26E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9260A23-6573-4FE6-8790-87DBD710847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595E292E-5508-40A1-8018-DDDB83D65C31}">
      <dgm:prSet/>
      <dgm:spPr>
        <a:noFill/>
      </dgm:spPr>
      <dgm:t>
        <a:bodyPr/>
        <a:lstStyle/>
        <a:p>
          <a:pPr rtl="0"/>
          <a:r>
            <a:rPr lang="tr-TR" b="0" i="0" baseline="0" dirty="0">
              <a:solidFill>
                <a:schemeClr val="bg1"/>
              </a:solidFill>
            </a:rPr>
            <a:t>Kimler başvurabilir?  Belediyeler, İl Özel İdareleri, Bölge/İl Müdürlükleri, Üniversiteler, Araştırma Kuruluşları/Merkezleri, Kalkınma Ajansları lider başvuru sahibi olarak başvurabilir. </a:t>
          </a:r>
          <a:endParaRPr lang="en-GB" dirty="0">
            <a:solidFill>
              <a:schemeClr val="bg1"/>
            </a:solidFill>
          </a:endParaRPr>
        </a:p>
      </dgm:t>
    </dgm:pt>
    <dgm:pt modelId="{B1031621-8FCA-49B6-89DD-4BF8279148F4}" type="parTrans" cxnId="{F196D5F8-5D36-49E8-A28F-1297E5030A79}">
      <dgm:prSet/>
      <dgm:spPr/>
      <dgm:t>
        <a:bodyPr/>
        <a:lstStyle/>
        <a:p>
          <a:endParaRPr lang="tr-TR"/>
        </a:p>
      </dgm:t>
    </dgm:pt>
    <dgm:pt modelId="{D0DDCAD1-A9E9-4AA8-B225-002BF1F66489}" type="sibTrans" cxnId="{F196D5F8-5D36-49E8-A28F-1297E5030A79}">
      <dgm:prSet/>
      <dgm:spPr/>
      <dgm:t>
        <a:bodyPr/>
        <a:lstStyle/>
        <a:p>
          <a:endParaRPr lang="tr-TR"/>
        </a:p>
      </dgm:t>
    </dgm:pt>
    <dgm:pt modelId="{C205645F-58B1-45E3-BA10-A4B071C503AE}">
      <dgm:prSet/>
      <dgm:spPr>
        <a:noFill/>
      </dgm:spPr>
      <dgm:t>
        <a:bodyPr/>
        <a:lstStyle/>
        <a:p>
          <a:pPr rtl="0"/>
          <a:r>
            <a:rPr lang="tr-TR" b="0" i="0" baseline="0" dirty="0">
              <a:solidFill>
                <a:schemeClr val="bg1"/>
              </a:solidFill>
            </a:rPr>
            <a:t>Sivil Toplum Kuruluşları eş başvuru sahibi olarak başvurabilir.</a:t>
          </a:r>
          <a:endParaRPr lang="en-GB" dirty="0">
            <a:solidFill>
              <a:schemeClr val="bg1"/>
            </a:solidFill>
          </a:endParaRPr>
        </a:p>
      </dgm:t>
    </dgm:pt>
    <dgm:pt modelId="{9DA6A113-AACC-41BC-981A-DD0468C547B6}" type="parTrans" cxnId="{9011804B-D941-4382-93BD-81A8404AA592}">
      <dgm:prSet/>
      <dgm:spPr/>
      <dgm:t>
        <a:bodyPr/>
        <a:lstStyle/>
        <a:p>
          <a:endParaRPr lang="tr-TR"/>
        </a:p>
      </dgm:t>
    </dgm:pt>
    <dgm:pt modelId="{EC0C6C32-CCCB-4C0B-9331-8199E58B6C91}" type="sibTrans" cxnId="{9011804B-D941-4382-93BD-81A8404AA592}">
      <dgm:prSet/>
      <dgm:spPr/>
      <dgm:t>
        <a:bodyPr/>
        <a:lstStyle/>
        <a:p>
          <a:endParaRPr lang="tr-TR"/>
        </a:p>
      </dgm:t>
    </dgm:pt>
    <dgm:pt modelId="{5C226114-982B-4DD2-991E-7E7558502DC9}" type="pres">
      <dgm:prSet presAssocID="{09260A23-6573-4FE6-8790-87DBD7108478}" presName="Name0" presStyleCnt="0">
        <dgm:presLayoutVars>
          <dgm:chMax val="7"/>
          <dgm:dir/>
          <dgm:animLvl val="lvl"/>
          <dgm:resizeHandles val="exact"/>
        </dgm:presLayoutVars>
      </dgm:prSet>
      <dgm:spPr/>
    </dgm:pt>
    <dgm:pt modelId="{672D4820-F397-4253-872E-3097558AAAB3}" type="pres">
      <dgm:prSet presAssocID="{595E292E-5508-40A1-8018-DDDB83D65C31}" presName="circle1" presStyleLbl="node1" presStyleIdx="0" presStyleCnt="2"/>
      <dgm:spPr>
        <a:noFill/>
      </dgm:spPr>
    </dgm:pt>
    <dgm:pt modelId="{A28F7358-C09D-4ADF-B79D-BD838A75480B}" type="pres">
      <dgm:prSet presAssocID="{595E292E-5508-40A1-8018-DDDB83D65C31}" presName="space" presStyleCnt="0"/>
      <dgm:spPr/>
    </dgm:pt>
    <dgm:pt modelId="{EE07257E-BE3E-4EE2-9CAF-E1491BBFC2B9}" type="pres">
      <dgm:prSet presAssocID="{595E292E-5508-40A1-8018-DDDB83D65C31}" presName="rect1" presStyleLbl="alignAcc1" presStyleIdx="0" presStyleCnt="2" custLinFactNeighborX="121" custLinFactNeighborY="-17476"/>
      <dgm:spPr/>
    </dgm:pt>
    <dgm:pt modelId="{95A5920A-F393-461B-8919-AF837326EAC5}" type="pres">
      <dgm:prSet presAssocID="{C205645F-58B1-45E3-BA10-A4B071C503AE}" presName="vertSpace2" presStyleLbl="node1" presStyleIdx="0" presStyleCnt="2"/>
      <dgm:spPr/>
    </dgm:pt>
    <dgm:pt modelId="{38460D55-6A9E-4F0E-B7A9-8E79B7882A9E}" type="pres">
      <dgm:prSet presAssocID="{C205645F-58B1-45E3-BA10-A4B071C503AE}" presName="circle2" presStyleLbl="node1" presStyleIdx="1" presStyleCnt="2"/>
      <dgm:spPr>
        <a:noFill/>
      </dgm:spPr>
    </dgm:pt>
    <dgm:pt modelId="{268D2EB1-C338-425A-A209-1409CAD2FFC1}" type="pres">
      <dgm:prSet presAssocID="{C205645F-58B1-45E3-BA10-A4B071C503AE}" presName="rect2" presStyleLbl="alignAcc1" presStyleIdx="1" presStyleCnt="2"/>
      <dgm:spPr/>
    </dgm:pt>
    <dgm:pt modelId="{5CCA6F2B-2C67-4308-AAE6-57AE621FF40B}" type="pres">
      <dgm:prSet presAssocID="{595E292E-5508-40A1-8018-DDDB83D65C31}" presName="rect1ParTxNoCh" presStyleLbl="alignAcc1" presStyleIdx="1" presStyleCnt="2">
        <dgm:presLayoutVars>
          <dgm:chMax val="1"/>
          <dgm:bulletEnabled val="1"/>
        </dgm:presLayoutVars>
      </dgm:prSet>
      <dgm:spPr/>
    </dgm:pt>
    <dgm:pt modelId="{5A5F41ED-045F-49F4-9E50-F4C0D051D012}" type="pres">
      <dgm:prSet presAssocID="{C205645F-58B1-45E3-BA10-A4B071C503AE}" presName="rect2ParTxNoCh" presStyleLbl="alignAcc1" presStyleIdx="1" presStyleCnt="2">
        <dgm:presLayoutVars>
          <dgm:chMax val="1"/>
          <dgm:bulletEnabled val="1"/>
        </dgm:presLayoutVars>
      </dgm:prSet>
      <dgm:spPr/>
    </dgm:pt>
  </dgm:ptLst>
  <dgm:cxnLst>
    <dgm:cxn modelId="{DB51AB1B-4A59-4CCF-9D9C-665256432B99}" type="presOf" srcId="{595E292E-5508-40A1-8018-DDDB83D65C31}" destId="{5CCA6F2B-2C67-4308-AAE6-57AE621FF40B}" srcOrd="1" destOrd="0" presId="urn:microsoft.com/office/officeart/2005/8/layout/target3"/>
    <dgm:cxn modelId="{ECD13047-3CE3-4935-9038-83778EC5A6C5}" type="presOf" srcId="{C205645F-58B1-45E3-BA10-A4B071C503AE}" destId="{5A5F41ED-045F-49F4-9E50-F4C0D051D012}" srcOrd="1" destOrd="0" presId="urn:microsoft.com/office/officeart/2005/8/layout/target3"/>
    <dgm:cxn modelId="{9011804B-D941-4382-93BD-81A8404AA592}" srcId="{09260A23-6573-4FE6-8790-87DBD7108478}" destId="{C205645F-58B1-45E3-BA10-A4B071C503AE}" srcOrd="1" destOrd="0" parTransId="{9DA6A113-AACC-41BC-981A-DD0468C547B6}" sibTransId="{EC0C6C32-CCCB-4C0B-9331-8199E58B6C91}"/>
    <dgm:cxn modelId="{3FD26892-AFD0-40B3-B36C-4D80B85CE87B}" type="presOf" srcId="{09260A23-6573-4FE6-8790-87DBD7108478}" destId="{5C226114-982B-4DD2-991E-7E7558502DC9}" srcOrd="0" destOrd="0" presId="urn:microsoft.com/office/officeart/2005/8/layout/target3"/>
    <dgm:cxn modelId="{7207E5A8-92B3-46D4-AE85-3C3DF1744CA0}" type="presOf" srcId="{595E292E-5508-40A1-8018-DDDB83D65C31}" destId="{EE07257E-BE3E-4EE2-9CAF-E1491BBFC2B9}" srcOrd="0" destOrd="0" presId="urn:microsoft.com/office/officeart/2005/8/layout/target3"/>
    <dgm:cxn modelId="{A30C1DF6-5077-4CF9-A412-718EDAC50248}" type="presOf" srcId="{C205645F-58B1-45E3-BA10-A4B071C503AE}" destId="{268D2EB1-C338-425A-A209-1409CAD2FFC1}" srcOrd="0" destOrd="0" presId="urn:microsoft.com/office/officeart/2005/8/layout/target3"/>
    <dgm:cxn modelId="{F196D5F8-5D36-49E8-A28F-1297E5030A79}" srcId="{09260A23-6573-4FE6-8790-87DBD7108478}" destId="{595E292E-5508-40A1-8018-DDDB83D65C31}" srcOrd="0" destOrd="0" parTransId="{B1031621-8FCA-49B6-89DD-4BF8279148F4}" sibTransId="{D0DDCAD1-A9E9-4AA8-B225-002BF1F66489}"/>
    <dgm:cxn modelId="{FB153122-98E7-4C6C-B807-03F9134A03A6}" type="presParOf" srcId="{5C226114-982B-4DD2-991E-7E7558502DC9}" destId="{672D4820-F397-4253-872E-3097558AAAB3}" srcOrd="0" destOrd="0" presId="urn:microsoft.com/office/officeart/2005/8/layout/target3"/>
    <dgm:cxn modelId="{EED854AA-305A-4094-873E-B35340228A73}" type="presParOf" srcId="{5C226114-982B-4DD2-991E-7E7558502DC9}" destId="{A28F7358-C09D-4ADF-B79D-BD838A75480B}" srcOrd="1" destOrd="0" presId="urn:microsoft.com/office/officeart/2005/8/layout/target3"/>
    <dgm:cxn modelId="{8255B068-046D-4E3C-B60D-3715433FA939}" type="presParOf" srcId="{5C226114-982B-4DD2-991E-7E7558502DC9}" destId="{EE07257E-BE3E-4EE2-9CAF-E1491BBFC2B9}" srcOrd="2" destOrd="0" presId="urn:microsoft.com/office/officeart/2005/8/layout/target3"/>
    <dgm:cxn modelId="{4AF94E50-BDCD-4CC7-AFDE-7A3096B7CA65}" type="presParOf" srcId="{5C226114-982B-4DD2-991E-7E7558502DC9}" destId="{95A5920A-F393-461B-8919-AF837326EAC5}" srcOrd="3" destOrd="0" presId="urn:microsoft.com/office/officeart/2005/8/layout/target3"/>
    <dgm:cxn modelId="{C3DB572F-5590-454D-A693-19A3356DAB1C}" type="presParOf" srcId="{5C226114-982B-4DD2-991E-7E7558502DC9}" destId="{38460D55-6A9E-4F0E-B7A9-8E79B7882A9E}" srcOrd="4" destOrd="0" presId="urn:microsoft.com/office/officeart/2005/8/layout/target3"/>
    <dgm:cxn modelId="{4AC7CA53-88E9-45A5-B83A-08BFBDEEC560}" type="presParOf" srcId="{5C226114-982B-4DD2-991E-7E7558502DC9}" destId="{268D2EB1-C338-425A-A209-1409CAD2FFC1}" srcOrd="5" destOrd="0" presId="urn:microsoft.com/office/officeart/2005/8/layout/target3"/>
    <dgm:cxn modelId="{D5639D6C-FFE9-4C00-9149-12A3FACDF223}" type="presParOf" srcId="{5C226114-982B-4DD2-991E-7E7558502DC9}" destId="{5CCA6F2B-2C67-4308-AAE6-57AE621FF40B}" srcOrd="6" destOrd="0" presId="urn:microsoft.com/office/officeart/2005/8/layout/target3"/>
    <dgm:cxn modelId="{D72C92B7-AADA-453C-8B43-FD9886961E02}" type="presParOf" srcId="{5C226114-982B-4DD2-991E-7E7558502DC9}" destId="{5A5F41ED-045F-49F4-9E50-F4C0D051D012}" srcOrd="7"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FB3833C-193B-4313-A76F-1C5317BBBF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6A835DB9-75CB-4756-BD22-96F95D2FC745}">
      <dgm:prSet custT="1"/>
      <dgm:spPr>
        <a:noFill/>
      </dgm:spPr>
      <dgm:t>
        <a:bodyPr/>
        <a:lstStyle/>
        <a:p>
          <a:pPr rtl="0"/>
          <a:r>
            <a:rPr lang="tr-TR" sz="2400" b="1" i="0" baseline="0" dirty="0"/>
            <a:t>IPA III 2022 Program Yılı Projesi - Büyükşehir/merkez/ilçe belediyelerinin döngüsel ekonomi ilkeleri doğrultusunda atık yönetimi ve bertaraf konusunda kapasitelerinin geliştirilmesi  hedeflenmektedir.</a:t>
          </a:r>
          <a:endParaRPr lang="en-GB" sz="2400" dirty="0"/>
        </a:p>
      </dgm:t>
    </dgm:pt>
    <dgm:pt modelId="{7C66F916-3BE9-4FB9-B6D5-A61F503AF234}" type="parTrans" cxnId="{C4C84BE4-7FF2-4174-96E3-CB4C5C7B0AC7}">
      <dgm:prSet/>
      <dgm:spPr/>
      <dgm:t>
        <a:bodyPr/>
        <a:lstStyle/>
        <a:p>
          <a:endParaRPr lang="tr-TR"/>
        </a:p>
      </dgm:t>
    </dgm:pt>
    <dgm:pt modelId="{F44A5F90-BB88-4941-BC1D-5DC0C52F69C9}" type="sibTrans" cxnId="{C4C84BE4-7FF2-4174-96E3-CB4C5C7B0AC7}">
      <dgm:prSet/>
      <dgm:spPr/>
      <dgm:t>
        <a:bodyPr/>
        <a:lstStyle/>
        <a:p>
          <a:endParaRPr lang="tr-TR"/>
        </a:p>
      </dgm:t>
    </dgm:pt>
    <dgm:pt modelId="{226FD20A-2D53-404B-AE67-F2F82FB8E673}" type="pres">
      <dgm:prSet presAssocID="{0FB3833C-193B-4313-A76F-1C5317BBBF5A}" presName="linear" presStyleCnt="0">
        <dgm:presLayoutVars>
          <dgm:animLvl val="lvl"/>
          <dgm:resizeHandles val="exact"/>
        </dgm:presLayoutVars>
      </dgm:prSet>
      <dgm:spPr/>
    </dgm:pt>
    <dgm:pt modelId="{61F242C2-E6EE-4351-BE94-5FBA36056FB5}" type="pres">
      <dgm:prSet presAssocID="{6A835DB9-75CB-4756-BD22-96F95D2FC745}" presName="parentText" presStyleLbl="node1" presStyleIdx="0" presStyleCnt="1" custScaleY="364196">
        <dgm:presLayoutVars>
          <dgm:chMax val="0"/>
          <dgm:bulletEnabled val="1"/>
        </dgm:presLayoutVars>
      </dgm:prSet>
      <dgm:spPr/>
    </dgm:pt>
  </dgm:ptLst>
  <dgm:cxnLst>
    <dgm:cxn modelId="{695C2E13-326F-4DAB-8ED1-492540089F6B}" type="presOf" srcId="{6A835DB9-75CB-4756-BD22-96F95D2FC745}" destId="{61F242C2-E6EE-4351-BE94-5FBA36056FB5}" srcOrd="0" destOrd="0" presId="urn:microsoft.com/office/officeart/2005/8/layout/vList2"/>
    <dgm:cxn modelId="{C4C84BE4-7FF2-4174-96E3-CB4C5C7B0AC7}" srcId="{0FB3833C-193B-4313-A76F-1C5317BBBF5A}" destId="{6A835DB9-75CB-4756-BD22-96F95D2FC745}" srcOrd="0" destOrd="0" parTransId="{7C66F916-3BE9-4FB9-B6D5-A61F503AF234}" sibTransId="{F44A5F90-BB88-4941-BC1D-5DC0C52F69C9}"/>
    <dgm:cxn modelId="{B842C9FD-C2AA-494F-8504-73D6F3B07870}" type="presOf" srcId="{0FB3833C-193B-4313-A76F-1C5317BBBF5A}" destId="{226FD20A-2D53-404B-AE67-F2F82FB8E673}" srcOrd="0" destOrd="0" presId="urn:microsoft.com/office/officeart/2005/8/layout/vList2"/>
    <dgm:cxn modelId="{90612C14-89B4-493F-BC9C-FDCB9F9C2D79}" type="presParOf" srcId="{226FD20A-2D53-404B-AE67-F2F82FB8E673}" destId="{61F242C2-E6EE-4351-BE94-5FBA36056FB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BC2AADD-58ED-4A20-BEC1-CEA1F03B822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tr-TR"/>
        </a:p>
      </dgm:t>
    </dgm:pt>
    <dgm:pt modelId="{EBFF92EF-DE44-40DC-B456-4AD26B8A5F30}">
      <dgm:prSet/>
      <dgm:spPr/>
      <dgm:t>
        <a:bodyPr/>
        <a:lstStyle/>
        <a:p>
          <a:pPr rtl="0"/>
          <a:r>
            <a:rPr lang="tr-TR" b="0" i="0" u="sng" baseline="0" dirty="0">
              <a:solidFill>
                <a:schemeClr val="bg1"/>
              </a:solidFill>
            </a:rPr>
            <a:t>TA bileşeni kapsamında;</a:t>
          </a:r>
          <a:endParaRPr lang="en-GB" dirty="0">
            <a:solidFill>
              <a:schemeClr val="bg1"/>
            </a:solidFill>
          </a:endParaRPr>
        </a:p>
      </dgm:t>
    </dgm:pt>
    <dgm:pt modelId="{965A97A1-C9A1-4F6A-9383-9FB3D9C2E686}" type="parTrans" cxnId="{E897F7EA-30AF-4E37-84C1-EF8B0CE97939}">
      <dgm:prSet/>
      <dgm:spPr/>
      <dgm:t>
        <a:bodyPr/>
        <a:lstStyle/>
        <a:p>
          <a:endParaRPr lang="tr-TR">
            <a:solidFill>
              <a:schemeClr val="bg1"/>
            </a:solidFill>
          </a:endParaRPr>
        </a:p>
      </dgm:t>
    </dgm:pt>
    <dgm:pt modelId="{D722EE32-9DED-42D3-B857-2300648F9BED}" type="sibTrans" cxnId="{E897F7EA-30AF-4E37-84C1-EF8B0CE97939}">
      <dgm:prSet/>
      <dgm:spPr/>
      <dgm:t>
        <a:bodyPr/>
        <a:lstStyle/>
        <a:p>
          <a:endParaRPr lang="tr-TR">
            <a:solidFill>
              <a:schemeClr val="bg1"/>
            </a:solidFill>
          </a:endParaRPr>
        </a:p>
      </dgm:t>
    </dgm:pt>
    <dgm:pt modelId="{5F4CF6EE-8AE3-4173-97C8-544EC81463CE}">
      <dgm:prSet custT="1"/>
      <dgm:spPr/>
      <dgm:t>
        <a:bodyPr/>
        <a:lstStyle/>
        <a:p>
          <a:pPr rtl="0"/>
          <a:r>
            <a:rPr lang="tr-TR" sz="1800" b="0" i="0" baseline="0" dirty="0">
              <a:solidFill>
                <a:schemeClr val="bg1"/>
              </a:solidFill>
            </a:rPr>
            <a:t>Yerel yönetimlerin hibe bileşeni kapsamında ilgili proje tekliflerini sunmalarına yardımcı olacak il sıfır atık eylem planlarının güncellenmesi, </a:t>
          </a:r>
          <a:endParaRPr lang="en-GB" sz="1800" dirty="0">
            <a:solidFill>
              <a:schemeClr val="bg1"/>
            </a:solidFill>
          </a:endParaRPr>
        </a:p>
      </dgm:t>
    </dgm:pt>
    <dgm:pt modelId="{C67AF8B9-BCA3-4E73-B65D-C3B00F34071C}" type="parTrans" cxnId="{6A78DFE7-AE7E-4A3A-B09A-15720303B31E}">
      <dgm:prSet/>
      <dgm:spPr/>
      <dgm:t>
        <a:bodyPr/>
        <a:lstStyle/>
        <a:p>
          <a:endParaRPr lang="tr-TR">
            <a:solidFill>
              <a:schemeClr val="bg1"/>
            </a:solidFill>
          </a:endParaRPr>
        </a:p>
      </dgm:t>
    </dgm:pt>
    <dgm:pt modelId="{0720A33C-0455-4379-B474-A1D918F06B8C}" type="sibTrans" cxnId="{6A78DFE7-AE7E-4A3A-B09A-15720303B31E}">
      <dgm:prSet/>
      <dgm:spPr/>
      <dgm:t>
        <a:bodyPr/>
        <a:lstStyle/>
        <a:p>
          <a:endParaRPr lang="tr-TR">
            <a:solidFill>
              <a:schemeClr val="bg1"/>
            </a:solidFill>
          </a:endParaRPr>
        </a:p>
      </dgm:t>
    </dgm:pt>
    <dgm:pt modelId="{04497533-0D6E-45D8-AFEA-F45A64651E80}">
      <dgm:prSet custT="1"/>
      <dgm:spPr/>
      <dgm:t>
        <a:bodyPr/>
        <a:lstStyle/>
        <a:p>
          <a:pPr rtl="0"/>
          <a:r>
            <a:rPr lang="tr-TR" sz="1800" b="0" i="0" baseline="0" dirty="0">
              <a:solidFill>
                <a:schemeClr val="bg1"/>
              </a:solidFill>
            </a:rPr>
            <a:t>Hibe başvurularının değerlendirilmesi ile ilgilenecek merkezi ve yerel personelin teknik kapasitesinin artırılması sağlanacaktır.</a:t>
          </a:r>
          <a:endParaRPr lang="en-GB" sz="1800" dirty="0">
            <a:solidFill>
              <a:schemeClr val="bg1"/>
            </a:solidFill>
          </a:endParaRPr>
        </a:p>
      </dgm:t>
    </dgm:pt>
    <dgm:pt modelId="{CD2DFD43-8C00-4BE8-8CBC-9BA8F37DB444}" type="parTrans" cxnId="{2263F099-17F6-4515-B203-166A0204FD20}">
      <dgm:prSet/>
      <dgm:spPr/>
      <dgm:t>
        <a:bodyPr/>
        <a:lstStyle/>
        <a:p>
          <a:endParaRPr lang="tr-TR">
            <a:solidFill>
              <a:schemeClr val="bg1"/>
            </a:solidFill>
          </a:endParaRPr>
        </a:p>
      </dgm:t>
    </dgm:pt>
    <dgm:pt modelId="{1F465660-CC68-4C41-A84B-81B732817110}" type="sibTrans" cxnId="{2263F099-17F6-4515-B203-166A0204FD20}">
      <dgm:prSet/>
      <dgm:spPr/>
      <dgm:t>
        <a:bodyPr/>
        <a:lstStyle/>
        <a:p>
          <a:endParaRPr lang="tr-TR">
            <a:solidFill>
              <a:schemeClr val="bg1"/>
            </a:solidFill>
          </a:endParaRPr>
        </a:p>
      </dgm:t>
    </dgm:pt>
    <dgm:pt modelId="{999C842D-2106-4B39-A019-8B8ADFF39216}">
      <dgm:prSet/>
      <dgm:spPr/>
      <dgm:t>
        <a:bodyPr/>
        <a:lstStyle/>
        <a:p>
          <a:pPr rtl="0"/>
          <a:r>
            <a:rPr lang="tr-TR" b="0" i="0" u="sng" baseline="0">
              <a:solidFill>
                <a:schemeClr val="bg1"/>
              </a:solidFill>
            </a:rPr>
            <a:t>Hibe bileşeni ile yerel yönetimlerin;</a:t>
          </a:r>
          <a:endParaRPr lang="en-GB">
            <a:solidFill>
              <a:schemeClr val="bg1"/>
            </a:solidFill>
          </a:endParaRPr>
        </a:p>
      </dgm:t>
    </dgm:pt>
    <dgm:pt modelId="{1BF54BAC-D220-485B-B12C-E0AEE42AE678}" type="parTrans" cxnId="{13BAF72D-9720-462D-A190-56D63018C0BF}">
      <dgm:prSet/>
      <dgm:spPr/>
      <dgm:t>
        <a:bodyPr/>
        <a:lstStyle/>
        <a:p>
          <a:endParaRPr lang="tr-TR">
            <a:solidFill>
              <a:schemeClr val="bg1"/>
            </a:solidFill>
          </a:endParaRPr>
        </a:p>
      </dgm:t>
    </dgm:pt>
    <dgm:pt modelId="{0EB82082-5D3D-476D-A194-0C0041B2F885}" type="sibTrans" cxnId="{13BAF72D-9720-462D-A190-56D63018C0BF}">
      <dgm:prSet/>
      <dgm:spPr/>
      <dgm:t>
        <a:bodyPr/>
        <a:lstStyle/>
        <a:p>
          <a:endParaRPr lang="tr-TR">
            <a:solidFill>
              <a:schemeClr val="bg1"/>
            </a:solidFill>
          </a:endParaRPr>
        </a:p>
      </dgm:t>
    </dgm:pt>
    <dgm:pt modelId="{9E97AB89-CB44-4B8F-984D-847B295D873F}">
      <dgm:prSet custT="1"/>
      <dgm:spPr/>
      <dgm:t>
        <a:bodyPr/>
        <a:lstStyle/>
        <a:p>
          <a:pPr rtl="0"/>
          <a:r>
            <a:rPr lang="tr-TR" sz="1800" b="0" i="0" baseline="0" dirty="0">
              <a:solidFill>
                <a:schemeClr val="bg1"/>
              </a:solidFill>
            </a:rPr>
            <a:t>Sıfır atık sistemi kurma çalışmalarının daha etkin olmasını sağlayacak altyapıya sahip olması;</a:t>
          </a:r>
          <a:endParaRPr lang="en-GB" sz="1800" dirty="0">
            <a:solidFill>
              <a:schemeClr val="bg1"/>
            </a:solidFill>
          </a:endParaRPr>
        </a:p>
      </dgm:t>
    </dgm:pt>
    <dgm:pt modelId="{30040821-98E2-4B8B-AED3-0004E0AA66A9}" type="parTrans" cxnId="{764F96ED-A894-4C92-8978-24CEB9813F5F}">
      <dgm:prSet/>
      <dgm:spPr/>
      <dgm:t>
        <a:bodyPr/>
        <a:lstStyle/>
        <a:p>
          <a:endParaRPr lang="tr-TR">
            <a:solidFill>
              <a:schemeClr val="bg1"/>
            </a:solidFill>
          </a:endParaRPr>
        </a:p>
      </dgm:t>
    </dgm:pt>
    <dgm:pt modelId="{EF941948-BF97-4E39-9BD1-0722C3E92CAA}" type="sibTrans" cxnId="{764F96ED-A894-4C92-8978-24CEB9813F5F}">
      <dgm:prSet/>
      <dgm:spPr/>
      <dgm:t>
        <a:bodyPr/>
        <a:lstStyle/>
        <a:p>
          <a:endParaRPr lang="tr-TR">
            <a:solidFill>
              <a:schemeClr val="bg1"/>
            </a:solidFill>
          </a:endParaRPr>
        </a:p>
      </dgm:t>
    </dgm:pt>
    <dgm:pt modelId="{25674E50-883D-4DE3-A315-7B88AF6025A6}">
      <dgm:prSet custT="1"/>
      <dgm:spPr/>
      <dgm:t>
        <a:bodyPr/>
        <a:lstStyle/>
        <a:p>
          <a:pPr rtl="0"/>
          <a:r>
            <a:rPr lang="tr-TR" sz="1800" b="0" i="0" baseline="0" dirty="0">
              <a:solidFill>
                <a:schemeClr val="bg1"/>
              </a:solidFill>
            </a:rPr>
            <a:t>Spesifik durumlar için en iyi uygulamaları, yenilikçi ve ihtiyaca özel çözümleri sunması amaçlanmaktadır.</a:t>
          </a:r>
          <a:endParaRPr lang="en-GB" sz="1800" dirty="0">
            <a:solidFill>
              <a:schemeClr val="bg1"/>
            </a:solidFill>
          </a:endParaRPr>
        </a:p>
      </dgm:t>
    </dgm:pt>
    <dgm:pt modelId="{60BBE4AE-D729-43E4-8DF8-020896DF9911}" type="parTrans" cxnId="{2B23B7C4-7B3A-40CE-BB84-0690FB32984E}">
      <dgm:prSet/>
      <dgm:spPr/>
      <dgm:t>
        <a:bodyPr/>
        <a:lstStyle/>
        <a:p>
          <a:endParaRPr lang="tr-TR">
            <a:solidFill>
              <a:schemeClr val="bg1"/>
            </a:solidFill>
          </a:endParaRPr>
        </a:p>
      </dgm:t>
    </dgm:pt>
    <dgm:pt modelId="{21E93064-1ABD-4B46-BB36-D2EDBCA31B94}" type="sibTrans" cxnId="{2B23B7C4-7B3A-40CE-BB84-0690FB32984E}">
      <dgm:prSet/>
      <dgm:spPr/>
      <dgm:t>
        <a:bodyPr/>
        <a:lstStyle/>
        <a:p>
          <a:endParaRPr lang="tr-TR">
            <a:solidFill>
              <a:schemeClr val="bg1"/>
            </a:solidFill>
          </a:endParaRPr>
        </a:p>
      </dgm:t>
    </dgm:pt>
    <dgm:pt modelId="{2BC74CEF-C5C9-4BAE-83ED-6D9BE2E291B3}" type="pres">
      <dgm:prSet presAssocID="{BBC2AADD-58ED-4A20-BEC1-CEA1F03B8226}" presName="vert0" presStyleCnt="0">
        <dgm:presLayoutVars>
          <dgm:dir/>
          <dgm:animOne val="branch"/>
          <dgm:animLvl val="lvl"/>
        </dgm:presLayoutVars>
      </dgm:prSet>
      <dgm:spPr/>
    </dgm:pt>
    <dgm:pt modelId="{FF8861F9-1CC5-4F08-9AC8-0C3B757ABE53}" type="pres">
      <dgm:prSet presAssocID="{EBFF92EF-DE44-40DC-B456-4AD26B8A5F30}" presName="thickLine" presStyleLbl="alignNode1" presStyleIdx="0" presStyleCnt="2"/>
      <dgm:spPr/>
    </dgm:pt>
    <dgm:pt modelId="{CBCC953E-51F2-46D9-9468-39F48F7041C1}" type="pres">
      <dgm:prSet presAssocID="{EBFF92EF-DE44-40DC-B456-4AD26B8A5F30}" presName="horz1" presStyleCnt="0"/>
      <dgm:spPr/>
    </dgm:pt>
    <dgm:pt modelId="{57F01D4B-43D6-4D9F-9634-A91E81002D38}" type="pres">
      <dgm:prSet presAssocID="{EBFF92EF-DE44-40DC-B456-4AD26B8A5F30}" presName="tx1" presStyleLbl="revTx" presStyleIdx="0" presStyleCnt="6"/>
      <dgm:spPr/>
    </dgm:pt>
    <dgm:pt modelId="{4E1554F1-7280-410F-82F6-53F6E9F31DEC}" type="pres">
      <dgm:prSet presAssocID="{EBFF92EF-DE44-40DC-B456-4AD26B8A5F30}" presName="vert1" presStyleCnt="0"/>
      <dgm:spPr/>
    </dgm:pt>
    <dgm:pt modelId="{EE7A5A95-0FFE-4A67-B91F-BBE897BC5CBA}" type="pres">
      <dgm:prSet presAssocID="{5F4CF6EE-8AE3-4173-97C8-544EC81463CE}" presName="vertSpace2a" presStyleCnt="0"/>
      <dgm:spPr/>
    </dgm:pt>
    <dgm:pt modelId="{4D8E0095-2ACE-4BE5-BD3A-BCFD77EC4F35}" type="pres">
      <dgm:prSet presAssocID="{5F4CF6EE-8AE3-4173-97C8-544EC81463CE}" presName="horz2" presStyleCnt="0"/>
      <dgm:spPr/>
    </dgm:pt>
    <dgm:pt modelId="{264E7D1A-221A-42E1-9912-2D73B3088FD5}" type="pres">
      <dgm:prSet presAssocID="{5F4CF6EE-8AE3-4173-97C8-544EC81463CE}" presName="horzSpace2" presStyleCnt="0"/>
      <dgm:spPr/>
    </dgm:pt>
    <dgm:pt modelId="{E4B707C4-215F-4666-907A-D3C505DCE1A5}" type="pres">
      <dgm:prSet presAssocID="{5F4CF6EE-8AE3-4173-97C8-544EC81463CE}" presName="tx2" presStyleLbl="revTx" presStyleIdx="1" presStyleCnt="6"/>
      <dgm:spPr/>
    </dgm:pt>
    <dgm:pt modelId="{44CE8603-A5F1-4BB2-8508-EA12E5984055}" type="pres">
      <dgm:prSet presAssocID="{5F4CF6EE-8AE3-4173-97C8-544EC81463CE}" presName="vert2" presStyleCnt="0"/>
      <dgm:spPr/>
    </dgm:pt>
    <dgm:pt modelId="{E2023033-18E7-4D4F-AEF4-1E22C579A7C2}" type="pres">
      <dgm:prSet presAssocID="{5F4CF6EE-8AE3-4173-97C8-544EC81463CE}" presName="thinLine2b" presStyleLbl="callout" presStyleIdx="0" presStyleCnt="4"/>
      <dgm:spPr/>
    </dgm:pt>
    <dgm:pt modelId="{19FA8141-9865-4A35-A78F-4C4B97CAA7FE}" type="pres">
      <dgm:prSet presAssocID="{5F4CF6EE-8AE3-4173-97C8-544EC81463CE}" presName="vertSpace2b" presStyleCnt="0"/>
      <dgm:spPr/>
    </dgm:pt>
    <dgm:pt modelId="{F02F30C1-AE48-4574-AA67-6B61426B2FAD}" type="pres">
      <dgm:prSet presAssocID="{04497533-0D6E-45D8-AFEA-F45A64651E80}" presName="horz2" presStyleCnt="0"/>
      <dgm:spPr/>
    </dgm:pt>
    <dgm:pt modelId="{2ADF49AA-C68C-4E00-ADBD-EFBCA0E1AFAF}" type="pres">
      <dgm:prSet presAssocID="{04497533-0D6E-45D8-AFEA-F45A64651E80}" presName="horzSpace2" presStyleCnt="0"/>
      <dgm:spPr/>
    </dgm:pt>
    <dgm:pt modelId="{1FB9471E-E722-4172-9D42-76EC0DBC58BF}" type="pres">
      <dgm:prSet presAssocID="{04497533-0D6E-45D8-AFEA-F45A64651E80}" presName="tx2" presStyleLbl="revTx" presStyleIdx="2" presStyleCnt="6"/>
      <dgm:spPr/>
    </dgm:pt>
    <dgm:pt modelId="{13CBAEB5-0DEF-4918-AE75-F792ED1C323B}" type="pres">
      <dgm:prSet presAssocID="{04497533-0D6E-45D8-AFEA-F45A64651E80}" presName="vert2" presStyleCnt="0"/>
      <dgm:spPr/>
    </dgm:pt>
    <dgm:pt modelId="{430F38AE-3D2D-4E72-A4FF-5DC5719B3610}" type="pres">
      <dgm:prSet presAssocID="{04497533-0D6E-45D8-AFEA-F45A64651E80}" presName="thinLine2b" presStyleLbl="callout" presStyleIdx="1" presStyleCnt="4"/>
      <dgm:spPr/>
    </dgm:pt>
    <dgm:pt modelId="{E39BD980-7EAA-43FC-BC2C-01F5BA57A139}" type="pres">
      <dgm:prSet presAssocID="{04497533-0D6E-45D8-AFEA-F45A64651E80}" presName="vertSpace2b" presStyleCnt="0"/>
      <dgm:spPr/>
    </dgm:pt>
    <dgm:pt modelId="{7B3531A8-6F65-4373-967E-F291F10619EB}" type="pres">
      <dgm:prSet presAssocID="{999C842D-2106-4B39-A019-8B8ADFF39216}" presName="thickLine" presStyleLbl="alignNode1" presStyleIdx="1" presStyleCnt="2"/>
      <dgm:spPr/>
    </dgm:pt>
    <dgm:pt modelId="{F9C68F3B-A968-4359-B5ED-D0D1CB9BC6B0}" type="pres">
      <dgm:prSet presAssocID="{999C842D-2106-4B39-A019-8B8ADFF39216}" presName="horz1" presStyleCnt="0"/>
      <dgm:spPr/>
    </dgm:pt>
    <dgm:pt modelId="{705AB9C8-253B-43B1-91CE-519F488D6E2D}" type="pres">
      <dgm:prSet presAssocID="{999C842D-2106-4B39-A019-8B8ADFF39216}" presName="tx1" presStyleLbl="revTx" presStyleIdx="3" presStyleCnt="6"/>
      <dgm:spPr/>
    </dgm:pt>
    <dgm:pt modelId="{E3C1B4E0-171E-457B-BCA7-D2868F192C79}" type="pres">
      <dgm:prSet presAssocID="{999C842D-2106-4B39-A019-8B8ADFF39216}" presName="vert1" presStyleCnt="0"/>
      <dgm:spPr/>
    </dgm:pt>
    <dgm:pt modelId="{81E89373-393B-443B-9541-A60D9C83E3F2}" type="pres">
      <dgm:prSet presAssocID="{9E97AB89-CB44-4B8F-984D-847B295D873F}" presName="vertSpace2a" presStyleCnt="0"/>
      <dgm:spPr/>
    </dgm:pt>
    <dgm:pt modelId="{ECEFF5F1-F894-4916-8E13-056F289E145A}" type="pres">
      <dgm:prSet presAssocID="{9E97AB89-CB44-4B8F-984D-847B295D873F}" presName="horz2" presStyleCnt="0"/>
      <dgm:spPr/>
    </dgm:pt>
    <dgm:pt modelId="{652B98D4-827A-4C36-80A3-BC626752862D}" type="pres">
      <dgm:prSet presAssocID="{9E97AB89-CB44-4B8F-984D-847B295D873F}" presName="horzSpace2" presStyleCnt="0"/>
      <dgm:spPr/>
    </dgm:pt>
    <dgm:pt modelId="{D2F0A6FA-A99F-44BC-8E54-5876C8DA0B23}" type="pres">
      <dgm:prSet presAssocID="{9E97AB89-CB44-4B8F-984D-847B295D873F}" presName="tx2" presStyleLbl="revTx" presStyleIdx="4" presStyleCnt="6"/>
      <dgm:spPr/>
    </dgm:pt>
    <dgm:pt modelId="{4279FDF3-E5F1-4B43-864A-3ACC3B73E5F3}" type="pres">
      <dgm:prSet presAssocID="{9E97AB89-CB44-4B8F-984D-847B295D873F}" presName="vert2" presStyleCnt="0"/>
      <dgm:spPr/>
    </dgm:pt>
    <dgm:pt modelId="{3C5143A4-4ECB-4584-A31B-4AEF9BAD70C5}" type="pres">
      <dgm:prSet presAssocID="{9E97AB89-CB44-4B8F-984D-847B295D873F}" presName="thinLine2b" presStyleLbl="callout" presStyleIdx="2" presStyleCnt="4"/>
      <dgm:spPr/>
    </dgm:pt>
    <dgm:pt modelId="{BB2614B7-9467-49F1-A290-D3615DE30A6F}" type="pres">
      <dgm:prSet presAssocID="{9E97AB89-CB44-4B8F-984D-847B295D873F}" presName="vertSpace2b" presStyleCnt="0"/>
      <dgm:spPr/>
    </dgm:pt>
    <dgm:pt modelId="{561EE839-1FA8-4442-BAFD-DBCAF5F1A3B8}" type="pres">
      <dgm:prSet presAssocID="{25674E50-883D-4DE3-A315-7B88AF6025A6}" presName="horz2" presStyleCnt="0"/>
      <dgm:spPr/>
    </dgm:pt>
    <dgm:pt modelId="{25734CF7-91F3-418C-BFB6-EE8464838FE3}" type="pres">
      <dgm:prSet presAssocID="{25674E50-883D-4DE3-A315-7B88AF6025A6}" presName="horzSpace2" presStyleCnt="0"/>
      <dgm:spPr/>
    </dgm:pt>
    <dgm:pt modelId="{D86E3475-CF5D-447E-84F1-29268BDF7E5E}" type="pres">
      <dgm:prSet presAssocID="{25674E50-883D-4DE3-A315-7B88AF6025A6}" presName="tx2" presStyleLbl="revTx" presStyleIdx="5" presStyleCnt="6"/>
      <dgm:spPr/>
    </dgm:pt>
    <dgm:pt modelId="{B0D5EF81-E26C-4D36-8A5F-8F47A356368D}" type="pres">
      <dgm:prSet presAssocID="{25674E50-883D-4DE3-A315-7B88AF6025A6}" presName="vert2" presStyleCnt="0"/>
      <dgm:spPr/>
    </dgm:pt>
    <dgm:pt modelId="{C7C55EEF-BDF1-476E-8B57-2235EA223809}" type="pres">
      <dgm:prSet presAssocID="{25674E50-883D-4DE3-A315-7B88AF6025A6}" presName="thinLine2b" presStyleLbl="callout" presStyleIdx="3" presStyleCnt="4"/>
      <dgm:spPr/>
    </dgm:pt>
    <dgm:pt modelId="{073DE0A8-FCEF-41F1-99D4-AE1967FC5DBB}" type="pres">
      <dgm:prSet presAssocID="{25674E50-883D-4DE3-A315-7B88AF6025A6}" presName="vertSpace2b" presStyleCnt="0"/>
      <dgm:spPr/>
    </dgm:pt>
  </dgm:ptLst>
  <dgm:cxnLst>
    <dgm:cxn modelId="{A7936B0D-4699-4CAD-9423-D4718C639C42}" type="presOf" srcId="{5F4CF6EE-8AE3-4173-97C8-544EC81463CE}" destId="{E4B707C4-215F-4666-907A-D3C505DCE1A5}" srcOrd="0" destOrd="0" presId="urn:microsoft.com/office/officeart/2008/layout/LinedList"/>
    <dgm:cxn modelId="{507EDB1F-197C-46A5-A98A-9319DC43674F}" type="presOf" srcId="{999C842D-2106-4B39-A019-8B8ADFF39216}" destId="{705AB9C8-253B-43B1-91CE-519F488D6E2D}" srcOrd="0" destOrd="0" presId="urn:microsoft.com/office/officeart/2008/layout/LinedList"/>
    <dgm:cxn modelId="{FEB50A26-6B84-4F5B-A47D-3D4EA81DEE8B}" type="presOf" srcId="{9E97AB89-CB44-4B8F-984D-847B295D873F}" destId="{D2F0A6FA-A99F-44BC-8E54-5876C8DA0B23}" srcOrd="0" destOrd="0" presId="urn:microsoft.com/office/officeart/2008/layout/LinedList"/>
    <dgm:cxn modelId="{96B92129-4229-4AE9-9E8F-A085C7BCCEEE}" type="presOf" srcId="{EBFF92EF-DE44-40DC-B456-4AD26B8A5F30}" destId="{57F01D4B-43D6-4D9F-9634-A91E81002D38}" srcOrd="0" destOrd="0" presId="urn:microsoft.com/office/officeart/2008/layout/LinedList"/>
    <dgm:cxn modelId="{13BAF72D-9720-462D-A190-56D63018C0BF}" srcId="{BBC2AADD-58ED-4A20-BEC1-CEA1F03B8226}" destId="{999C842D-2106-4B39-A019-8B8ADFF39216}" srcOrd="1" destOrd="0" parTransId="{1BF54BAC-D220-485B-B12C-E0AEE42AE678}" sibTransId="{0EB82082-5D3D-476D-A194-0C0041B2F885}"/>
    <dgm:cxn modelId="{9AFCD864-6B8D-4733-86BC-961C74FC6763}" type="presOf" srcId="{BBC2AADD-58ED-4A20-BEC1-CEA1F03B8226}" destId="{2BC74CEF-C5C9-4BAE-83ED-6D9BE2E291B3}" srcOrd="0" destOrd="0" presId="urn:microsoft.com/office/officeart/2008/layout/LinedList"/>
    <dgm:cxn modelId="{2263F099-17F6-4515-B203-166A0204FD20}" srcId="{EBFF92EF-DE44-40DC-B456-4AD26B8A5F30}" destId="{04497533-0D6E-45D8-AFEA-F45A64651E80}" srcOrd="1" destOrd="0" parTransId="{CD2DFD43-8C00-4BE8-8CBC-9BA8F37DB444}" sibTransId="{1F465660-CC68-4C41-A84B-81B732817110}"/>
    <dgm:cxn modelId="{9F75AFB0-360D-4940-9817-F8B84EDC7FFF}" type="presOf" srcId="{25674E50-883D-4DE3-A315-7B88AF6025A6}" destId="{D86E3475-CF5D-447E-84F1-29268BDF7E5E}" srcOrd="0" destOrd="0" presId="urn:microsoft.com/office/officeart/2008/layout/LinedList"/>
    <dgm:cxn modelId="{C0A78EB1-5671-482D-BFB6-636ECCDE8538}" type="presOf" srcId="{04497533-0D6E-45D8-AFEA-F45A64651E80}" destId="{1FB9471E-E722-4172-9D42-76EC0DBC58BF}" srcOrd="0" destOrd="0" presId="urn:microsoft.com/office/officeart/2008/layout/LinedList"/>
    <dgm:cxn modelId="{2B23B7C4-7B3A-40CE-BB84-0690FB32984E}" srcId="{999C842D-2106-4B39-A019-8B8ADFF39216}" destId="{25674E50-883D-4DE3-A315-7B88AF6025A6}" srcOrd="1" destOrd="0" parTransId="{60BBE4AE-D729-43E4-8DF8-020896DF9911}" sibTransId="{21E93064-1ABD-4B46-BB36-D2EDBCA31B94}"/>
    <dgm:cxn modelId="{6A78DFE7-AE7E-4A3A-B09A-15720303B31E}" srcId="{EBFF92EF-DE44-40DC-B456-4AD26B8A5F30}" destId="{5F4CF6EE-8AE3-4173-97C8-544EC81463CE}" srcOrd="0" destOrd="0" parTransId="{C67AF8B9-BCA3-4E73-B65D-C3B00F34071C}" sibTransId="{0720A33C-0455-4379-B474-A1D918F06B8C}"/>
    <dgm:cxn modelId="{E897F7EA-30AF-4E37-84C1-EF8B0CE97939}" srcId="{BBC2AADD-58ED-4A20-BEC1-CEA1F03B8226}" destId="{EBFF92EF-DE44-40DC-B456-4AD26B8A5F30}" srcOrd="0" destOrd="0" parTransId="{965A97A1-C9A1-4F6A-9383-9FB3D9C2E686}" sibTransId="{D722EE32-9DED-42D3-B857-2300648F9BED}"/>
    <dgm:cxn modelId="{764F96ED-A894-4C92-8978-24CEB9813F5F}" srcId="{999C842D-2106-4B39-A019-8B8ADFF39216}" destId="{9E97AB89-CB44-4B8F-984D-847B295D873F}" srcOrd="0" destOrd="0" parTransId="{30040821-98E2-4B8B-AED3-0004E0AA66A9}" sibTransId="{EF941948-BF97-4E39-9BD1-0722C3E92CAA}"/>
    <dgm:cxn modelId="{3F0ED99E-7281-4EC3-B597-4FC3006532C2}" type="presParOf" srcId="{2BC74CEF-C5C9-4BAE-83ED-6D9BE2E291B3}" destId="{FF8861F9-1CC5-4F08-9AC8-0C3B757ABE53}" srcOrd="0" destOrd="0" presId="urn:microsoft.com/office/officeart/2008/layout/LinedList"/>
    <dgm:cxn modelId="{50F60A6A-F827-41F9-99C8-12D95BCCCDBC}" type="presParOf" srcId="{2BC74CEF-C5C9-4BAE-83ED-6D9BE2E291B3}" destId="{CBCC953E-51F2-46D9-9468-39F48F7041C1}" srcOrd="1" destOrd="0" presId="urn:microsoft.com/office/officeart/2008/layout/LinedList"/>
    <dgm:cxn modelId="{72D45819-0482-49F0-A00D-E275DC4700D1}" type="presParOf" srcId="{CBCC953E-51F2-46D9-9468-39F48F7041C1}" destId="{57F01D4B-43D6-4D9F-9634-A91E81002D38}" srcOrd="0" destOrd="0" presId="urn:microsoft.com/office/officeart/2008/layout/LinedList"/>
    <dgm:cxn modelId="{CCB2F80C-27C4-4168-ABFE-2AD3BB164370}" type="presParOf" srcId="{CBCC953E-51F2-46D9-9468-39F48F7041C1}" destId="{4E1554F1-7280-410F-82F6-53F6E9F31DEC}" srcOrd="1" destOrd="0" presId="urn:microsoft.com/office/officeart/2008/layout/LinedList"/>
    <dgm:cxn modelId="{C47A2201-567E-48B9-AD66-E21CB0F73DF6}" type="presParOf" srcId="{4E1554F1-7280-410F-82F6-53F6E9F31DEC}" destId="{EE7A5A95-0FFE-4A67-B91F-BBE897BC5CBA}" srcOrd="0" destOrd="0" presId="urn:microsoft.com/office/officeart/2008/layout/LinedList"/>
    <dgm:cxn modelId="{A997602B-B9A4-41C8-877B-04CBE6BBC872}" type="presParOf" srcId="{4E1554F1-7280-410F-82F6-53F6E9F31DEC}" destId="{4D8E0095-2ACE-4BE5-BD3A-BCFD77EC4F35}" srcOrd="1" destOrd="0" presId="urn:microsoft.com/office/officeart/2008/layout/LinedList"/>
    <dgm:cxn modelId="{D56B9D04-3FBE-457E-98EE-B3A73B24B2E3}" type="presParOf" srcId="{4D8E0095-2ACE-4BE5-BD3A-BCFD77EC4F35}" destId="{264E7D1A-221A-42E1-9912-2D73B3088FD5}" srcOrd="0" destOrd="0" presId="urn:microsoft.com/office/officeart/2008/layout/LinedList"/>
    <dgm:cxn modelId="{2D91D8C5-113F-4672-B350-A4C79591FB74}" type="presParOf" srcId="{4D8E0095-2ACE-4BE5-BD3A-BCFD77EC4F35}" destId="{E4B707C4-215F-4666-907A-D3C505DCE1A5}" srcOrd="1" destOrd="0" presId="urn:microsoft.com/office/officeart/2008/layout/LinedList"/>
    <dgm:cxn modelId="{E1B9BA1C-D229-4E09-ABC2-C2D6EFAA7287}" type="presParOf" srcId="{4D8E0095-2ACE-4BE5-BD3A-BCFD77EC4F35}" destId="{44CE8603-A5F1-4BB2-8508-EA12E5984055}" srcOrd="2" destOrd="0" presId="urn:microsoft.com/office/officeart/2008/layout/LinedList"/>
    <dgm:cxn modelId="{56BC9C0B-605A-4D25-B138-57B9E066788A}" type="presParOf" srcId="{4E1554F1-7280-410F-82F6-53F6E9F31DEC}" destId="{E2023033-18E7-4D4F-AEF4-1E22C579A7C2}" srcOrd="2" destOrd="0" presId="urn:microsoft.com/office/officeart/2008/layout/LinedList"/>
    <dgm:cxn modelId="{F7A364ED-3099-4978-A9BA-C7450180B286}" type="presParOf" srcId="{4E1554F1-7280-410F-82F6-53F6E9F31DEC}" destId="{19FA8141-9865-4A35-A78F-4C4B97CAA7FE}" srcOrd="3" destOrd="0" presId="urn:microsoft.com/office/officeart/2008/layout/LinedList"/>
    <dgm:cxn modelId="{77D2E5C7-667D-4907-9D98-FA650A7E66D5}" type="presParOf" srcId="{4E1554F1-7280-410F-82F6-53F6E9F31DEC}" destId="{F02F30C1-AE48-4574-AA67-6B61426B2FAD}" srcOrd="4" destOrd="0" presId="urn:microsoft.com/office/officeart/2008/layout/LinedList"/>
    <dgm:cxn modelId="{C7F48C21-434E-4440-B917-16971BFE74A6}" type="presParOf" srcId="{F02F30C1-AE48-4574-AA67-6B61426B2FAD}" destId="{2ADF49AA-C68C-4E00-ADBD-EFBCA0E1AFAF}" srcOrd="0" destOrd="0" presId="urn:microsoft.com/office/officeart/2008/layout/LinedList"/>
    <dgm:cxn modelId="{894F7CD6-F486-420A-B3A9-02ACE018D8E1}" type="presParOf" srcId="{F02F30C1-AE48-4574-AA67-6B61426B2FAD}" destId="{1FB9471E-E722-4172-9D42-76EC0DBC58BF}" srcOrd="1" destOrd="0" presId="urn:microsoft.com/office/officeart/2008/layout/LinedList"/>
    <dgm:cxn modelId="{159363F7-C8A1-4F20-9653-DAC1ECB7AE46}" type="presParOf" srcId="{F02F30C1-AE48-4574-AA67-6B61426B2FAD}" destId="{13CBAEB5-0DEF-4918-AE75-F792ED1C323B}" srcOrd="2" destOrd="0" presId="urn:microsoft.com/office/officeart/2008/layout/LinedList"/>
    <dgm:cxn modelId="{52BCBF1B-DDB4-45D3-BA7C-332B13961134}" type="presParOf" srcId="{4E1554F1-7280-410F-82F6-53F6E9F31DEC}" destId="{430F38AE-3D2D-4E72-A4FF-5DC5719B3610}" srcOrd="5" destOrd="0" presId="urn:microsoft.com/office/officeart/2008/layout/LinedList"/>
    <dgm:cxn modelId="{83052BC0-E6BD-4E50-88D8-14A11A584BC4}" type="presParOf" srcId="{4E1554F1-7280-410F-82F6-53F6E9F31DEC}" destId="{E39BD980-7EAA-43FC-BC2C-01F5BA57A139}" srcOrd="6" destOrd="0" presId="urn:microsoft.com/office/officeart/2008/layout/LinedList"/>
    <dgm:cxn modelId="{C0FDA934-8937-42CE-B3C4-6E16F8C04E67}" type="presParOf" srcId="{2BC74CEF-C5C9-4BAE-83ED-6D9BE2E291B3}" destId="{7B3531A8-6F65-4373-967E-F291F10619EB}" srcOrd="2" destOrd="0" presId="urn:microsoft.com/office/officeart/2008/layout/LinedList"/>
    <dgm:cxn modelId="{DE78C716-BED5-44C4-8DDF-91EBEF9A35DB}" type="presParOf" srcId="{2BC74CEF-C5C9-4BAE-83ED-6D9BE2E291B3}" destId="{F9C68F3B-A968-4359-B5ED-D0D1CB9BC6B0}" srcOrd="3" destOrd="0" presId="urn:microsoft.com/office/officeart/2008/layout/LinedList"/>
    <dgm:cxn modelId="{80AFEBF3-45A3-40E0-935D-D374A241B4AC}" type="presParOf" srcId="{F9C68F3B-A968-4359-B5ED-D0D1CB9BC6B0}" destId="{705AB9C8-253B-43B1-91CE-519F488D6E2D}" srcOrd="0" destOrd="0" presId="urn:microsoft.com/office/officeart/2008/layout/LinedList"/>
    <dgm:cxn modelId="{EFD0246C-45D7-4A23-B12E-E5A686F34129}" type="presParOf" srcId="{F9C68F3B-A968-4359-B5ED-D0D1CB9BC6B0}" destId="{E3C1B4E0-171E-457B-BCA7-D2868F192C79}" srcOrd="1" destOrd="0" presId="urn:microsoft.com/office/officeart/2008/layout/LinedList"/>
    <dgm:cxn modelId="{1B883B17-BCCE-4171-8F6F-614451386D11}" type="presParOf" srcId="{E3C1B4E0-171E-457B-BCA7-D2868F192C79}" destId="{81E89373-393B-443B-9541-A60D9C83E3F2}" srcOrd="0" destOrd="0" presId="urn:microsoft.com/office/officeart/2008/layout/LinedList"/>
    <dgm:cxn modelId="{DB1520FC-E330-46F7-8ED6-05FFFAFD4777}" type="presParOf" srcId="{E3C1B4E0-171E-457B-BCA7-D2868F192C79}" destId="{ECEFF5F1-F894-4916-8E13-056F289E145A}" srcOrd="1" destOrd="0" presId="urn:microsoft.com/office/officeart/2008/layout/LinedList"/>
    <dgm:cxn modelId="{20D2BD5D-02A7-430B-8A2D-E612A9B1AED2}" type="presParOf" srcId="{ECEFF5F1-F894-4916-8E13-056F289E145A}" destId="{652B98D4-827A-4C36-80A3-BC626752862D}" srcOrd="0" destOrd="0" presId="urn:microsoft.com/office/officeart/2008/layout/LinedList"/>
    <dgm:cxn modelId="{30F975CA-2B16-4CB4-9C53-8E56C3005B00}" type="presParOf" srcId="{ECEFF5F1-F894-4916-8E13-056F289E145A}" destId="{D2F0A6FA-A99F-44BC-8E54-5876C8DA0B23}" srcOrd="1" destOrd="0" presId="urn:microsoft.com/office/officeart/2008/layout/LinedList"/>
    <dgm:cxn modelId="{D35BF55C-955D-4D06-A50E-9126D966D87B}" type="presParOf" srcId="{ECEFF5F1-F894-4916-8E13-056F289E145A}" destId="{4279FDF3-E5F1-4B43-864A-3ACC3B73E5F3}" srcOrd="2" destOrd="0" presId="urn:microsoft.com/office/officeart/2008/layout/LinedList"/>
    <dgm:cxn modelId="{14A55ACA-4B78-4D44-BA2F-49F49C89443D}" type="presParOf" srcId="{E3C1B4E0-171E-457B-BCA7-D2868F192C79}" destId="{3C5143A4-4ECB-4584-A31B-4AEF9BAD70C5}" srcOrd="2" destOrd="0" presId="urn:microsoft.com/office/officeart/2008/layout/LinedList"/>
    <dgm:cxn modelId="{AF6A95C1-26DE-4566-AD7A-AD0DB47F5563}" type="presParOf" srcId="{E3C1B4E0-171E-457B-BCA7-D2868F192C79}" destId="{BB2614B7-9467-49F1-A290-D3615DE30A6F}" srcOrd="3" destOrd="0" presId="urn:microsoft.com/office/officeart/2008/layout/LinedList"/>
    <dgm:cxn modelId="{68FCBCD0-4BD7-4BC2-B703-93260CD72812}" type="presParOf" srcId="{E3C1B4E0-171E-457B-BCA7-D2868F192C79}" destId="{561EE839-1FA8-4442-BAFD-DBCAF5F1A3B8}" srcOrd="4" destOrd="0" presId="urn:microsoft.com/office/officeart/2008/layout/LinedList"/>
    <dgm:cxn modelId="{8027E04E-A075-4958-8FAB-2A5B9B9C346D}" type="presParOf" srcId="{561EE839-1FA8-4442-BAFD-DBCAF5F1A3B8}" destId="{25734CF7-91F3-418C-BFB6-EE8464838FE3}" srcOrd="0" destOrd="0" presId="urn:microsoft.com/office/officeart/2008/layout/LinedList"/>
    <dgm:cxn modelId="{58517EF4-6C1B-44CD-8B47-490631878EC6}" type="presParOf" srcId="{561EE839-1FA8-4442-BAFD-DBCAF5F1A3B8}" destId="{D86E3475-CF5D-447E-84F1-29268BDF7E5E}" srcOrd="1" destOrd="0" presId="urn:microsoft.com/office/officeart/2008/layout/LinedList"/>
    <dgm:cxn modelId="{0C5F4E2B-F8DB-4F15-BCD8-680C4B836153}" type="presParOf" srcId="{561EE839-1FA8-4442-BAFD-DBCAF5F1A3B8}" destId="{B0D5EF81-E26C-4D36-8A5F-8F47A356368D}" srcOrd="2" destOrd="0" presId="urn:microsoft.com/office/officeart/2008/layout/LinedList"/>
    <dgm:cxn modelId="{7FE65501-9D78-4331-B37D-890E429ECBFE}" type="presParOf" srcId="{E3C1B4E0-171E-457B-BCA7-D2868F192C79}" destId="{C7C55EEF-BDF1-476E-8B57-2235EA223809}" srcOrd="5" destOrd="0" presId="urn:microsoft.com/office/officeart/2008/layout/LinedList"/>
    <dgm:cxn modelId="{0C31B341-AEEB-4B4B-853A-C4793D7429C5}" type="presParOf" srcId="{E3C1B4E0-171E-457B-BCA7-D2868F192C79}" destId="{073DE0A8-FCEF-41F1-99D4-AE1967FC5DBB}" srcOrd="6"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F605FCF-AC56-49FA-AD8A-782FCC52693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045DF224-2C53-4A28-B87E-4536DF1FCF4B}">
      <dgm:prSet custT="1"/>
      <dgm:spPr/>
      <dgm:t>
        <a:bodyPr/>
        <a:lstStyle/>
        <a:p>
          <a:pPr algn="ctr" rtl="0"/>
          <a:r>
            <a:rPr lang="tr-TR" sz="2000" b="1" dirty="0">
              <a:solidFill>
                <a:srgbClr val="FF0000"/>
              </a:solidFill>
            </a:rPr>
            <a:t>ERC </a:t>
          </a:r>
        </a:p>
        <a:p>
          <a:pPr algn="ctr" rtl="0"/>
          <a:r>
            <a:rPr lang="tr-TR" sz="2000" dirty="0">
              <a:solidFill>
                <a:schemeClr val="bg1"/>
              </a:solidFill>
            </a:rPr>
            <a:t>Öncül araştırma projelerini ve bu projeleri gerçekleştirecek olan bilim insanlarını sadece bilimsel mükemmeliyet kriterine göre değerlendirerek fonlamaktadır. </a:t>
          </a:r>
          <a:endParaRPr lang="en-GB" sz="2000" dirty="0">
            <a:solidFill>
              <a:schemeClr val="bg1"/>
            </a:solidFill>
          </a:endParaRPr>
        </a:p>
      </dgm:t>
    </dgm:pt>
    <dgm:pt modelId="{DFFC1610-FB49-44A4-893F-D2D77B7C7C97}" type="parTrans" cxnId="{A931FCD0-2E0D-451A-A6DE-D7660391D837}">
      <dgm:prSet/>
      <dgm:spPr/>
      <dgm:t>
        <a:bodyPr/>
        <a:lstStyle/>
        <a:p>
          <a:endParaRPr lang="tr-TR"/>
        </a:p>
      </dgm:t>
    </dgm:pt>
    <dgm:pt modelId="{49C21981-8A6B-4360-A13B-5573B1C9FB19}" type="sibTrans" cxnId="{A931FCD0-2E0D-451A-A6DE-D7660391D837}">
      <dgm:prSet/>
      <dgm:spPr/>
      <dgm:t>
        <a:bodyPr/>
        <a:lstStyle/>
        <a:p>
          <a:endParaRPr lang="tr-TR"/>
        </a:p>
      </dgm:t>
    </dgm:pt>
    <dgm:pt modelId="{8D26FF48-2353-47AC-80E9-C7036481FDCD}">
      <dgm:prSet custT="1"/>
      <dgm:spPr/>
      <dgm:t>
        <a:bodyPr/>
        <a:lstStyle/>
        <a:p>
          <a:pPr algn="ctr" rtl="0"/>
          <a:r>
            <a:rPr lang="tr-TR" sz="1800" dirty="0">
              <a:solidFill>
                <a:schemeClr val="bg1"/>
              </a:solidFill>
            </a:rPr>
            <a:t>ERC bir ev sahibi kuruluş altında çalışacak bir araştırmacıyı ve araştırmacının ekibini destekler. </a:t>
          </a:r>
          <a:r>
            <a:rPr lang="tr-TR" sz="1800" dirty="0" err="1">
              <a:solidFill>
                <a:schemeClr val="bg1"/>
              </a:solidFill>
            </a:rPr>
            <a:t>ERC’de</a:t>
          </a:r>
          <a:r>
            <a:rPr lang="tr-TR" sz="1800" dirty="0">
              <a:solidFill>
                <a:schemeClr val="bg1"/>
              </a:solidFill>
            </a:rPr>
            <a:t> konu kısıtlaması yoktur. Fen bilimleri, doğa bilimleri, matematik gibi alanlarla beraber sosyal bilimler, disiplinler arası ya da çok disiplinli alanlardaki projeler de ERC çağrılarına başvurabilir. </a:t>
          </a:r>
          <a:r>
            <a:rPr lang="tr-TR" sz="1800" dirty="0" err="1">
              <a:solidFill>
                <a:schemeClr val="bg1"/>
              </a:solidFill>
            </a:rPr>
            <a:t>ERC’nin</a:t>
          </a:r>
          <a:r>
            <a:rPr lang="tr-TR" sz="1800" dirty="0">
              <a:solidFill>
                <a:schemeClr val="bg1"/>
              </a:solidFill>
            </a:rPr>
            <a:t> amacı ulusal programlarla fonlanması genellikle zor olan büyük bütçeli ve yüksek riskli/yüksek </a:t>
          </a:r>
          <a:r>
            <a:rPr lang="tr-TR" sz="1800" dirty="0" err="1">
              <a:solidFill>
                <a:schemeClr val="bg1"/>
              </a:solidFill>
            </a:rPr>
            <a:t>kazanımlı</a:t>
          </a:r>
          <a:r>
            <a:rPr lang="tr-TR" sz="1800" dirty="0">
              <a:solidFill>
                <a:schemeClr val="bg1"/>
              </a:solidFill>
            </a:rPr>
            <a:t>, iddialı, öncül akademik araştırma projelerine kaynak sağlamaktır. </a:t>
          </a:r>
          <a:endParaRPr lang="en-GB" sz="1800" dirty="0">
            <a:solidFill>
              <a:schemeClr val="bg1"/>
            </a:solidFill>
          </a:endParaRPr>
        </a:p>
      </dgm:t>
    </dgm:pt>
    <dgm:pt modelId="{94C54A47-3CF7-45D2-8643-11F5883A99B2}" type="parTrans" cxnId="{D60F0D0B-0FB2-45C8-8CC9-A9E943C6FABB}">
      <dgm:prSet/>
      <dgm:spPr/>
      <dgm:t>
        <a:bodyPr/>
        <a:lstStyle/>
        <a:p>
          <a:endParaRPr lang="tr-TR"/>
        </a:p>
      </dgm:t>
    </dgm:pt>
    <dgm:pt modelId="{420704D3-7B9C-4EE2-86EF-9BC214C3A161}" type="sibTrans" cxnId="{D60F0D0B-0FB2-45C8-8CC9-A9E943C6FABB}">
      <dgm:prSet/>
      <dgm:spPr/>
      <dgm:t>
        <a:bodyPr/>
        <a:lstStyle/>
        <a:p>
          <a:endParaRPr lang="tr-TR"/>
        </a:p>
      </dgm:t>
    </dgm:pt>
    <dgm:pt modelId="{7DCA2ABA-37DA-402B-9C58-9B068D22380D}" type="pres">
      <dgm:prSet presAssocID="{DF605FCF-AC56-49FA-AD8A-782FCC526935}" presName="vert0" presStyleCnt="0">
        <dgm:presLayoutVars>
          <dgm:dir/>
          <dgm:animOne val="branch"/>
          <dgm:animLvl val="lvl"/>
        </dgm:presLayoutVars>
      </dgm:prSet>
      <dgm:spPr/>
    </dgm:pt>
    <dgm:pt modelId="{BE8E39C7-094E-4B56-AA98-F858E8C91C69}" type="pres">
      <dgm:prSet presAssocID="{045DF224-2C53-4A28-B87E-4536DF1FCF4B}" presName="thickLine" presStyleLbl="alignNode1" presStyleIdx="0" presStyleCnt="2"/>
      <dgm:spPr/>
    </dgm:pt>
    <dgm:pt modelId="{181BA5D0-DD54-424D-A6C4-E7A8A36FD59D}" type="pres">
      <dgm:prSet presAssocID="{045DF224-2C53-4A28-B87E-4536DF1FCF4B}" presName="horz1" presStyleCnt="0"/>
      <dgm:spPr/>
    </dgm:pt>
    <dgm:pt modelId="{1FFD0AEC-1036-4EA2-8E5D-8A5D4A67DC81}" type="pres">
      <dgm:prSet presAssocID="{045DF224-2C53-4A28-B87E-4536DF1FCF4B}" presName="tx1" presStyleLbl="revTx" presStyleIdx="0" presStyleCnt="2" custScaleY="87241"/>
      <dgm:spPr/>
    </dgm:pt>
    <dgm:pt modelId="{FF1335D5-DBED-4810-B8D4-D399218BE13D}" type="pres">
      <dgm:prSet presAssocID="{045DF224-2C53-4A28-B87E-4536DF1FCF4B}" presName="vert1" presStyleCnt="0"/>
      <dgm:spPr/>
    </dgm:pt>
    <dgm:pt modelId="{F26053F3-FB9E-4D78-9FB2-DFB750E2412C}" type="pres">
      <dgm:prSet presAssocID="{8D26FF48-2353-47AC-80E9-C7036481FDCD}" presName="thickLine" presStyleLbl="alignNode1" presStyleIdx="1" presStyleCnt="2"/>
      <dgm:spPr/>
    </dgm:pt>
    <dgm:pt modelId="{D00B5E1B-0615-4EC5-B227-86A2A42A0F27}" type="pres">
      <dgm:prSet presAssocID="{8D26FF48-2353-47AC-80E9-C7036481FDCD}" presName="horz1" presStyleCnt="0"/>
      <dgm:spPr/>
    </dgm:pt>
    <dgm:pt modelId="{4992F39B-2080-46E8-A843-959D9A45D6B8}" type="pres">
      <dgm:prSet presAssocID="{8D26FF48-2353-47AC-80E9-C7036481FDCD}" presName="tx1" presStyleLbl="revTx" presStyleIdx="1" presStyleCnt="2"/>
      <dgm:spPr/>
    </dgm:pt>
    <dgm:pt modelId="{34986360-A2A6-4082-8E81-94EF8EA40209}" type="pres">
      <dgm:prSet presAssocID="{8D26FF48-2353-47AC-80E9-C7036481FDCD}" presName="vert1" presStyleCnt="0"/>
      <dgm:spPr/>
    </dgm:pt>
  </dgm:ptLst>
  <dgm:cxnLst>
    <dgm:cxn modelId="{D60F0D0B-0FB2-45C8-8CC9-A9E943C6FABB}" srcId="{DF605FCF-AC56-49FA-AD8A-782FCC526935}" destId="{8D26FF48-2353-47AC-80E9-C7036481FDCD}" srcOrd="1" destOrd="0" parTransId="{94C54A47-3CF7-45D2-8643-11F5883A99B2}" sibTransId="{420704D3-7B9C-4EE2-86EF-9BC214C3A161}"/>
    <dgm:cxn modelId="{C936D02E-788A-456C-A9D9-381440CC55CC}" type="presOf" srcId="{8D26FF48-2353-47AC-80E9-C7036481FDCD}" destId="{4992F39B-2080-46E8-A843-959D9A45D6B8}" srcOrd="0" destOrd="0" presId="urn:microsoft.com/office/officeart/2008/layout/LinedList"/>
    <dgm:cxn modelId="{0059A49E-CC8A-4911-8D58-525A152496CA}" type="presOf" srcId="{DF605FCF-AC56-49FA-AD8A-782FCC526935}" destId="{7DCA2ABA-37DA-402B-9C58-9B068D22380D}" srcOrd="0" destOrd="0" presId="urn:microsoft.com/office/officeart/2008/layout/LinedList"/>
    <dgm:cxn modelId="{A931FCD0-2E0D-451A-A6DE-D7660391D837}" srcId="{DF605FCF-AC56-49FA-AD8A-782FCC526935}" destId="{045DF224-2C53-4A28-B87E-4536DF1FCF4B}" srcOrd="0" destOrd="0" parTransId="{DFFC1610-FB49-44A4-893F-D2D77B7C7C97}" sibTransId="{49C21981-8A6B-4360-A13B-5573B1C9FB19}"/>
    <dgm:cxn modelId="{3D1541FD-32B6-485A-A4CF-F5098F3A0645}" type="presOf" srcId="{045DF224-2C53-4A28-B87E-4536DF1FCF4B}" destId="{1FFD0AEC-1036-4EA2-8E5D-8A5D4A67DC81}" srcOrd="0" destOrd="0" presId="urn:microsoft.com/office/officeart/2008/layout/LinedList"/>
    <dgm:cxn modelId="{5A8267E2-ADB1-4C52-86FB-2D2FD3FF89BB}" type="presParOf" srcId="{7DCA2ABA-37DA-402B-9C58-9B068D22380D}" destId="{BE8E39C7-094E-4B56-AA98-F858E8C91C69}" srcOrd="0" destOrd="0" presId="urn:microsoft.com/office/officeart/2008/layout/LinedList"/>
    <dgm:cxn modelId="{A415DF60-6DF7-491A-AA10-7F085DD10F29}" type="presParOf" srcId="{7DCA2ABA-37DA-402B-9C58-9B068D22380D}" destId="{181BA5D0-DD54-424D-A6C4-E7A8A36FD59D}" srcOrd="1" destOrd="0" presId="urn:microsoft.com/office/officeart/2008/layout/LinedList"/>
    <dgm:cxn modelId="{9571A3D0-84E2-4FAF-B06F-0E6C45A2BC44}" type="presParOf" srcId="{181BA5D0-DD54-424D-A6C4-E7A8A36FD59D}" destId="{1FFD0AEC-1036-4EA2-8E5D-8A5D4A67DC81}" srcOrd="0" destOrd="0" presId="urn:microsoft.com/office/officeart/2008/layout/LinedList"/>
    <dgm:cxn modelId="{093F8387-D7C0-43A5-8656-8B8DCACA1299}" type="presParOf" srcId="{181BA5D0-DD54-424D-A6C4-E7A8A36FD59D}" destId="{FF1335D5-DBED-4810-B8D4-D399218BE13D}" srcOrd="1" destOrd="0" presId="urn:microsoft.com/office/officeart/2008/layout/LinedList"/>
    <dgm:cxn modelId="{3653C23B-74CE-4F13-AFD8-6A917157F881}" type="presParOf" srcId="{7DCA2ABA-37DA-402B-9C58-9B068D22380D}" destId="{F26053F3-FB9E-4D78-9FB2-DFB750E2412C}" srcOrd="2" destOrd="0" presId="urn:microsoft.com/office/officeart/2008/layout/LinedList"/>
    <dgm:cxn modelId="{95CAE116-D76D-412D-8B52-D66D5758D295}" type="presParOf" srcId="{7DCA2ABA-37DA-402B-9C58-9B068D22380D}" destId="{D00B5E1B-0615-4EC5-B227-86A2A42A0F27}" srcOrd="3" destOrd="0" presId="urn:microsoft.com/office/officeart/2008/layout/LinedList"/>
    <dgm:cxn modelId="{7DBA7C41-9F02-4C02-A12D-0FE8849F6C1E}" type="presParOf" srcId="{D00B5E1B-0615-4EC5-B227-86A2A42A0F27}" destId="{4992F39B-2080-46E8-A843-959D9A45D6B8}" srcOrd="0" destOrd="0" presId="urn:microsoft.com/office/officeart/2008/layout/LinedList"/>
    <dgm:cxn modelId="{82BAD357-C7CF-41F7-A6DA-F2D4941F06D3}" type="presParOf" srcId="{D00B5E1B-0615-4EC5-B227-86A2A42A0F27}" destId="{34986360-A2A6-4082-8E81-94EF8EA4020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F605FCF-AC56-49FA-AD8A-782FCC52693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045DF224-2C53-4A28-B87E-4536DF1FCF4B}">
      <dgm:prSet custT="1"/>
      <dgm:spPr/>
      <dgm:t>
        <a:bodyPr/>
        <a:lstStyle/>
        <a:p>
          <a:pPr algn="ctr" rtl="0">
            <a:spcAft>
              <a:spcPts val="0"/>
            </a:spcAft>
          </a:pPr>
          <a:r>
            <a:rPr lang="tr-TR" sz="1600" b="1" dirty="0">
              <a:solidFill>
                <a:srgbClr val="FF0000"/>
              </a:solidFill>
            </a:rPr>
            <a:t>MSCA </a:t>
          </a:r>
        </a:p>
        <a:p>
          <a:pPr algn="ctr" rtl="0">
            <a:spcAft>
              <a:spcPts val="0"/>
            </a:spcAft>
          </a:pPr>
          <a:r>
            <a:rPr lang="tr-TR" sz="1600" b="1" dirty="0">
              <a:solidFill>
                <a:schemeClr val="bg1"/>
              </a:solidFill>
            </a:rPr>
            <a:t>Marie </a:t>
          </a:r>
          <a:r>
            <a:rPr lang="tr-TR" sz="1600" b="1" dirty="0" err="1">
              <a:solidFill>
                <a:schemeClr val="bg1"/>
              </a:solidFill>
            </a:rPr>
            <a:t>Skłodowska-Curie</a:t>
          </a:r>
          <a:r>
            <a:rPr lang="tr-TR" sz="1600" b="1" dirty="0">
              <a:solidFill>
                <a:schemeClr val="bg1"/>
              </a:solidFill>
            </a:rPr>
            <a:t> Eylemleri, mükemmel araştırma ve yeniliği finanse etmekte ve kariyerlerinin her aşamasındaki araştırmacıları, sınırlar arası hareketlilik ve farklı sektör ve disiplinlerle tanışma yoluyla yeni bilgi ve becerilerle donatmaktadır. MSCA, mükemmel araştırmacıların uzun vadeli kariyerlerine yatırım yaparak Avrupa'nın araştırma ve yenilik kapasitesinin geliştirilmesine yardımcı olur.</a:t>
          </a:r>
        </a:p>
        <a:p>
          <a:pPr algn="ctr" rtl="0">
            <a:spcAft>
              <a:spcPct val="35000"/>
            </a:spcAft>
          </a:pPr>
          <a:endParaRPr lang="en-GB" sz="1600" dirty="0">
            <a:solidFill>
              <a:schemeClr val="bg1"/>
            </a:solidFill>
          </a:endParaRPr>
        </a:p>
      </dgm:t>
    </dgm:pt>
    <dgm:pt modelId="{DFFC1610-FB49-44A4-893F-D2D77B7C7C97}" type="parTrans" cxnId="{A931FCD0-2E0D-451A-A6DE-D7660391D837}">
      <dgm:prSet/>
      <dgm:spPr/>
      <dgm:t>
        <a:bodyPr/>
        <a:lstStyle/>
        <a:p>
          <a:endParaRPr lang="tr-TR"/>
        </a:p>
      </dgm:t>
    </dgm:pt>
    <dgm:pt modelId="{49C21981-8A6B-4360-A13B-5573B1C9FB19}" type="sibTrans" cxnId="{A931FCD0-2E0D-451A-A6DE-D7660391D837}">
      <dgm:prSet/>
      <dgm:spPr/>
      <dgm:t>
        <a:bodyPr/>
        <a:lstStyle/>
        <a:p>
          <a:endParaRPr lang="tr-TR"/>
        </a:p>
      </dgm:t>
    </dgm:pt>
    <dgm:pt modelId="{8D26FF48-2353-47AC-80E9-C7036481FDCD}">
      <dgm:prSet custT="1"/>
      <dgm:spPr/>
      <dgm:t>
        <a:bodyPr/>
        <a:lstStyle/>
        <a:p>
          <a:pPr algn="ctr" rtl="0"/>
          <a:r>
            <a:rPr lang="tr-TR" sz="2000" b="1" dirty="0">
              <a:solidFill>
                <a:schemeClr val="bg1">
                  <a:lumMod val="95000"/>
                </a:schemeClr>
              </a:solidFill>
            </a:rPr>
            <a:t>MSCA aynı zamanda dünya çapında mükemmel doktora ve doktora sonrası eğitim programlarının ve işbirliği araştırma projelerinin geliştirilmesini de finanse etmektedir. Bunu yaparak yükseköğretim kurumları, araştırma merkezleri ve akademik olmayan kuruluşlar üzerinde yapılandırıcı bir etki elde ederler.</a:t>
          </a:r>
          <a:endParaRPr lang="en-GB" sz="2000" b="1" dirty="0">
            <a:solidFill>
              <a:schemeClr val="bg1"/>
            </a:solidFill>
          </a:endParaRPr>
        </a:p>
      </dgm:t>
    </dgm:pt>
    <dgm:pt modelId="{94C54A47-3CF7-45D2-8643-11F5883A99B2}" type="parTrans" cxnId="{D60F0D0B-0FB2-45C8-8CC9-A9E943C6FABB}">
      <dgm:prSet/>
      <dgm:spPr/>
      <dgm:t>
        <a:bodyPr/>
        <a:lstStyle/>
        <a:p>
          <a:endParaRPr lang="tr-TR"/>
        </a:p>
      </dgm:t>
    </dgm:pt>
    <dgm:pt modelId="{420704D3-7B9C-4EE2-86EF-9BC214C3A161}" type="sibTrans" cxnId="{D60F0D0B-0FB2-45C8-8CC9-A9E943C6FABB}">
      <dgm:prSet/>
      <dgm:spPr/>
      <dgm:t>
        <a:bodyPr/>
        <a:lstStyle/>
        <a:p>
          <a:endParaRPr lang="tr-TR"/>
        </a:p>
      </dgm:t>
    </dgm:pt>
    <dgm:pt modelId="{7DCA2ABA-37DA-402B-9C58-9B068D22380D}" type="pres">
      <dgm:prSet presAssocID="{DF605FCF-AC56-49FA-AD8A-782FCC526935}" presName="vert0" presStyleCnt="0">
        <dgm:presLayoutVars>
          <dgm:dir/>
          <dgm:animOne val="branch"/>
          <dgm:animLvl val="lvl"/>
        </dgm:presLayoutVars>
      </dgm:prSet>
      <dgm:spPr/>
    </dgm:pt>
    <dgm:pt modelId="{BE8E39C7-094E-4B56-AA98-F858E8C91C69}" type="pres">
      <dgm:prSet presAssocID="{045DF224-2C53-4A28-B87E-4536DF1FCF4B}" presName="thickLine" presStyleLbl="alignNode1" presStyleIdx="0" presStyleCnt="2"/>
      <dgm:spPr/>
    </dgm:pt>
    <dgm:pt modelId="{181BA5D0-DD54-424D-A6C4-E7A8A36FD59D}" type="pres">
      <dgm:prSet presAssocID="{045DF224-2C53-4A28-B87E-4536DF1FCF4B}" presName="horz1" presStyleCnt="0"/>
      <dgm:spPr/>
    </dgm:pt>
    <dgm:pt modelId="{1FFD0AEC-1036-4EA2-8E5D-8A5D4A67DC81}" type="pres">
      <dgm:prSet presAssocID="{045DF224-2C53-4A28-B87E-4536DF1FCF4B}" presName="tx1" presStyleLbl="revTx" presStyleIdx="0" presStyleCnt="2"/>
      <dgm:spPr/>
    </dgm:pt>
    <dgm:pt modelId="{FF1335D5-DBED-4810-B8D4-D399218BE13D}" type="pres">
      <dgm:prSet presAssocID="{045DF224-2C53-4A28-B87E-4536DF1FCF4B}" presName="vert1" presStyleCnt="0"/>
      <dgm:spPr/>
    </dgm:pt>
    <dgm:pt modelId="{F26053F3-FB9E-4D78-9FB2-DFB750E2412C}" type="pres">
      <dgm:prSet presAssocID="{8D26FF48-2353-47AC-80E9-C7036481FDCD}" presName="thickLine" presStyleLbl="alignNode1" presStyleIdx="1" presStyleCnt="2"/>
      <dgm:spPr/>
    </dgm:pt>
    <dgm:pt modelId="{D00B5E1B-0615-4EC5-B227-86A2A42A0F27}" type="pres">
      <dgm:prSet presAssocID="{8D26FF48-2353-47AC-80E9-C7036481FDCD}" presName="horz1" presStyleCnt="0"/>
      <dgm:spPr/>
    </dgm:pt>
    <dgm:pt modelId="{4992F39B-2080-46E8-A843-959D9A45D6B8}" type="pres">
      <dgm:prSet presAssocID="{8D26FF48-2353-47AC-80E9-C7036481FDCD}" presName="tx1" presStyleLbl="revTx" presStyleIdx="1" presStyleCnt="2"/>
      <dgm:spPr/>
    </dgm:pt>
    <dgm:pt modelId="{34986360-A2A6-4082-8E81-94EF8EA40209}" type="pres">
      <dgm:prSet presAssocID="{8D26FF48-2353-47AC-80E9-C7036481FDCD}" presName="vert1" presStyleCnt="0"/>
      <dgm:spPr/>
    </dgm:pt>
  </dgm:ptLst>
  <dgm:cxnLst>
    <dgm:cxn modelId="{D60F0D0B-0FB2-45C8-8CC9-A9E943C6FABB}" srcId="{DF605FCF-AC56-49FA-AD8A-782FCC526935}" destId="{8D26FF48-2353-47AC-80E9-C7036481FDCD}" srcOrd="1" destOrd="0" parTransId="{94C54A47-3CF7-45D2-8643-11F5883A99B2}" sibTransId="{420704D3-7B9C-4EE2-86EF-9BC214C3A161}"/>
    <dgm:cxn modelId="{C936D02E-788A-456C-A9D9-381440CC55CC}" type="presOf" srcId="{8D26FF48-2353-47AC-80E9-C7036481FDCD}" destId="{4992F39B-2080-46E8-A843-959D9A45D6B8}" srcOrd="0" destOrd="0" presId="urn:microsoft.com/office/officeart/2008/layout/LinedList"/>
    <dgm:cxn modelId="{0059A49E-CC8A-4911-8D58-525A152496CA}" type="presOf" srcId="{DF605FCF-AC56-49FA-AD8A-782FCC526935}" destId="{7DCA2ABA-37DA-402B-9C58-9B068D22380D}" srcOrd="0" destOrd="0" presId="urn:microsoft.com/office/officeart/2008/layout/LinedList"/>
    <dgm:cxn modelId="{A931FCD0-2E0D-451A-A6DE-D7660391D837}" srcId="{DF605FCF-AC56-49FA-AD8A-782FCC526935}" destId="{045DF224-2C53-4A28-B87E-4536DF1FCF4B}" srcOrd="0" destOrd="0" parTransId="{DFFC1610-FB49-44A4-893F-D2D77B7C7C97}" sibTransId="{49C21981-8A6B-4360-A13B-5573B1C9FB19}"/>
    <dgm:cxn modelId="{3D1541FD-32B6-485A-A4CF-F5098F3A0645}" type="presOf" srcId="{045DF224-2C53-4A28-B87E-4536DF1FCF4B}" destId="{1FFD0AEC-1036-4EA2-8E5D-8A5D4A67DC81}" srcOrd="0" destOrd="0" presId="urn:microsoft.com/office/officeart/2008/layout/LinedList"/>
    <dgm:cxn modelId="{5A8267E2-ADB1-4C52-86FB-2D2FD3FF89BB}" type="presParOf" srcId="{7DCA2ABA-37DA-402B-9C58-9B068D22380D}" destId="{BE8E39C7-094E-4B56-AA98-F858E8C91C69}" srcOrd="0" destOrd="0" presId="urn:microsoft.com/office/officeart/2008/layout/LinedList"/>
    <dgm:cxn modelId="{A415DF60-6DF7-491A-AA10-7F085DD10F29}" type="presParOf" srcId="{7DCA2ABA-37DA-402B-9C58-9B068D22380D}" destId="{181BA5D0-DD54-424D-A6C4-E7A8A36FD59D}" srcOrd="1" destOrd="0" presId="urn:microsoft.com/office/officeart/2008/layout/LinedList"/>
    <dgm:cxn modelId="{9571A3D0-84E2-4FAF-B06F-0E6C45A2BC44}" type="presParOf" srcId="{181BA5D0-DD54-424D-A6C4-E7A8A36FD59D}" destId="{1FFD0AEC-1036-4EA2-8E5D-8A5D4A67DC81}" srcOrd="0" destOrd="0" presId="urn:microsoft.com/office/officeart/2008/layout/LinedList"/>
    <dgm:cxn modelId="{093F8387-D7C0-43A5-8656-8B8DCACA1299}" type="presParOf" srcId="{181BA5D0-DD54-424D-A6C4-E7A8A36FD59D}" destId="{FF1335D5-DBED-4810-B8D4-D399218BE13D}" srcOrd="1" destOrd="0" presId="urn:microsoft.com/office/officeart/2008/layout/LinedList"/>
    <dgm:cxn modelId="{3653C23B-74CE-4F13-AFD8-6A917157F881}" type="presParOf" srcId="{7DCA2ABA-37DA-402B-9C58-9B068D22380D}" destId="{F26053F3-FB9E-4D78-9FB2-DFB750E2412C}" srcOrd="2" destOrd="0" presId="urn:microsoft.com/office/officeart/2008/layout/LinedList"/>
    <dgm:cxn modelId="{95CAE116-D76D-412D-8B52-D66D5758D295}" type="presParOf" srcId="{7DCA2ABA-37DA-402B-9C58-9B068D22380D}" destId="{D00B5E1B-0615-4EC5-B227-86A2A42A0F27}" srcOrd="3" destOrd="0" presId="urn:microsoft.com/office/officeart/2008/layout/LinedList"/>
    <dgm:cxn modelId="{7DBA7C41-9F02-4C02-A12D-0FE8849F6C1E}" type="presParOf" srcId="{D00B5E1B-0615-4EC5-B227-86A2A42A0F27}" destId="{4992F39B-2080-46E8-A843-959D9A45D6B8}" srcOrd="0" destOrd="0" presId="urn:microsoft.com/office/officeart/2008/layout/LinedList"/>
    <dgm:cxn modelId="{82BAD357-C7CF-41F7-A6DA-F2D4941F06D3}" type="presParOf" srcId="{D00B5E1B-0615-4EC5-B227-86A2A42A0F27}" destId="{34986360-A2A6-4082-8E81-94EF8EA4020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896114-5D6F-4FEA-A737-50C488ACEBB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8ABBABAC-07D5-4C78-A177-0E22F357332E}">
      <dgm:prSet custT="1"/>
      <dgm:spPr>
        <a:noFill/>
      </dgm:spPr>
      <dgm:t>
        <a:bodyPr/>
        <a:lstStyle/>
        <a:p>
          <a:pPr rtl="0"/>
          <a:r>
            <a:rPr lang="tr-TR" sz="2800" b="1" dirty="0">
              <a:solidFill>
                <a:schemeClr val="bg1"/>
              </a:solidFill>
            </a:rPr>
            <a:t> SINIR ÖTESİ İŞBİRLİĞİ PROGRAMLARI </a:t>
          </a:r>
        </a:p>
      </dgm:t>
    </dgm:pt>
    <dgm:pt modelId="{A796C754-9584-4BAB-9B8B-CA1DD515FFC1}" type="parTrans" cxnId="{068119F9-B1B7-4B6E-B396-C361B1CA9C8E}">
      <dgm:prSet/>
      <dgm:spPr/>
      <dgm:t>
        <a:bodyPr/>
        <a:lstStyle/>
        <a:p>
          <a:endParaRPr lang="tr-TR"/>
        </a:p>
      </dgm:t>
    </dgm:pt>
    <dgm:pt modelId="{B1F04CAA-F6DC-428A-9A43-30F624B0148F}" type="sibTrans" cxnId="{068119F9-B1B7-4B6E-B396-C361B1CA9C8E}">
      <dgm:prSet/>
      <dgm:spPr/>
      <dgm:t>
        <a:bodyPr/>
        <a:lstStyle/>
        <a:p>
          <a:endParaRPr lang="tr-TR"/>
        </a:p>
      </dgm:t>
    </dgm:pt>
    <dgm:pt modelId="{330AED14-BC33-495E-8B0B-F05A9F767ED1}" type="pres">
      <dgm:prSet presAssocID="{4C896114-5D6F-4FEA-A737-50C488ACEBB5}" presName="Name0" presStyleCnt="0">
        <dgm:presLayoutVars>
          <dgm:chMax val="7"/>
          <dgm:dir/>
          <dgm:animLvl val="lvl"/>
          <dgm:resizeHandles val="exact"/>
        </dgm:presLayoutVars>
      </dgm:prSet>
      <dgm:spPr/>
    </dgm:pt>
    <dgm:pt modelId="{357A8CC0-1AEA-4D36-A22F-193B6ACB31BC}" type="pres">
      <dgm:prSet presAssocID="{8ABBABAC-07D5-4C78-A177-0E22F357332E}" presName="circle1" presStyleLbl="node1" presStyleIdx="0" presStyleCnt="1"/>
      <dgm:spPr>
        <a:noFill/>
      </dgm:spPr>
    </dgm:pt>
    <dgm:pt modelId="{7BF256EF-4F7F-4E0E-BA6E-F0A9A8C14F2C}" type="pres">
      <dgm:prSet presAssocID="{8ABBABAC-07D5-4C78-A177-0E22F357332E}" presName="space" presStyleCnt="0"/>
      <dgm:spPr/>
    </dgm:pt>
    <dgm:pt modelId="{DDB457D4-2F7E-41EF-AD57-EC18F923DDDB}" type="pres">
      <dgm:prSet presAssocID="{8ABBABAC-07D5-4C78-A177-0E22F357332E}" presName="rect1" presStyleLbl="alignAcc1" presStyleIdx="0" presStyleCnt="1" custLinFactNeighborX="-1014" custLinFactNeighborY="2243"/>
      <dgm:spPr/>
    </dgm:pt>
    <dgm:pt modelId="{5500EDD9-EB3A-49E2-9E9B-7D0689FDFB29}" type="pres">
      <dgm:prSet presAssocID="{8ABBABAC-07D5-4C78-A177-0E22F357332E}" presName="rect1ParTxNoCh" presStyleLbl="alignAcc1" presStyleIdx="0" presStyleCnt="1">
        <dgm:presLayoutVars>
          <dgm:chMax val="1"/>
          <dgm:bulletEnabled val="1"/>
        </dgm:presLayoutVars>
      </dgm:prSet>
      <dgm:spPr/>
    </dgm:pt>
  </dgm:ptLst>
  <dgm:cxnLst>
    <dgm:cxn modelId="{253C339A-7A67-4F5A-9F47-CE6EEC9459C7}" type="presOf" srcId="{8ABBABAC-07D5-4C78-A177-0E22F357332E}" destId="{5500EDD9-EB3A-49E2-9E9B-7D0689FDFB29}" srcOrd="1" destOrd="0" presId="urn:microsoft.com/office/officeart/2005/8/layout/target3"/>
    <dgm:cxn modelId="{619807B2-6170-4F36-9599-6401859925B8}" type="presOf" srcId="{8ABBABAC-07D5-4C78-A177-0E22F357332E}" destId="{DDB457D4-2F7E-41EF-AD57-EC18F923DDDB}" srcOrd="0" destOrd="0" presId="urn:microsoft.com/office/officeart/2005/8/layout/target3"/>
    <dgm:cxn modelId="{FA491FD6-B038-4E60-9ED7-6A6897A3AA65}" type="presOf" srcId="{4C896114-5D6F-4FEA-A737-50C488ACEBB5}" destId="{330AED14-BC33-495E-8B0B-F05A9F767ED1}" srcOrd="0" destOrd="0" presId="urn:microsoft.com/office/officeart/2005/8/layout/target3"/>
    <dgm:cxn modelId="{068119F9-B1B7-4B6E-B396-C361B1CA9C8E}" srcId="{4C896114-5D6F-4FEA-A737-50C488ACEBB5}" destId="{8ABBABAC-07D5-4C78-A177-0E22F357332E}" srcOrd="0" destOrd="0" parTransId="{A796C754-9584-4BAB-9B8B-CA1DD515FFC1}" sibTransId="{B1F04CAA-F6DC-428A-9A43-30F624B0148F}"/>
    <dgm:cxn modelId="{16A874FB-A9A7-439D-88FE-9B0E29541C53}" type="presParOf" srcId="{330AED14-BC33-495E-8B0B-F05A9F767ED1}" destId="{357A8CC0-1AEA-4D36-A22F-193B6ACB31BC}" srcOrd="0" destOrd="0" presId="urn:microsoft.com/office/officeart/2005/8/layout/target3"/>
    <dgm:cxn modelId="{BE663C66-444E-4959-9BEB-D5C6B55A5D9D}" type="presParOf" srcId="{330AED14-BC33-495E-8B0B-F05A9F767ED1}" destId="{7BF256EF-4F7F-4E0E-BA6E-F0A9A8C14F2C}" srcOrd="1" destOrd="0" presId="urn:microsoft.com/office/officeart/2005/8/layout/target3"/>
    <dgm:cxn modelId="{7A986DBC-3F4A-49E2-9F11-7403253194CA}" type="presParOf" srcId="{330AED14-BC33-495E-8B0B-F05A9F767ED1}" destId="{DDB457D4-2F7E-41EF-AD57-EC18F923DDDB}" srcOrd="2" destOrd="0" presId="urn:microsoft.com/office/officeart/2005/8/layout/target3"/>
    <dgm:cxn modelId="{4DAB6F8E-7210-4252-8F72-33E1D5B4A05C}" type="presParOf" srcId="{330AED14-BC33-495E-8B0B-F05A9F767ED1}" destId="{5500EDD9-EB3A-49E2-9E9B-7D0689FDFB29}" srcOrd="3" destOrd="0" presId="urn:microsoft.com/office/officeart/2005/8/layout/target3"/>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FD042D2-DE5F-4DE6-98A7-D05248A26E6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tr-TR"/>
        </a:p>
      </dgm:t>
    </dgm:pt>
    <dgm:pt modelId="{837959BD-8BBA-429A-839F-7357532265AA}">
      <dgm:prSet custT="1"/>
      <dgm:spPr/>
      <dgm:t>
        <a:bodyPr/>
        <a:lstStyle/>
        <a:p>
          <a:pPr rtl="0"/>
          <a:endParaRPr lang="en-GB" sz="6600" b="1">
            <a:solidFill>
              <a:schemeClr val="bg1"/>
            </a:solidFill>
          </a:endParaRPr>
        </a:p>
      </dgm:t>
    </dgm:pt>
    <dgm:pt modelId="{91811BCD-E405-4CB9-AB0C-00AE09DCC3FD}" type="parTrans" cxnId="{332283A7-F832-4A21-A428-6C9474BBC218}">
      <dgm:prSet/>
      <dgm:spPr/>
      <dgm:t>
        <a:bodyPr/>
        <a:lstStyle/>
        <a:p>
          <a:endParaRPr lang="tr-TR" sz="2000" b="1">
            <a:solidFill>
              <a:schemeClr val="bg1"/>
            </a:solidFill>
          </a:endParaRPr>
        </a:p>
      </dgm:t>
    </dgm:pt>
    <dgm:pt modelId="{731FB9C8-EB9E-407B-BB06-35AAD46709B7}" type="sibTrans" cxnId="{332283A7-F832-4A21-A428-6C9474BBC218}">
      <dgm:prSet/>
      <dgm:spPr/>
      <dgm:t>
        <a:bodyPr/>
        <a:lstStyle/>
        <a:p>
          <a:endParaRPr lang="tr-TR" sz="2000" b="1">
            <a:solidFill>
              <a:schemeClr val="bg1"/>
            </a:solidFill>
          </a:endParaRPr>
        </a:p>
      </dgm:t>
    </dgm:pt>
    <dgm:pt modelId="{3FFEF425-8C16-4036-9D8D-C985409876C9}">
      <dgm:prSet custT="1"/>
      <dgm:spPr/>
      <dgm:t>
        <a:bodyPr/>
        <a:lstStyle/>
        <a:p>
          <a:pPr rtl="0"/>
          <a:r>
            <a:rPr lang="tr-TR" sz="3200" b="1" i="0" baseline="0" dirty="0">
              <a:solidFill>
                <a:schemeClr val="bg1"/>
              </a:solidFill>
            </a:rPr>
            <a:t>Doktora sonrası burslar</a:t>
          </a:r>
          <a:endParaRPr lang="en-GB" sz="3200" b="1" dirty="0">
            <a:solidFill>
              <a:schemeClr val="bg1"/>
            </a:solidFill>
          </a:endParaRPr>
        </a:p>
      </dgm:t>
    </dgm:pt>
    <dgm:pt modelId="{4BD09BE2-D44A-4E9F-AB6C-A46ED16EE39C}" type="parTrans" cxnId="{576DBBD1-5AFC-4397-863E-6D0F95223CB7}">
      <dgm:prSet/>
      <dgm:spPr/>
      <dgm:t>
        <a:bodyPr/>
        <a:lstStyle/>
        <a:p>
          <a:endParaRPr lang="tr-TR" sz="2000" b="1">
            <a:solidFill>
              <a:schemeClr val="bg1"/>
            </a:solidFill>
          </a:endParaRPr>
        </a:p>
      </dgm:t>
    </dgm:pt>
    <dgm:pt modelId="{B6061AAF-FC5B-48D8-A278-2BA6C6FCF787}" type="sibTrans" cxnId="{576DBBD1-5AFC-4397-863E-6D0F95223CB7}">
      <dgm:prSet/>
      <dgm:spPr/>
      <dgm:t>
        <a:bodyPr/>
        <a:lstStyle/>
        <a:p>
          <a:endParaRPr lang="tr-TR" sz="2000" b="1">
            <a:solidFill>
              <a:schemeClr val="bg1"/>
            </a:solidFill>
          </a:endParaRPr>
        </a:p>
      </dgm:t>
    </dgm:pt>
    <dgm:pt modelId="{1B74809F-C72A-499B-BA66-E91BEDC8D716}">
      <dgm:prSet custT="1"/>
      <dgm:spPr/>
      <dgm:t>
        <a:bodyPr/>
        <a:lstStyle/>
        <a:p>
          <a:pPr rtl="0"/>
          <a:r>
            <a:rPr lang="tr-TR" sz="3200" b="1" i="0" baseline="0">
              <a:solidFill>
                <a:schemeClr val="bg1"/>
              </a:solidFill>
            </a:rPr>
            <a:t>Doktora ağları</a:t>
          </a:r>
          <a:endParaRPr lang="en-GB" sz="3200" b="1">
            <a:solidFill>
              <a:schemeClr val="bg1"/>
            </a:solidFill>
          </a:endParaRPr>
        </a:p>
      </dgm:t>
    </dgm:pt>
    <dgm:pt modelId="{0BC134E2-B5C2-44F6-B56D-410BB9CBE223}" type="parTrans" cxnId="{001A973E-1AFB-47BB-A15A-99494386AA92}">
      <dgm:prSet/>
      <dgm:spPr/>
      <dgm:t>
        <a:bodyPr/>
        <a:lstStyle/>
        <a:p>
          <a:endParaRPr lang="tr-TR" sz="2000" b="1">
            <a:solidFill>
              <a:schemeClr val="bg1"/>
            </a:solidFill>
          </a:endParaRPr>
        </a:p>
      </dgm:t>
    </dgm:pt>
    <dgm:pt modelId="{CBBACDC9-FB91-4D4F-A426-7F255495DA3C}" type="sibTrans" cxnId="{001A973E-1AFB-47BB-A15A-99494386AA92}">
      <dgm:prSet/>
      <dgm:spPr/>
      <dgm:t>
        <a:bodyPr/>
        <a:lstStyle/>
        <a:p>
          <a:endParaRPr lang="tr-TR" sz="2000" b="1">
            <a:solidFill>
              <a:schemeClr val="bg1"/>
            </a:solidFill>
          </a:endParaRPr>
        </a:p>
      </dgm:t>
    </dgm:pt>
    <dgm:pt modelId="{B349DABD-6A76-4F58-A692-AFE95F001690}">
      <dgm:prSet custT="1"/>
      <dgm:spPr/>
      <dgm:t>
        <a:bodyPr/>
        <a:lstStyle/>
        <a:p>
          <a:pPr rtl="0"/>
          <a:r>
            <a:rPr lang="tr-TR" sz="3200" b="1" i="0" baseline="0">
              <a:solidFill>
                <a:schemeClr val="bg1"/>
              </a:solidFill>
            </a:rPr>
            <a:t>Personel değişimi</a:t>
          </a:r>
          <a:endParaRPr lang="en-GB" sz="3200" b="1">
            <a:solidFill>
              <a:schemeClr val="bg1"/>
            </a:solidFill>
          </a:endParaRPr>
        </a:p>
      </dgm:t>
    </dgm:pt>
    <dgm:pt modelId="{F58D8B93-7C47-4AEE-BAEE-5333E95351E8}" type="parTrans" cxnId="{5EB93836-61C6-426D-A658-AFCE8A863AB3}">
      <dgm:prSet/>
      <dgm:spPr/>
      <dgm:t>
        <a:bodyPr/>
        <a:lstStyle/>
        <a:p>
          <a:endParaRPr lang="tr-TR" sz="2000" b="1">
            <a:solidFill>
              <a:schemeClr val="bg1"/>
            </a:solidFill>
          </a:endParaRPr>
        </a:p>
      </dgm:t>
    </dgm:pt>
    <dgm:pt modelId="{9FAE7E74-6DA7-4D81-88D8-4EFD044FAC29}" type="sibTrans" cxnId="{5EB93836-61C6-426D-A658-AFCE8A863AB3}">
      <dgm:prSet/>
      <dgm:spPr/>
      <dgm:t>
        <a:bodyPr/>
        <a:lstStyle/>
        <a:p>
          <a:endParaRPr lang="tr-TR" sz="2000" b="1">
            <a:solidFill>
              <a:schemeClr val="bg1"/>
            </a:solidFill>
          </a:endParaRPr>
        </a:p>
      </dgm:t>
    </dgm:pt>
    <dgm:pt modelId="{394B8848-E59D-4ED2-95F3-F34DC55CBDF2}">
      <dgm:prSet custT="1"/>
      <dgm:spPr/>
      <dgm:t>
        <a:bodyPr/>
        <a:lstStyle/>
        <a:p>
          <a:pPr rtl="0"/>
          <a:r>
            <a:rPr lang="tr-TR" sz="3200" b="1" i="0" baseline="0">
              <a:solidFill>
                <a:schemeClr val="bg1"/>
              </a:solidFill>
            </a:rPr>
            <a:t>Burslara katkı fonu</a:t>
          </a:r>
          <a:endParaRPr lang="en-GB" sz="3200" b="1">
            <a:solidFill>
              <a:schemeClr val="bg1"/>
            </a:solidFill>
          </a:endParaRPr>
        </a:p>
      </dgm:t>
    </dgm:pt>
    <dgm:pt modelId="{9DC4302E-C593-423F-AC12-B1B5446BC0C2}" type="parTrans" cxnId="{513DED26-A807-46C9-9EF1-013B38AFFD11}">
      <dgm:prSet/>
      <dgm:spPr/>
      <dgm:t>
        <a:bodyPr/>
        <a:lstStyle/>
        <a:p>
          <a:endParaRPr lang="tr-TR" sz="2000" b="1">
            <a:solidFill>
              <a:schemeClr val="bg1"/>
            </a:solidFill>
          </a:endParaRPr>
        </a:p>
      </dgm:t>
    </dgm:pt>
    <dgm:pt modelId="{07025507-FB88-451D-B8DC-19131DCFFA1C}" type="sibTrans" cxnId="{513DED26-A807-46C9-9EF1-013B38AFFD11}">
      <dgm:prSet/>
      <dgm:spPr/>
      <dgm:t>
        <a:bodyPr/>
        <a:lstStyle/>
        <a:p>
          <a:endParaRPr lang="tr-TR" sz="2000" b="1">
            <a:solidFill>
              <a:schemeClr val="bg1"/>
            </a:solidFill>
          </a:endParaRPr>
        </a:p>
      </dgm:t>
    </dgm:pt>
    <dgm:pt modelId="{3FBC5E4A-6351-47D5-86A0-6C8DCC164059}" type="pres">
      <dgm:prSet presAssocID="{DFD042D2-DE5F-4DE6-98A7-D05248A26E6B}" presName="vert0" presStyleCnt="0">
        <dgm:presLayoutVars>
          <dgm:dir/>
          <dgm:animOne val="branch"/>
          <dgm:animLvl val="lvl"/>
        </dgm:presLayoutVars>
      </dgm:prSet>
      <dgm:spPr/>
    </dgm:pt>
    <dgm:pt modelId="{EFB5DF17-20C1-4074-8CF2-9C754D4EDF77}" type="pres">
      <dgm:prSet presAssocID="{837959BD-8BBA-429A-839F-7357532265AA}" presName="thickLine" presStyleLbl="alignNode1" presStyleIdx="0" presStyleCnt="1"/>
      <dgm:spPr/>
    </dgm:pt>
    <dgm:pt modelId="{6821C519-86E7-442D-848E-E1CCFD448088}" type="pres">
      <dgm:prSet presAssocID="{837959BD-8BBA-429A-839F-7357532265AA}" presName="horz1" presStyleCnt="0"/>
      <dgm:spPr/>
    </dgm:pt>
    <dgm:pt modelId="{D8D923B4-7DAC-4013-A2AF-F315112A41FF}" type="pres">
      <dgm:prSet presAssocID="{837959BD-8BBA-429A-839F-7357532265AA}" presName="tx1" presStyleLbl="revTx" presStyleIdx="0" presStyleCnt="5"/>
      <dgm:spPr/>
    </dgm:pt>
    <dgm:pt modelId="{DEE3F81E-4FF8-4767-8FC5-30F06BEE9A3D}" type="pres">
      <dgm:prSet presAssocID="{837959BD-8BBA-429A-839F-7357532265AA}" presName="vert1" presStyleCnt="0"/>
      <dgm:spPr/>
    </dgm:pt>
    <dgm:pt modelId="{73F8E754-45BC-47B0-8E51-7C4C55C28ADC}" type="pres">
      <dgm:prSet presAssocID="{3FFEF425-8C16-4036-9D8D-C985409876C9}" presName="vertSpace2a" presStyleCnt="0"/>
      <dgm:spPr/>
    </dgm:pt>
    <dgm:pt modelId="{88C6C570-E9B8-4648-8A7F-9A426C5F210E}" type="pres">
      <dgm:prSet presAssocID="{3FFEF425-8C16-4036-9D8D-C985409876C9}" presName="horz2" presStyleCnt="0"/>
      <dgm:spPr/>
    </dgm:pt>
    <dgm:pt modelId="{2A2A49AB-8647-42CD-A176-B322BACCF383}" type="pres">
      <dgm:prSet presAssocID="{3FFEF425-8C16-4036-9D8D-C985409876C9}" presName="horzSpace2" presStyleCnt="0"/>
      <dgm:spPr/>
    </dgm:pt>
    <dgm:pt modelId="{28F8935E-83F9-4F65-BF8B-BB5BBD1070E2}" type="pres">
      <dgm:prSet presAssocID="{3FFEF425-8C16-4036-9D8D-C985409876C9}" presName="tx2" presStyleLbl="revTx" presStyleIdx="1" presStyleCnt="5"/>
      <dgm:spPr/>
    </dgm:pt>
    <dgm:pt modelId="{2DACE091-2D83-4F9F-B1D6-39C50BFD21E4}" type="pres">
      <dgm:prSet presAssocID="{3FFEF425-8C16-4036-9D8D-C985409876C9}" presName="vert2" presStyleCnt="0"/>
      <dgm:spPr/>
    </dgm:pt>
    <dgm:pt modelId="{0AD37A88-D507-49E9-AE83-72AFD0A49F96}" type="pres">
      <dgm:prSet presAssocID="{3FFEF425-8C16-4036-9D8D-C985409876C9}" presName="thinLine2b" presStyleLbl="callout" presStyleIdx="0" presStyleCnt="4"/>
      <dgm:spPr/>
    </dgm:pt>
    <dgm:pt modelId="{ED6195F4-8093-4D83-A5B3-5A0CA56DC54A}" type="pres">
      <dgm:prSet presAssocID="{3FFEF425-8C16-4036-9D8D-C985409876C9}" presName="vertSpace2b" presStyleCnt="0"/>
      <dgm:spPr/>
    </dgm:pt>
    <dgm:pt modelId="{E9EBD925-E914-4242-8394-DA49002665A6}" type="pres">
      <dgm:prSet presAssocID="{1B74809F-C72A-499B-BA66-E91BEDC8D716}" presName="horz2" presStyleCnt="0"/>
      <dgm:spPr/>
    </dgm:pt>
    <dgm:pt modelId="{62CDC78A-AAD3-461D-9263-EFA127326D36}" type="pres">
      <dgm:prSet presAssocID="{1B74809F-C72A-499B-BA66-E91BEDC8D716}" presName="horzSpace2" presStyleCnt="0"/>
      <dgm:spPr/>
    </dgm:pt>
    <dgm:pt modelId="{E81474CD-F0A1-4932-AD8F-47EAA0A03DF7}" type="pres">
      <dgm:prSet presAssocID="{1B74809F-C72A-499B-BA66-E91BEDC8D716}" presName="tx2" presStyleLbl="revTx" presStyleIdx="2" presStyleCnt="5"/>
      <dgm:spPr/>
    </dgm:pt>
    <dgm:pt modelId="{9EDC45D1-C378-4961-AE63-86A91BCF04FB}" type="pres">
      <dgm:prSet presAssocID="{1B74809F-C72A-499B-BA66-E91BEDC8D716}" presName="vert2" presStyleCnt="0"/>
      <dgm:spPr/>
    </dgm:pt>
    <dgm:pt modelId="{33CB9A0B-9630-4D72-A11C-FA0330D257E1}" type="pres">
      <dgm:prSet presAssocID="{1B74809F-C72A-499B-BA66-E91BEDC8D716}" presName="thinLine2b" presStyleLbl="callout" presStyleIdx="1" presStyleCnt="4"/>
      <dgm:spPr/>
    </dgm:pt>
    <dgm:pt modelId="{8B68CF3E-1464-4D0A-B1DE-8C6EECC77E09}" type="pres">
      <dgm:prSet presAssocID="{1B74809F-C72A-499B-BA66-E91BEDC8D716}" presName="vertSpace2b" presStyleCnt="0"/>
      <dgm:spPr/>
    </dgm:pt>
    <dgm:pt modelId="{86DDB5BB-E328-4748-B8B0-208BF4CEE248}" type="pres">
      <dgm:prSet presAssocID="{B349DABD-6A76-4F58-A692-AFE95F001690}" presName="horz2" presStyleCnt="0"/>
      <dgm:spPr/>
    </dgm:pt>
    <dgm:pt modelId="{9D999149-98C4-4BFF-AA88-0E213BF24254}" type="pres">
      <dgm:prSet presAssocID="{B349DABD-6A76-4F58-A692-AFE95F001690}" presName="horzSpace2" presStyleCnt="0"/>
      <dgm:spPr/>
    </dgm:pt>
    <dgm:pt modelId="{B62486F4-040B-4D19-BD3A-B0830EC813AC}" type="pres">
      <dgm:prSet presAssocID="{B349DABD-6A76-4F58-A692-AFE95F001690}" presName="tx2" presStyleLbl="revTx" presStyleIdx="3" presStyleCnt="5"/>
      <dgm:spPr/>
    </dgm:pt>
    <dgm:pt modelId="{98F34E08-BC00-4D5A-BB97-24C265869401}" type="pres">
      <dgm:prSet presAssocID="{B349DABD-6A76-4F58-A692-AFE95F001690}" presName="vert2" presStyleCnt="0"/>
      <dgm:spPr/>
    </dgm:pt>
    <dgm:pt modelId="{4FE93727-8B7D-420D-B8F6-B717E50650DC}" type="pres">
      <dgm:prSet presAssocID="{B349DABD-6A76-4F58-A692-AFE95F001690}" presName="thinLine2b" presStyleLbl="callout" presStyleIdx="2" presStyleCnt="4"/>
      <dgm:spPr/>
    </dgm:pt>
    <dgm:pt modelId="{B0839A3F-DC9F-45BC-A275-BD4E7046C378}" type="pres">
      <dgm:prSet presAssocID="{B349DABD-6A76-4F58-A692-AFE95F001690}" presName="vertSpace2b" presStyleCnt="0"/>
      <dgm:spPr/>
    </dgm:pt>
    <dgm:pt modelId="{E1A6DCB8-31DC-4B0F-B8AB-4870C0FC94FF}" type="pres">
      <dgm:prSet presAssocID="{394B8848-E59D-4ED2-95F3-F34DC55CBDF2}" presName="horz2" presStyleCnt="0"/>
      <dgm:spPr/>
    </dgm:pt>
    <dgm:pt modelId="{A6BBC1F6-9DFD-47A4-A4ED-D5016F502381}" type="pres">
      <dgm:prSet presAssocID="{394B8848-E59D-4ED2-95F3-F34DC55CBDF2}" presName="horzSpace2" presStyleCnt="0"/>
      <dgm:spPr/>
    </dgm:pt>
    <dgm:pt modelId="{0F5B8BC9-5EEC-4269-8569-E7FC6FBAB31F}" type="pres">
      <dgm:prSet presAssocID="{394B8848-E59D-4ED2-95F3-F34DC55CBDF2}" presName="tx2" presStyleLbl="revTx" presStyleIdx="4" presStyleCnt="5"/>
      <dgm:spPr/>
    </dgm:pt>
    <dgm:pt modelId="{A5A4D539-C5B0-4AC7-8F46-DB64CCD93145}" type="pres">
      <dgm:prSet presAssocID="{394B8848-E59D-4ED2-95F3-F34DC55CBDF2}" presName="vert2" presStyleCnt="0"/>
      <dgm:spPr/>
    </dgm:pt>
    <dgm:pt modelId="{A8B4FF54-E51B-4099-AF25-65F0724DF868}" type="pres">
      <dgm:prSet presAssocID="{394B8848-E59D-4ED2-95F3-F34DC55CBDF2}" presName="thinLine2b" presStyleLbl="callout" presStyleIdx="3" presStyleCnt="4"/>
      <dgm:spPr/>
    </dgm:pt>
    <dgm:pt modelId="{882981EA-B837-47D1-BEA9-1598304EBFE7}" type="pres">
      <dgm:prSet presAssocID="{394B8848-E59D-4ED2-95F3-F34DC55CBDF2}" presName="vertSpace2b" presStyleCnt="0"/>
      <dgm:spPr/>
    </dgm:pt>
  </dgm:ptLst>
  <dgm:cxnLst>
    <dgm:cxn modelId="{38293020-1F32-409B-B1BE-62E0BD71AABC}" type="presOf" srcId="{1B74809F-C72A-499B-BA66-E91BEDC8D716}" destId="{E81474CD-F0A1-4932-AD8F-47EAA0A03DF7}" srcOrd="0" destOrd="0" presId="urn:microsoft.com/office/officeart/2008/layout/LinedList"/>
    <dgm:cxn modelId="{513DED26-A807-46C9-9EF1-013B38AFFD11}" srcId="{837959BD-8BBA-429A-839F-7357532265AA}" destId="{394B8848-E59D-4ED2-95F3-F34DC55CBDF2}" srcOrd="3" destOrd="0" parTransId="{9DC4302E-C593-423F-AC12-B1B5446BC0C2}" sibTransId="{07025507-FB88-451D-B8DC-19131DCFFA1C}"/>
    <dgm:cxn modelId="{5EB93836-61C6-426D-A658-AFCE8A863AB3}" srcId="{837959BD-8BBA-429A-839F-7357532265AA}" destId="{B349DABD-6A76-4F58-A692-AFE95F001690}" srcOrd="2" destOrd="0" parTransId="{F58D8B93-7C47-4AEE-BAEE-5333E95351E8}" sibTransId="{9FAE7E74-6DA7-4D81-88D8-4EFD044FAC29}"/>
    <dgm:cxn modelId="{001A973E-1AFB-47BB-A15A-99494386AA92}" srcId="{837959BD-8BBA-429A-839F-7357532265AA}" destId="{1B74809F-C72A-499B-BA66-E91BEDC8D716}" srcOrd="1" destOrd="0" parTransId="{0BC134E2-B5C2-44F6-B56D-410BB9CBE223}" sibTransId="{CBBACDC9-FB91-4D4F-A426-7F255495DA3C}"/>
    <dgm:cxn modelId="{4424F07B-F5D2-4801-991A-35A0D60CD92E}" type="presOf" srcId="{DFD042D2-DE5F-4DE6-98A7-D05248A26E6B}" destId="{3FBC5E4A-6351-47D5-86A0-6C8DCC164059}" srcOrd="0" destOrd="0" presId="urn:microsoft.com/office/officeart/2008/layout/LinedList"/>
    <dgm:cxn modelId="{15381B96-1173-4FAA-8277-DF77E8B7CBD9}" type="presOf" srcId="{B349DABD-6A76-4F58-A692-AFE95F001690}" destId="{B62486F4-040B-4D19-BD3A-B0830EC813AC}" srcOrd="0" destOrd="0" presId="urn:microsoft.com/office/officeart/2008/layout/LinedList"/>
    <dgm:cxn modelId="{477EE2A5-484E-434C-B8C4-A5CD164AD32E}" type="presOf" srcId="{837959BD-8BBA-429A-839F-7357532265AA}" destId="{D8D923B4-7DAC-4013-A2AF-F315112A41FF}" srcOrd="0" destOrd="0" presId="urn:microsoft.com/office/officeart/2008/layout/LinedList"/>
    <dgm:cxn modelId="{332283A7-F832-4A21-A428-6C9474BBC218}" srcId="{DFD042D2-DE5F-4DE6-98A7-D05248A26E6B}" destId="{837959BD-8BBA-429A-839F-7357532265AA}" srcOrd="0" destOrd="0" parTransId="{91811BCD-E405-4CB9-AB0C-00AE09DCC3FD}" sibTransId="{731FB9C8-EB9E-407B-BB06-35AAD46709B7}"/>
    <dgm:cxn modelId="{09B8EEAC-7DF9-4214-8719-DB6BF3AE9372}" type="presOf" srcId="{394B8848-E59D-4ED2-95F3-F34DC55CBDF2}" destId="{0F5B8BC9-5EEC-4269-8569-E7FC6FBAB31F}" srcOrd="0" destOrd="0" presId="urn:microsoft.com/office/officeart/2008/layout/LinedList"/>
    <dgm:cxn modelId="{88A9A2AE-F04A-4EB6-9C39-D4A8385CCDA5}" type="presOf" srcId="{3FFEF425-8C16-4036-9D8D-C985409876C9}" destId="{28F8935E-83F9-4F65-BF8B-BB5BBD1070E2}" srcOrd="0" destOrd="0" presId="urn:microsoft.com/office/officeart/2008/layout/LinedList"/>
    <dgm:cxn modelId="{576DBBD1-5AFC-4397-863E-6D0F95223CB7}" srcId="{837959BD-8BBA-429A-839F-7357532265AA}" destId="{3FFEF425-8C16-4036-9D8D-C985409876C9}" srcOrd="0" destOrd="0" parTransId="{4BD09BE2-D44A-4E9F-AB6C-A46ED16EE39C}" sibTransId="{B6061AAF-FC5B-48D8-A278-2BA6C6FCF787}"/>
    <dgm:cxn modelId="{D6D3AB73-BC18-44BB-88F1-FD28134B63DC}" type="presParOf" srcId="{3FBC5E4A-6351-47D5-86A0-6C8DCC164059}" destId="{EFB5DF17-20C1-4074-8CF2-9C754D4EDF77}" srcOrd="0" destOrd="0" presId="urn:microsoft.com/office/officeart/2008/layout/LinedList"/>
    <dgm:cxn modelId="{6E7B6F8A-06D2-4012-A399-B427E57DB1A2}" type="presParOf" srcId="{3FBC5E4A-6351-47D5-86A0-6C8DCC164059}" destId="{6821C519-86E7-442D-848E-E1CCFD448088}" srcOrd="1" destOrd="0" presId="urn:microsoft.com/office/officeart/2008/layout/LinedList"/>
    <dgm:cxn modelId="{EBDAD2FB-EDEE-428C-A339-4CE9B733D2C8}" type="presParOf" srcId="{6821C519-86E7-442D-848E-E1CCFD448088}" destId="{D8D923B4-7DAC-4013-A2AF-F315112A41FF}" srcOrd="0" destOrd="0" presId="urn:microsoft.com/office/officeart/2008/layout/LinedList"/>
    <dgm:cxn modelId="{493A31A1-4F18-49D4-98AA-3B6ECD8F02B8}" type="presParOf" srcId="{6821C519-86E7-442D-848E-E1CCFD448088}" destId="{DEE3F81E-4FF8-4767-8FC5-30F06BEE9A3D}" srcOrd="1" destOrd="0" presId="urn:microsoft.com/office/officeart/2008/layout/LinedList"/>
    <dgm:cxn modelId="{D07F02DD-3234-4DFE-9CFE-BBDA3292A86A}" type="presParOf" srcId="{DEE3F81E-4FF8-4767-8FC5-30F06BEE9A3D}" destId="{73F8E754-45BC-47B0-8E51-7C4C55C28ADC}" srcOrd="0" destOrd="0" presId="urn:microsoft.com/office/officeart/2008/layout/LinedList"/>
    <dgm:cxn modelId="{0D94DBAD-D7F7-4A2A-A628-657BAF1DE51A}" type="presParOf" srcId="{DEE3F81E-4FF8-4767-8FC5-30F06BEE9A3D}" destId="{88C6C570-E9B8-4648-8A7F-9A426C5F210E}" srcOrd="1" destOrd="0" presId="urn:microsoft.com/office/officeart/2008/layout/LinedList"/>
    <dgm:cxn modelId="{75257717-26B3-4BB6-9A8C-CB41F76454FE}" type="presParOf" srcId="{88C6C570-E9B8-4648-8A7F-9A426C5F210E}" destId="{2A2A49AB-8647-42CD-A176-B322BACCF383}" srcOrd="0" destOrd="0" presId="urn:microsoft.com/office/officeart/2008/layout/LinedList"/>
    <dgm:cxn modelId="{899F205B-D200-4DA3-977D-A4DC574722B9}" type="presParOf" srcId="{88C6C570-E9B8-4648-8A7F-9A426C5F210E}" destId="{28F8935E-83F9-4F65-BF8B-BB5BBD1070E2}" srcOrd="1" destOrd="0" presId="urn:microsoft.com/office/officeart/2008/layout/LinedList"/>
    <dgm:cxn modelId="{762FDC48-FE31-484F-890E-72A31FFD35DC}" type="presParOf" srcId="{88C6C570-E9B8-4648-8A7F-9A426C5F210E}" destId="{2DACE091-2D83-4F9F-B1D6-39C50BFD21E4}" srcOrd="2" destOrd="0" presId="urn:microsoft.com/office/officeart/2008/layout/LinedList"/>
    <dgm:cxn modelId="{8AD5B6AD-21E4-49D7-A5A3-F81F916AE155}" type="presParOf" srcId="{DEE3F81E-4FF8-4767-8FC5-30F06BEE9A3D}" destId="{0AD37A88-D507-49E9-AE83-72AFD0A49F96}" srcOrd="2" destOrd="0" presId="urn:microsoft.com/office/officeart/2008/layout/LinedList"/>
    <dgm:cxn modelId="{00EDB4C1-C866-40CB-8B96-CB3F1E45A4A9}" type="presParOf" srcId="{DEE3F81E-4FF8-4767-8FC5-30F06BEE9A3D}" destId="{ED6195F4-8093-4D83-A5B3-5A0CA56DC54A}" srcOrd="3" destOrd="0" presId="urn:microsoft.com/office/officeart/2008/layout/LinedList"/>
    <dgm:cxn modelId="{CB140F2A-D0F9-450A-8C5B-D43532C53334}" type="presParOf" srcId="{DEE3F81E-4FF8-4767-8FC5-30F06BEE9A3D}" destId="{E9EBD925-E914-4242-8394-DA49002665A6}" srcOrd="4" destOrd="0" presId="urn:microsoft.com/office/officeart/2008/layout/LinedList"/>
    <dgm:cxn modelId="{B19C52A7-FB73-4C2D-9342-417F2C02BA8B}" type="presParOf" srcId="{E9EBD925-E914-4242-8394-DA49002665A6}" destId="{62CDC78A-AAD3-461D-9263-EFA127326D36}" srcOrd="0" destOrd="0" presId="urn:microsoft.com/office/officeart/2008/layout/LinedList"/>
    <dgm:cxn modelId="{4D9B91B2-8477-4BB5-BE81-57739AEF3022}" type="presParOf" srcId="{E9EBD925-E914-4242-8394-DA49002665A6}" destId="{E81474CD-F0A1-4932-AD8F-47EAA0A03DF7}" srcOrd="1" destOrd="0" presId="urn:microsoft.com/office/officeart/2008/layout/LinedList"/>
    <dgm:cxn modelId="{516535FD-BF2A-4EF4-B79D-903F820C12B9}" type="presParOf" srcId="{E9EBD925-E914-4242-8394-DA49002665A6}" destId="{9EDC45D1-C378-4961-AE63-86A91BCF04FB}" srcOrd="2" destOrd="0" presId="urn:microsoft.com/office/officeart/2008/layout/LinedList"/>
    <dgm:cxn modelId="{490A97BD-F721-4FAD-BAC4-BE27E3EA26DA}" type="presParOf" srcId="{DEE3F81E-4FF8-4767-8FC5-30F06BEE9A3D}" destId="{33CB9A0B-9630-4D72-A11C-FA0330D257E1}" srcOrd="5" destOrd="0" presId="urn:microsoft.com/office/officeart/2008/layout/LinedList"/>
    <dgm:cxn modelId="{E609BF1A-8C68-4D0B-AEA0-E93351631887}" type="presParOf" srcId="{DEE3F81E-4FF8-4767-8FC5-30F06BEE9A3D}" destId="{8B68CF3E-1464-4D0A-B1DE-8C6EECC77E09}" srcOrd="6" destOrd="0" presId="urn:microsoft.com/office/officeart/2008/layout/LinedList"/>
    <dgm:cxn modelId="{CC9DB6CF-E2F8-4708-A23F-9CDCBFF06A94}" type="presParOf" srcId="{DEE3F81E-4FF8-4767-8FC5-30F06BEE9A3D}" destId="{86DDB5BB-E328-4748-B8B0-208BF4CEE248}" srcOrd="7" destOrd="0" presId="urn:microsoft.com/office/officeart/2008/layout/LinedList"/>
    <dgm:cxn modelId="{3BBCAF23-1019-45E5-A406-9B02B10D2213}" type="presParOf" srcId="{86DDB5BB-E328-4748-B8B0-208BF4CEE248}" destId="{9D999149-98C4-4BFF-AA88-0E213BF24254}" srcOrd="0" destOrd="0" presId="urn:microsoft.com/office/officeart/2008/layout/LinedList"/>
    <dgm:cxn modelId="{34D22BCD-2A21-4DE1-8E92-94AEA8BF2E90}" type="presParOf" srcId="{86DDB5BB-E328-4748-B8B0-208BF4CEE248}" destId="{B62486F4-040B-4D19-BD3A-B0830EC813AC}" srcOrd="1" destOrd="0" presId="urn:microsoft.com/office/officeart/2008/layout/LinedList"/>
    <dgm:cxn modelId="{C3ED498C-C726-4A3E-89E0-01C0E84E0227}" type="presParOf" srcId="{86DDB5BB-E328-4748-B8B0-208BF4CEE248}" destId="{98F34E08-BC00-4D5A-BB97-24C265869401}" srcOrd="2" destOrd="0" presId="urn:microsoft.com/office/officeart/2008/layout/LinedList"/>
    <dgm:cxn modelId="{F2D5C833-7398-4EFF-8C70-8F2A5AD35F21}" type="presParOf" srcId="{DEE3F81E-4FF8-4767-8FC5-30F06BEE9A3D}" destId="{4FE93727-8B7D-420D-B8F6-B717E50650DC}" srcOrd="8" destOrd="0" presId="urn:microsoft.com/office/officeart/2008/layout/LinedList"/>
    <dgm:cxn modelId="{9A24716A-555E-4B75-9D21-E3FC2B16164E}" type="presParOf" srcId="{DEE3F81E-4FF8-4767-8FC5-30F06BEE9A3D}" destId="{B0839A3F-DC9F-45BC-A275-BD4E7046C378}" srcOrd="9" destOrd="0" presId="urn:microsoft.com/office/officeart/2008/layout/LinedList"/>
    <dgm:cxn modelId="{730BEDEA-7285-46DC-A942-D6D30F68194D}" type="presParOf" srcId="{DEE3F81E-4FF8-4767-8FC5-30F06BEE9A3D}" destId="{E1A6DCB8-31DC-4B0F-B8AB-4870C0FC94FF}" srcOrd="10" destOrd="0" presId="urn:microsoft.com/office/officeart/2008/layout/LinedList"/>
    <dgm:cxn modelId="{49DE4572-3D3C-454D-9D29-96905FDA45EE}" type="presParOf" srcId="{E1A6DCB8-31DC-4B0F-B8AB-4870C0FC94FF}" destId="{A6BBC1F6-9DFD-47A4-A4ED-D5016F502381}" srcOrd="0" destOrd="0" presId="urn:microsoft.com/office/officeart/2008/layout/LinedList"/>
    <dgm:cxn modelId="{4A3882D6-0D77-4F75-9A73-2E722B330F23}" type="presParOf" srcId="{E1A6DCB8-31DC-4B0F-B8AB-4870C0FC94FF}" destId="{0F5B8BC9-5EEC-4269-8569-E7FC6FBAB31F}" srcOrd="1" destOrd="0" presId="urn:microsoft.com/office/officeart/2008/layout/LinedList"/>
    <dgm:cxn modelId="{204DD08C-EF13-4CAF-BCCE-C11DC91A53C3}" type="presParOf" srcId="{E1A6DCB8-31DC-4B0F-B8AB-4870C0FC94FF}" destId="{A5A4D539-C5B0-4AC7-8F46-DB64CCD93145}" srcOrd="2" destOrd="0" presId="urn:microsoft.com/office/officeart/2008/layout/LinedList"/>
    <dgm:cxn modelId="{E2F6B428-5528-4FB0-93F9-0FAB69EB8D18}" type="presParOf" srcId="{DEE3F81E-4FF8-4767-8FC5-30F06BEE9A3D}" destId="{A8B4FF54-E51B-4099-AF25-65F0724DF868}" srcOrd="11" destOrd="0" presId="urn:microsoft.com/office/officeart/2008/layout/LinedList"/>
    <dgm:cxn modelId="{7C16F1F3-99C4-4097-90F0-C100805DFE62}" type="presParOf" srcId="{DEE3F81E-4FF8-4767-8FC5-30F06BEE9A3D}" destId="{882981EA-B837-47D1-BEA9-1598304EBFE7}"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A1BFAAB-02B9-4200-9E1F-EAC9068C4E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92340C76-5A71-4EDF-B6CE-AB6C217BE483}">
      <dgm:prSet/>
      <dgm:spPr>
        <a:noFill/>
      </dgm:spPr>
      <dgm:t>
        <a:bodyPr/>
        <a:lstStyle/>
        <a:p>
          <a:pPr rtl="0"/>
          <a:r>
            <a:rPr lang="tr-TR" b="1" i="0" baseline="0" dirty="0"/>
            <a:t>AÇIK TEKLİF ÇAĞRISI	</a:t>
          </a:r>
          <a:r>
            <a:rPr lang="tr-TR" b="1" dirty="0">
              <a:solidFill>
                <a:srgbClr val="FF0000"/>
              </a:solidFill>
            </a:rPr>
            <a:t>6</a:t>
          </a:r>
          <a:endParaRPr lang="en-GB" dirty="0">
            <a:solidFill>
              <a:srgbClr val="FF0000"/>
            </a:solidFill>
          </a:endParaRPr>
        </a:p>
      </dgm:t>
    </dgm:pt>
    <dgm:pt modelId="{0BCDEE06-BD5E-4A95-ADAE-849C0AD8D7CD}" type="parTrans" cxnId="{1616F9CE-6418-4DB5-B3A4-FC34B22E8851}">
      <dgm:prSet/>
      <dgm:spPr/>
      <dgm:t>
        <a:bodyPr/>
        <a:lstStyle/>
        <a:p>
          <a:endParaRPr lang="tr-TR"/>
        </a:p>
      </dgm:t>
    </dgm:pt>
    <dgm:pt modelId="{B6C3BB72-F171-4765-B3C9-981F53D516F4}" type="sibTrans" cxnId="{1616F9CE-6418-4DB5-B3A4-FC34B22E8851}">
      <dgm:prSet/>
      <dgm:spPr/>
      <dgm:t>
        <a:bodyPr/>
        <a:lstStyle/>
        <a:p>
          <a:endParaRPr lang="tr-TR"/>
        </a:p>
      </dgm:t>
    </dgm:pt>
    <dgm:pt modelId="{2FC711A5-649C-46EA-BB6D-2FBDFBBF0F3C}">
      <dgm:prSet/>
      <dgm:spPr>
        <a:noFill/>
      </dgm:spPr>
      <dgm:t>
        <a:bodyPr/>
        <a:lstStyle/>
        <a:p>
          <a:pPr rtl="0"/>
          <a:r>
            <a:rPr lang="tr-TR" b="1" i="0" baseline="0" dirty="0"/>
            <a:t>YAKIN ZAMANDA AÇILACAK ÇAĞRI SAYISI		</a:t>
          </a:r>
          <a:r>
            <a:rPr lang="tr-TR" b="1" dirty="0">
              <a:solidFill>
                <a:srgbClr val="FF0000"/>
              </a:solidFill>
            </a:rPr>
            <a:t>4</a:t>
          </a:r>
          <a:endParaRPr lang="en-GB" dirty="0">
            <a:solidFill>
              <a:srgbClr val="FF0000"/>
            </a:solidFill>
          </a:endParaRPr>
        </a:p>
      </dgm:t>
    </dgm:pt>
    <dgm:pt modelId="{1BAFB4FD-EDEC-4AB4-92D0-D2105D692857}" type="parTrans" cxnId="{C5A40BD3-AC48-416D-BD1C-A76269D5D49E}">
      <dgm:prSet/>
      <dgm:spPr/>
      <dgm:t>
        <a:bodyPr/>
        <a:lstStyle/>
        <a:p>
          <a:endParaRPr lang="tr-TR"/>
        </a:p>
      </dgm:t>
    </dgm:pt>
    <dgm:pt modelId="{A7950E18-CA6A-4F48-8B59-2F9CB13EE287}" type="sibTrans" cxnId="{C5A40BD3-AC48-416D-BD1C-A76269D5D49E}">
      <dgm:prSet/>
      <dgm:spPr/>
      <dgm:t>
        <a:bodyPr/>
        <a:lstStyle/>
        <a:p>
          <a:endParaRPr lang="tr-TR"/>
        </a:p>
      </dgm:t>
    </dgm:pt>
    <dgm:pt modelId="{AC707879-6A7C-497B-9F55-E3315ECE7FB8}" type="pres">
      <dgm:prSet presAssocID="{0A1BFAAB-02B9-4200-9E1F-EAC9068C4E7E}" presName="linear" presStyleCnt="0">
        <dgm:presLayoutVars>
          <dgm:animLvl val="lvl"/>
          <dgm:resizeHandles val="exact"/>
        </dgm:presLayoutVars>
      </dgm:prSet>
      <dgm:spPr/>
    </dgm:pt>
    <dgm:pt modelId="{2ED86C74-2B7B-4D2C-BC1D-F18EC8172A70}" type="pres">
      <dgm:prSet presAssocID="{92340C76-5A71-4EDF-B6CE-AB6C217BE483}" presName="parentText" presStyleLbl="node1" presStyleIdx="0" presStyleCnt="2">
        <dgm:presLayoutVars>
          <dgm:chMax val="0"/>
          <dgm:bulletEnabled val="1"/>
        </dgm:presLayoutVars>
      </dgm:prSet>
      <dgm:spPr/>
    </dgm:pt>
    <dgm:pt modelId="{3B52B571-F914-49CB-BB85-2295C3AE63CE}" type="pres">
      <dgm:prSet presAssocID="{B6C3BB72-F171-4765-B3C9-981F53D516F4}" presName="spacer" presStyleCnt="0"/>
      <dgm:spPr/>
    </dgm:pt>
    <dgm:pt modelId="{C5105CF8-6CC6-443C-A0B9-8EF08139B6BD}" type="pres">
      <dgm:prSet presAssocID="{2FC711A5-649C-46EA-BB6D-2FBDFBBF0F3C}" presName="parentText" presStyleLbl="node1" presStyleIdx="1" presStyleCnt="2">
        <dgm:presLayoutVars>
          <dgm:chMax val="0"/>
          <dgm:bulletEnabled val="1"/>
        </dgm:presLayoutVars>
      </dgm:prSet>
      <dgm:spPr/>
    </dgm:pt>
  </dgm:ptLst>
  <dgm:cxnLst>
    <dgm:cxn modelId="{A7B74C85-1CE2-45FF-BC9C-E62D4FA1D0C7}" type="presOf" srcId="{2FC711A5-649C-46EA-BB6D-2FBDFBBF0F3C}" destId="{C5105CF8-6CC6-443C-A0B9-8EF08139B6BD}" srcOrd="0" destOrd="0" presId="urn:microsoft.com/office/officeart/2005/8/layout/vList2"/>
    <dgm:cxn modelId="{9C818B9C-3284-4090-95DC-AAC3C54F9CAA}" type="presOf" srcId="{92340C76-5A71-4EDF-B6CE-AB6C217BE483}" destId="{2ED86C74-2B7B-4D2C-BC1D-F18EC8172A70}" srcOrd="0" destOrd="0" presId="urn:microsoft.com/office/officeart/2005/8/layout/vList2"/>
    <dgm:cxn modelId="{5CA9E39E-136D-4BA3-8129-63F1AD0A206F}" type="presOf" srcId="{0A1BFAAB-02B9-4200-9E1F-EAC9068C4E7E}" destId="{AC707879-6A7C-497B-9F55-E3315ECE7FB8}" srcOrd="0" destOrd="0" presId="urn:microsoft.com/office/officeart/2005/8/layout/vList2"/>
    <dgm:cxn modelId="{1616F9CE-6418-4DB5-B3A4-FC34B22E8851}" srcId="{0A1BFAAB-02B9-4200-9E1F-EAC9068C4E7E}" destId="{92340C76-5A71-4EDF-B6CE-AB6C217BE483}" srcOrd="0" destOrd="0" parTransId="{0BCDEE06-BD5E-4A95-ADAE-849C0AD8D7CD}" sibTransId="{B6C3BB72-F171-4765-B3C9-981F53D516F4}"/>
    <dgm:cxn modelId="{C5A40BD3-AC48-416D-BD1C-A76269D5D49E}" srcId="{0A1BFAAB-02B9-4200-9E1F-EAC9068C4E7E}" destId="{2FC711A5-649C-46EA-BB6D-2FBDFBBF0F3C}" srcOrd="1" destOrd="0" parTransId="{1BAFB4FD-EDEC-4AB4-92D0-D2105D692857}" sibTransId="{A7950E18-CA6A-4F48-8B59-2F9CB13EE287}"/>
    <dgm:cxn modelId="{B83043D0-0235-4C37-A7F3-F746E1AE60A7}" type="presParOf" srcId="{AC707879-6A7C-497B-9F55-E3315ECE7FB8}" destId="{2ED86C74-2B7B-4D2C-BC1D-F18EC8172A70}" srcOrd="0" destOrd="0" presId="urn:microsoft.com/office/officeart/2005/8/layout/vList2"/>
    <dgm:cxn modelId="{6A630CBE-2361-43DD-BA24-852689624DA7}" type="presParOf" srcId="{AC707879-6A7C-497B-9F55-E3315ECE7FB8}" destId="{3B52B571-F914-49CB-BB85-2295C3AE63CE}" srcOrd="1" destOrd="0" presId="urn:microsoft.com/office/officeart/2005/8/layout/vList2"/>
    <dgm:cxn modelId="{3A48E94E-A223-4F92-80C6-E8F866CD3A95}" type="presParOf" srcId="{AC707879-6A7C-497B-9F55-E3315ECE7FB8}" destId="{C5105CF8-6CC6-443C-A0B9-8EF08139B6BD}" srcOrd="2"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F605FCF-AC56-49FA-AD8A-782FCC52693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045DF224-2C53-4A28-B87E-4536DF1FCF4B}">
      <dgm:prSet custT="1"/>
      <dgm:spPr/>
      <dgm:t>
        <a:bodyPr/>
        <a:lstStyle/>
        <a:p>
          <a:pPr algn="ctr" rtl="0">
            <a:spcAft>
              <a:spcPts val="0"/>
            </a:spcAft>
          </a:pPr>
          <a:r>
            <a:rPr lang="tr-TR" sz="2000" b="1" dirty="0">
              <a:solidFill>
                <a:srgbClr val="C00000"/>
              </a:solidFill>
            </a:rPr>
            <a:t>Araştırma Altyapıları - RI </a:t>
          </a:r>
        </a:p>
        <a:p>
          <a:pPr algn="ctr" rtl="0">
            <a:spcAft>
              <a:spcPts val="0"/>
            </a:spcAft>
          </a:pPr>
          <a:r>
            <a:rPr lang="tr-TR" sz="2000" dirty="0">
              <a:solidFill>
                <a:schemeClr val="bg1">
                  <a:lumMod val="95000"/>
                </a:schemeClr>
              </a:solidFill>
            </a:rPr>
            <a:t>Araştırma Altyapıları, araştırma yürütmek ve yeniliği teşvik etmek için kaynak ve hizmetler sağlayan tesislerdir.</a:t>
          </a:r>
          <a:endParaRPr lang="en-GB" sz="2000" dirty="0">
            <a:solidFill>
              <a:schemeClr val="bg1"/>
            </a:solidFill>
          </a:endParaRPr>
        </a:p>
      </dgm:t>
    </dgm:pt>
    <dgm:pt modelId="{DFFC1610-FB49-44A4-893F-D2D77B7C7C97}" type="parTrans" cxnId="{A931FCD0-2E0D-451A-A6DE-D7660391D837}">
      <dgm:prSet/>
      <dgm:spPr/>
      <dgm:t>
        <a:bodyPr/>
        <a:lstStyle/>
        <a:p>
          <a:endParaRPr lang="tr-TR"/>
        </a:p>
      </dgm:t>
    </dgm:pt>
    <dgm:pt modelId="{49C21981-8A6B-4360-A13B-5573B1C9FB19}" type="sibTrans" cxnId="{A931FCD0-2E0D-451A-A6DE-D7660391D837}">
      <dgm:prSet/>
      <dgm:spPr/>
      <dgm:t>
        <a:bodyPr/>
        <a:lstStyle/>
        <a:p>
          <a:endParaRPr lang="tr-TR"/>
        </a:p>
      </dgm:t>
    </dgm:pt>
    <dgm:pt modelId="{8D26FF48-2353-47AC-80E9-C7036481FDCD}">
      <dgm:prSet custT="1"/>
      <dgm:spPr/>
      <dgm:t>
        <a:bodyPr/>
        <a:lstStyle/>
        <a:p>
          <a:pPr rtl="0"/>
          <a:r>
            <a:rPr lang="tr-TR" sz="1800" b="0" dirty="0">
              <a:solidFill>
                <a:schemeClr val="bg1">
                  <a:lumMod val="95000"/>
                </a:schemeClr>
              </a:solidFill>
            </a:rPr>
            <a:t>Tek siteli, dağıtılmış veya sanal olabilirler. AB'nin Araştırma Altyapıları eylemi, mükemmel </a:t>
          </a:r>
          <a:r>
            <a:rPr lang="tr-TR" sz="1800" b="0" dirty="0" err="1">
              <a:solidFill>
                <a:schemeClr val="bg1">
                  <a:lumMod val="95000"/>
                </a:schemeClr>
              </a:solidFill>
            </a:rPr>
            <a:t>pan</a:t>
          </a:r>
          <a:r>
            <a:rPr lang="tr-TR" sz="1800" b="0" dirty="0">
              <a:solidFill>
                <a:schemeClr val="bg1">
                  <a:lumMod val="95000"/>
                </a:schemeClr>
              </a:solidFill>
            </a:rPr>
            <a:t>-Avrupa Araştırma Altyapılarının geliştirilmesini, güncellenmesini ve sağlamlaştırılmasını desteklerken, aynı zamanda bunların büyük bilimsel ve toplumsal zorlukların üstesinden gelmek için kullanımlarını optimize etmektedir.</a:t>
          </a:r>
        </a:p>
        <a:p>
          <a:r>
            <a:rPr lang="tr-TR" sz="1800" b="0" dirty="0">
              <a:solidFill>
                <a:schemeClr val="bg1">
                  <a:lumMod val="95000"/>
                </a:schemeClr>
              </a:solidFill>
            </a:rPr>
            <a:t>Araştırma Altyapılarının merkezi unsurları olduğu Avrupa Açık Bilim Bulutunun uygulanmasını destekleyerek dijital kaynaklara erişime ve büyük veri işlemeye de olanak tanır.</a:t>
          </a:r>
        </a:p>
        <a:p>
          <a:pPr algn="ctr" rtl="0"/>
          <a:endParaRPr lang="en-GB" sz="2000" b="1" dirty="0">
            <a:solidFill>
              <a:schemeClr val="bg1"/>
            </a:solidFill>
          </a:endParaRPr>
        </a:p>
      </dgm:t>
    </dgm:pt>
    <dgm:pt modelId="{94C54A47-3CF7-45D2-8643-11F5883A99B2}" type="parTrans" cxnId="{D60F0D0B-0FB2-45C8-8CC9-A9E943C6FABB}">
      <dgm:prSet/>
      <dgm:spPr/>
      <dgm:t>
        <a:bodyPr/>
        <a:lstStyle/>
        <a:p>
          <a:endParaRPr lang="tr-TR"/>
        </a:p>
      </dgm:t>
    </dgm:pt>
    <dgm:pt modelId="{420704D3-7B9C-4EE2-86EF-9BC214C3A161}" type="sibTrans" cxnId="{D60F0D0B-0FB2-45C8-8CC9-A9E943C6FABB}">
      <dgm:prSet/>
      <dgm:spPr/>
      <dgm:t>
        <a:bodyPr/>
        <a:lstStyle/>
        <a:p>
          <a:endParaRPr lang="tr-TR"/>
        </a:p>
      </dgm:t>
    </dgm:pt>
    <dgm:pt modelId="{7DCA2ABA-37DA-402B-9C58-9B068D22380D}" type="pres">
      <dgm:prSet presAssocID="{DF605FCF-AC56-49FA-AD8A-782FCC526935}" presName="vert0" presStyleCnt="0">
        <dgm:presLayoutVars>
          <dgm:dir/>
          <dgm:animOne val="branch"/>
          <dgm:animLvl val="lvl"/>
        </dgm:presLayoutVars>
      </dgm:prSet>
      <dgm:spPr/>
    </dgm:pt>
    <dgm:pt modelId="{BE8E39C7-094E-4B56-AA98-F858E8C91C69}" type="pres">
      <dgm:prSet presAssocID="{045DF224-2C53-4A28-B87E-4536DF1FCF4B}" presName="thickLine" presStyleLbl="alignNode1" presStyleIdx="0" presStyleCnt="2"/>
      <dgm:spPr/>
    </dgm:pt>
    <dgm:pt modelId="{181BA5D0-DD54-424D-A6C4-E7A8A36FD59D}" type="pres">
      <dgm:prSet presAssocID="{045DF224-2C53-4A28-B87E-4536DF1FCF4B}" presName="horz1" presStyleCnt="0"/>
      <dgm:spPr/>
    </dgm:pt>
    <dgm:pt modelId="{1FFD0AEC-1036-4EA2-8E5D-8A5D4A67DC81}" type="pres">
      <dgm:prSet presAssocID="{045DF224-2C53-4A28-B87E-4536DF1FCF4B}" presName="tx1" presStyleLbl="revTx" presStyleIdx="0" presStyleCnt="2"/>
      <dgm:spPr/>
    </dgm:pt>
    <dgm:pt modelId="{FF1335D5-DBED-4810-B8D4-D399218BE13D}" type="pres">
      <dgm:prSet presAssocID="{045DF224-2C53-4A28-B87E-4536DF1FCF4B}" presName="vert1" presStyleCnt="0"/>
      <dgm:spPr/>
    </dgm:pt>
    <dgm:pt modelId="{F26053F3-FB9E-4D78-9FB2-DFB750E2412C}" type="pres">
      <dgm:prSet presAssocID="{8D26FF48-2353-47AC-80E9-C7036481FDCD}" presName="thickLine" presStyleLbl="alignNode1" presStyleIdx="1" presStyleCnt="2"/>
      <dgm:spPr/>
    </dgm:pt>
    <dgm:pt modelId="{D00B5E1B-0615-4EC5-B227-86A2A42A0F27}" type="pres">
      <dgm:prSet presAssocID="{8D26FF48-2353-47AC-80E9-C7036481FDCD}" presName="horz1" presStyleCnt="0"/>
      <dgm:spPr/>
    </dgm:pt>
    <dgm:pt modelId="{4992F39B-2080-46E8-A843-959D9A45D6B8}" type="pres">
      <dgm:prSet presAssocID="{8D26FF48-2353-47AC-80E9-C7036481FDCD}" presName="tx1" presStyleLbl="revTx" presStyleIdx="1" presStyleCnt="2" custScaleY="186317"/>
      <dgm:spPr/>
    </dgm:pt>
    <dgm:pt modelId="{34986360-A2A6-4082-8E81-94EF8EA40209}" type="pres">
      <dgm:prSet presAssocID="{8D26FF48-2353-47AC-80E9-C7036481FDCD}" presName="vert1" presStyleCnt="0"/>
      <dgm:spPr/>
    </dgm:pt>
  </dgm:ptLst>
  <dgm:cxnLst>
    <dgm:cxn modelId="{D60F0D0B-0FB2-45C8-8CC9-A9E943C6FABB}" srcId="{DF605FCF-AC56-49FA-AD8A-782FCC526935}" destId="{8D26FF48-2353-47AC-80E9-C7036481FDCD}" srcOrd="1" destOrd="0" parTransId="{94C54A47-3CF7-45D2-8643-11F5883A99B2}" sibTransId="{420704D3-7B9C-4EE2-86EF-9BC214C3A161}"/>
    <dgm:cxn modelId="{C936D02E-788A-456C-A9D9-381440CC55CC}" type="presOf" srcId="{8D26FF48-2353-47AC-80E9-C7036481FDCD}" destId="{4992F39B-2080-46E8-A843-959D9A45D6B8}" srcOrd="0" destOrd="0" presId="urn:microsoft.com/office/officeart/2008/layout/LinedList"/>
    <dgm:cxn modelId="{0059A49E-CC8A-4911-8D58-525A152496CA}" type="presOf" srcId="{DF605FCF-AC56-49FA-AD8A-782FCC526935}" destId="{7DCA2ABA-37DA-402B-9C58-9B068D22380D}" srcOrd="0" destOrd="0" presId="urn:microsoft.com/office/officeart/2008/layout/LinedList"/>
    <dgm:cxn modelId="{A931FCD0-2E0D-451A-A6DE-D7660391D837}" srcId="{DF605FCF-AC56-49FA-AD8A-782FCC526935}" destId="{045DF224-2C53-4A28-B87E-4536DF1FCF4B}" srcOrd="0" destOrd="0" parTransId="{DFFC1610-FB49-44A4-893F-D2D77B7C7C97}" sibTransId="{49C21981-8A6B-4360-A13B-5573B1C9FB19}"/>
    <dgm:cxn modelId="{3D1541FD-32B6-485A-A4CF-F5098F3A0645}" type="presOf" srcId="{045DF224-2C53-4A28-B87E-4536DF1FCF4B}" destId="{1FFD0AEC-1036-4EA2-8E5D-8A5D4A67DC81}" srcOrd="0" destOrd="0" presId="urn:microsoft.com/office/officeart/2008/layout/LinedList"/>
    <dgm:cxn modelId="{5A8267E2-ADB1-4C52-86FB-2D2FD3FF89BB}" type="presParOf" srcId="{7DCA2ABA-37DA-402B-9C58-9B068D22380D}" destId="{BE8E39C7-094E-4B56-AA98-F858E8C91C69}" srcOrd="0" destOrd="0" presId="urn:microsoft.com/office/officeart/2008/layout/LinedList"/>
    <dgm:cxn modelId="{A415DF60-6DF7-491A-AA10-7F085DD10F29}" type="presParOf" srcId="{7DCA2ABA-37DA-402B-9C58-9B068D22380D}" destId="{181BA5D0-DD54-424D-A6C4-E7A8A36FD59D}" srcOrd="1" destOrd="0" presId="urn:microsoft.com/office/officeart/2008/layout/LinedList"/>
    <dgm:cxn modelId="{9571A3D0-84E2-4FAF-B06F-0E6C45A2BC44}" type="presParOf" srcId="{181BA5D0-DD54-424D-A6C4-E7A8A36FD59D}" destId="{1FFD0AEC-1036-4EA2-8E5D-8A5D4A67DC81}" srcOrd="0" destOrd="0" presId="urn:microsoft.com/office/officeart/2008/layout/LinedList"/>
    <dgm:cxn modelId="{093F8387-D7C0-43A5-8656-8B8DCACA1299}" type="presParOf" srcId="{181BA5D0-DD54-424D-A6C4-E7A8A36FD59D}" destId="{FF1335D5-DBED-4810-B8D4-D399218BE13D}" srcOrd="1" destOrd="0" presId="urn:microsoft.com/office/officeart/2008/layout/LinedList"/>
    <dgm:cxn modelId="{3653C23B-74CE-4F13-AFD8-6A917157F881}" type="presParOf" srcId="{7DCA2ABA-37DA-402B-9C58-9B068D22380D}" destId="{F26053F3-FB9E-4D78-9FB2-DFB750E2412C}" srcOrd="2" destOrd="0" presId="urn:microsoft.com/office/officeart/2008/layout/LinedList"/>
    <dgm:cxn modelId="{95CAE116-D76D-412D-8B52-D66D5758D295}" type="presParOf" srcId="{7DCA2ABA-37DA-402B-9C58-9B068D22380D}" destId="{D00B5E1B-0615-4EC5-B227-86A2A42A0F27}" srcOrd="3" destOrd="0" presId="urn:microsoft.com/office/officeart/2008/layout/LinedList"/>
    <dgm:cxn modelId="{7DBA7C41-9F02-4C02-A12D-0FE8849F6C1E}" type="presParOf" srcId="{D00B5E1B-0615-4EC5-B227-86A2A42A0F27}" destId="{4992F39B-2080-46E8-A843-959D9A45D6B8}" srcOrd="0" destOrd="0" presId="urn:microsoft.com/office/officeart/2008/layout/LinedList"/>
    <dgm:cxn modelId="{82BAD357-C7CF-41F7-A6DA-F2D4941F06D3}" type="presParOf" srcId="{D00B5E1B-0615-4EC5-B227-86A2A42A0F27}" destId="{34986360-A2A6-4082-8E81-94EF8EA4020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CE013A5-2E73-4722-9C3D-E0CA71720D1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234BAE13-6E33-4837-9C8B-79A8A24B808E}">
      <dgm:prSet custT="1">
        <dgm:style>
          <a:lnRef idx="0">
            <a:scrgbClr r="0" g="0" b="0"/>
          </a:lnRef>
          <a:fillRef idx="0">
            <a:scrgbClr r="0" g="0" b="0"/>
          </a:fillRef>
          <a:effectRef idx="0">
            <a:scrgbClr r="0" g="0" b="0"/>
          </a:effectRef>
          <a:fontRef idx="minor">
            <a:schemeClr val="lt1"/>
          </a:fontRef>
        </dgm:style>
      </dgm:prSet>
      <dgm:spPr>
        <a:noFill/>
        <a:ln>
          <a:solidFill>
            <a:schemeClr val="lt1">
              <a:hueOff val="0"/>
              <a:satOff val="0"/>
              <a:lumOff val="0"/>
            </a:schemeClr>
          </a:solidFill>
        </a:ln>
      </dgm:spPr>
      <dgm:t>
        <a:bodyPr/>
        <a:lstStyle/>
        <a:p>
          <a:pPr rtl="0"/>
          <a:r>
            <a:rPr lang="tr-TR" sz="2800" b="1" dirty="0">
              <a:solidFill>
                <a:srgbClr val="FF0000"/>
              </a:solidFill>
            </a:rPr>
            <a:t>2025-2027 YILLARI HEDEF/ÖNCELİKLERİ:</a:t>
          </a:r>
          <a:endParaRPr lang="en-GB" sz="2800" b="1" dirty="0">
            <a:solidFill>
              <a:srgbClr val="FF0000"/>
            </a:solidFill>
          </a:endParaRPr>
        </a:p>
      </dgm:t>
    </dgm:pt>
    <dgm:pt modelId="{754BE485-A473-45A0-A9C3-7233BABC1F86}" type="parTrans" cxnId="{96F90BFD-279A-4D05-9585-B28250BC12BE}">
      <dgm:prSet/>
      <dgm:spPr/>
      <dgm:t>
        <a:bodyPr/>
        <a:lstStyle/>
        <a:p>
          <a:endParaRPr lang="tr-TR"/>
        </a:p>
      </dgm:t>
    </dgm:pt>
    <dgm:pt modelId="{728A38DB-182A-473A-9186-1D5C59EFEE4D}" type="sibTrans" cxnId="{96F90BFD-279A-4D05-9585-B28250BC12BE}">
      <dgm:prSet/>
      <dgm:spPr/>
      <dgm:t>
        <a:bodyPr/>
        <a:lstStyle/>
        <a:p>
          <a:endParaRPr lang="tr-TR"/>
        </a:p>
      </dgm:t>
    </dgm:pt>
    <dgm:pt modelId="{D52F81FC-CCD3-4172-A761-032B5B6C5B16}">
      <dgm:prSet custT="1">
        <dgm:style>
          <a:lnRef idx="0">
            <a:schemeClr val="accent5"/>
          </a:lnRef>
          <a:fillRef idx="3">
            <a:schemeClr val="accent5"/>
          </a:fillRef>
          <a:effectRef idx="3">
            <a:schemeClr val="accent5"/>
          </a:effectRef>
          <a:fontRef idx="minor">
            <a:schemeClr val="lt1"/>
          </a:fontRef>
        </dgm:style>
      </dgm:prSet>
      <dgm:spPr>
        <a:noFill/>
        <a:ln>
          <a:solidFill>
            <a:schemeClr val="lt1">
              <a:hueOff val="0"/>
              <a:satOff val="0"/>
              <a:lumOff val="0"/>
            </a:schemeClr>
          </a:solidFill>
        </a:ln>
      </dgm:spPr>
      <dgm:t>
        <a:bodyPr/>
        <a:lstStyle/>
        <a:p>
          <a:pPr algn="ctr" rtl="0"/>
          <a:r>
            <a:rPr lang="tr-TR" sz="2400" dirty="0"/>
            <a:t>1. Hızla değişen toplumda sağlıklı kalmak</a:t>
          </a:r>
          <a:endParaRPr lang="en-GB" sz="2400" dirty="0"/>
        </a:p>
      </dgm:t>
    </dgm:pt>
    <dgm:pt modelId="{AB86EEFA-76F4-4F26-B26F-66A6B437F3C0}" type="parTrans" cxnId="{9217D7BA-5FC6-4424-ABE5-47513C7B96FD}">
      <dgm:prSet/>
      <dgm:spPr/>
      <dgm:t>
        <a:bodyPr/>
        <a:lstStyle/>
        <a:p>
          <a:endParaRPr lang="tr-TR"/>
        </a:p>
      </dgm:t>
    </dgm:pt>
    <dgm:pt modelId="{8D31695E-AAD5-4992-B026-9DD9FB589D0C}" type="sibTrans" cxnId="{9217D7BA-5FC6-4424-ABE5-47513C7B96FD}">
      <dgm:prSet/>
      <dgm:spPr/>
      <dgm:t>
        <a:bodyPr/>
        <a:lstStyle/>
        <a:p>
          <a:endParaRPr lang="tr-TR"/>
        </a:p>
      </dgm:t>
    </dgm:pt>
    <dgm:pt modelId="{404BD286-1A40-4EE1-B608-2A57DF8534C1}">
      <dgm:prSet custT="1">
        <dgm:style>
          <a:lnRef idx="0">
            <a:schemeClr val="accent1"/>
          </a:lnRef>
          <a:fillRef idx="3">
            <a:schemeClr val="accent1"/>
          </a:fillRef>
          <a:effectRef idx="3">
            <a:schemeClr val="accent1"/>
          </a:effectRef>
          <a:fontRef idx="minor">
            <a:schemeClr val="lt1"/>
          </a:fontRef>
        </dgm:style>
      </dgm:prSet>
      <dgm:spPr>
        <a:noFill/>
        <a:ln>
          <a:solidFill>
            <a:schemeClr val="lt1">
              <a:hueOff val="0"/>
              <a:satOff val="0"/>
              <a:lumOff val="0"/>
            </a:schemeClr>
          </a:solidFill>
        </a:ln>
      </dgm:spPr>
      <dgm:t>
        <a:bodyPr/>
        <a:lstStyle/>
        <a:p>
          <a:pPr rtl="0"/>
          <a:r>
            <a:rPr lang="tr-TR" sz="2400" dirty="0"/>
            <a:t>2. Sağlığı teşvik eden bir ortamda yaşamak ve çalışmak</a:t>
          </a:r>
          <a:endParaRPr lang="en-GB" sz="2400" dirty="0"/>
        </a:p>
      </dgm:t>
    </dgm:pt>
    <dgm:pt modelId="{73547062-8644-431E-A4A2-AF214E988D38}" type="parTrans" cxnId="{62F4571D-781B-48A2-AA3D-A32F88E6FD8C}">
      <dgm:prSet/>
      <dgm:spPr/>
      <dgm:t>
        <a:bodyPr/>
        <a:lstStyle/>
        <a:p>
          <a:endParaRPr lang="tr-TR"/>
        </a:p>
      </dgm:t>
    </dgm:pt>
    <dgm:pt modelId="{568D61B2-7CF0-4C83-9673-692C3D3890D0}" type="sibTrans" cxnId="{62F4571D-781B-48A2-AA3D-A32F88E6FD8C}">
      <dgm:prSet/>
      <dgm:spPr/>
      <dgm:t>
        <a:bodyPr/>
        <a:lstStyle/>
        <a:p>
          <a:endParaRPr lang="tr-TR"/>
        </a:p>
      </dgm:t>
    </dgm:pt>
    <dgm:pt modelId="{76F4B06A-F412-4F24-A6FC-199C98A09F3E}">
      <dgm:prSet custT="1">
        <dgm:style>
          <a:lnRef idx="0">
            <a:schemeClr val="accent5"/>
          </a:lnRef>
          <a:fillRef idx="3">
            <a:schemeClr val="accent5"/>
          </a:fillRef>
          <a:effectRef idx="3">
            <a:schemeClr val="accent5"/>
          </a:effectRef>
          <a:fontRef idx="minor">
            <a:schemeClr val="lt1"/>
          </a:fontRef>
        </dgm:style>
      </dgm:prSet>
      <dgm:spPr>
        <a:noFill/>
        <a:ln>
          <a:solidFill>
            <a:schemeClr val="lt1">
              <a:hueOff val="0"/>
              <a:satOff val="0"/>
              <a:lumOff val="0"/>
            </a:schemeClr>
          </a:solidFill>
        </a:ln>
      </dgm:spPr>
      <dgm:t>
        <a:bodyPr/>
        <a:lstStyle/>
        <a:p>
          <a:pPr rtl="0"/>
          <a:r>
            <a:rPr lang="tr-TR" sz="2400" dirty="0"/>
            <a:t>3. Hastalıklarla mücadele etmek ve hastalık yükünü azaltmak</a:t>
          </a:r>
          <a:endParaRPr lang="en-GB" sz="2400" dirty="0"/>
        </a:p>
      </dgm:t>
    </dgm:pt>
    <dgm:pt modelId="{A1BC2CF0-3240-49B4-9C06-FBBA06BD87D3}" type="parTrans" cxnId="{17B567DE-CF06-4578-B4E2-BAE77F11925C}">
      <dgm:prSet/>
      <dgm:spPr/>
      <dgm:t>
        <a:bodyPr/>
        <a:lstStyle/>
        <a:p>
          <a:endParaRPr lang="tr-TR"/>
        </a:p>
      </dgm:t>
    </dgm:pt>
    <dgm:pt modelId="{F3A7B16F-364D-4587-B529-72C480A2DD3A}" type="sibTrans" cxnId="{17B567DE-CF06-4578-B4E2-BAE77F11925C}">
      <dgm:prSet/>
      <dgm:spPr/>
      <dgm:t>
        <a:bodyPr/>
        <a:lstStyle/>
        <a:p>
          <a:endParaRPr lang="tr-TR"/>
        </a:p>
      </dgm:t>
    </dgm:pt>
    <dgm:pt modelId="{FA81D065-4166-4773-900B-184477AF9D81}">
      <dgm:prSet custT="1">
        <dgm:style>
          <a:lnRef idx="0">
            <a:schemeClr val="accent1"/>
          </a:lnRef>
          <a:fillRef idx="3">
            <a:schemeClr val="accent1"/>
          </a:fillRef>
          <a:effectRef idx="3">
            <a:schemeClr val="accent1"/>
          </a:effectRef>
          <a:fontRef idx="minor">
            <a:schemeClr val="lt1"/>
          </a:fontRef>
        </dgm:style>
      </dgm:prSet>
      <dgm:spPr>
        <a:noFill/>
        <a:ln>
          <a:solidFill>
            <a:schemeClr val="lt1">
              <a:hueOff val="0"/>
              <a:satOff val="0"/>
              <a:lumOff val="0"/>
            </a:schemeClr>
          </a:solidFill>
        </a:ln>
      </dgm:spPr>
      <dgm:t>
        <a:bodyPr/>
        <a:lstStyle/>
        <a:p>
          <a:pPr rtl="0"/>
          <a:r>
            <a:rPr lang="tr-TR" sz="2400" dirty="0"/>
            <a:t>4. Yenilikçi, sürdürülebilir ve kaliteli sağlık hizmetlerine erişimin sağlanması</a:t>
          </a:r>
          <a:endParaRPr lang="en-GB" sz="2400" dirty="0"/>
        </a:p>
      </dgm:t>
    </dgm:pt>
    <dgm:pt modelId="{DDFBCE1A-8056-47BC-B6B0-5309D0BC7A9D}" type="parTrans" cxnId="{96AACBD1-4E70-4536-89CC-AF1AA1E1427E}">
      <dgm:prSet/>
      <dgm:spPr/>
      <dgm:t>
        <a:bodyPr/>
        <a:lstStyle/>
        <a:p>
          <a:endParaRPr lang="tr-TR"/>
        </a:p>
      </dgm:t>
    </dgm:pt>
    <dgm:pt modelId="{FC6C0EB1-EE79-4EB2-8F29-93A5282110F2}" type="sibTrans" cxnId="{96AACBD1-4E70-4536-89CC-AF1AA1E1427E}">
      <dgm:prSet/>
      <dgm:spPr/>
      <dgm:t>
        <a:bodyPr/>
        <a:lstStyle/>
        <a:p>
          <a:endParaRPr lang="tr-TR"/>
        </a:p>
      </dgm:t>
    </dgm:pt>
    <dgm:pt modelId="{762E1EDE-238A-4648-AB11-30775FCDC46D}">
      <dgm:prSet custT="1">
        <dgm:style>
          <a:lnRef idx="0">
            <a:scrgbClr r="0" g="0" b="0"/>
          </a:lnRef>
          <a:fillRef idx="0">
            <a:scrgbClr r="0" g="0" b="0"/>
          </a:fillRef>
          <a:effectRef idx="0">
            <a:scrgbClr r="0" g="0" b="0"/>
          </a:effectRef>
          <a:fontRef idx="minor">
            <a:schemeClr val="lt1"/>
          </a:fontRef>
        </dgm:style>
      </dgm:prSet>
      <dgm:spPr>
        <a:noFill/>
        <a:ln>
          <a:solidFill>
            <a:schemeClr val="lt1">
              <a:hueOff val="0"/>
              <a:satOff val="0"/>
              <a:lumOff val="0"/>
            </a:schemeClr>
          </a:solidFill>
        </a:ln>
      </dgm:spPr>
      <dgm:t>
        <a:bodyPr/>
        <a:lstStyle/>
        <a:p>
          <a:pPr rtl="0"/>
          <a:r>
            <a:rPr lang="tr-TR" sz="2400" dirty="0"/>
            <a:t>5. Sağlıklı bir toplum için yeni araçlar, teknolojiler ve dijital çözümler geliştirmek ve kullanmak</a:t>
          </a:r>
          <a:endParaRPr lang="en-GB" sz="2400" dirty="0"/>
        </a:p>
      </dgm:t>
    </dgm:pt>
    <dgm:pt modelId="{3B82B0B5-20F7-4121-96ED-F9F92CB1BD5D}" type="parTrans" cxnId="{31B30DE5-8932-4195-B557-CCF65AFB5D70}">
      <dgm:prSet/>
      <dgm:spPr/>
      <dgm:t>
        <a:bodyPr/>
        <a:lstStyle/>
        <a:p>
          <a:endParaRPr lang="tr-TR"/>
        </a:p>
      </dgm:t>
    </dgm:pt>
    <dgm:pt modelId="{05EE88F3-69C4-4F71-9902-FC5924F16A42}" type="sibTrans" cxnId="{31B30DE5-8932-4195-B557-CCF65AFB5D70}">
      <dgm:prSet/>
      <dgm:spPr/>
      <dgm:t>
        <a:bodyPr/>
        <a:lstStyle/>
        <a:p>
          <a:endParaRPr lang="tr-TR"/>
        </a:p>
      </dgm:t>
    </dgm:pt>
    <dgm:pt modelId="{20C655DB-DB59-4027-AFA1-689219ABEEDE}">
      <dgm:prSet custT="1"/>
      <dgm:spPr>
        <a:noFill/>
      </dgm:spPr>
      <dgm:t>
        <a:bodyPr/>
        <a:lstStyle/>
        <a:p>
          <a:pPr rtl="0"/>
          <a:r>
            <a:rPr lang="tr-TR" sz="2400" dirty="0"/>
            <a:t>6. Yenilikçi, sürdürülebilir ve rekabetçi bir AB sağlık endüstrisinin sürdürülmesi</a:t>
          </a:r>
          <a:endParaRPr lang="en-GB" sz="2400" dirty="0"/>
        </a:p>
      </dgm:t>
    </dgm:pt>
    <dgm:pt modelId="{DB72D1B5-0402-4A7A-8300-BF1880D3191A}" type="parTrans" cxnId="{BA32EA67-13C1-497F-ACF5-AF30EBCA0179}">
      <dgm:prSet/>
      <dgm:spPr/>
      <dgm:t>
        <a:bodyPr/>
        <a:lstStyle/>
        <a:p>
          <a:endParaRPr lang="tr-TR"/>
        </a:p>
      </dgm:t>
    </dgm:pt>
    <dgm:pt modelId="{006F73E3-69D0-4250-9D0B-E7E8D1E3EDE9}" type="sibTrans" cxnId="{BA32EA67-13C1-497F-ACF5-AF30EBCA0179}">
      <dgm:prSet/>
      <dgm:spPr/>
      <dgm:t>
        <a:bodyPr/>
        <a:lstStyle/>
        <a:p>
          <a:endParaRPr lang="tr-TR"/>
        </a:p>
      </dgm:t>
    </dgm:pt>
    <dgm:pt modelId="{D0D52CE4-1727-44C3-A776-D200DB7925FC}" type="pres">
      <dgm:prSet presAssocID="{5CE013A5-2E73-4722-9C3D-E0CA71720D15}" presName="Name0" presStyleCnt="0">
        <dgm:presLayoutVars>
          <dgm:dir/>
          <dgm:animLvl val="lvl"/>
          <dgm:resizeHandles val="exact"/>
        </dgm:presLayoutVars>
      </dgm:prSet>
      <dgm:spPr/>
    </dgm:pt>
    <dgm:pt modelId="{1490112F-1095-46E7-A1E3-384B23E9D1E6}" type="pres">
      <dgm:prSet presAssocID="{234BAE13-6E33-4837-9C8B-79A8A24B808E}" presName="linNode" presStyleCnt="0"/>
      <dgm:spPr/>
    </dgm:pt>
    <dgm:pt modelId="{1874B109-FEBC-488A-9885-3DDF4ECAE72C}" type="pres">
      <dgm:prSet presAssocID="{234BAE13-6E33-4837-9C8B-79A8A24B808E}" presName="parentText" presStyleLbl="node1" presStyleIdx="0" presStyleCnt="7" custScaleX="277778" custLinFactNeighborY="-3564">
        <dgm:presLayoutVars>
          <dgm:chMax val="1"/>
          <dgm:bulletEnabled val="1"/>
        </dgm:presLayoutVars>
      </dgm:prSet>
      <dgm:spPr/>
    </dgm:pt>
    <dgm:pt modelId="{80100CFD-C4A1-4C4E-8B3B-2F82F5D15023}" type="pres">
      <dgm:prSet presAssocID="{728A38DB-182A-473A-9186-1D5C59EFEE4D}" presName="sp" presStyleCnt="0"/>
      <dgm:spPr/>
    </dgm:pt>
    <dgm:pt modelId="{6C5E8223-E7FF-4401-B110-4AD65DFA6757}" type="pres">
      <dgm:prSet presAssocID="{D52F81FC-CCD3-4172-A761-032B5B6C5B16}" presName="linNode" presStyleCnt="0"/>
      <dgm:spPr/>
    </dgm:pt>
    <dgm:pt modelId="{93BC61C1-9DC9-438C-8CA9-9AF5A3757859}" type="pres">
      <dgm:prSet presAssocID="{D52F81FC-CCD3-4172-A761-032B5B6C5B16}" presName="parentText" presStyleLbl="node1" presStyleIdx="1" presStyleCnt="7" custScaleX="277778">
        <dgm:presLayoutVars>
          <dgm:chMax val="1"/>
          <dgm:bulletEnabled val="1"/>
        </dgm:presLayoutVars>
      </dgm:prSet>
      <dgm:spPr/>
    </dgm:pt>
    <dgm:pt modelId="{DC71FA8D-9058-41C2-8599-9B127995AFEC}" type="pres">
      <dgm:prSet presAssocID="{8D31695E-AAD5-4992-B026-9DD9FB589D0C}" presName="sp" presStyleCnt="0"/>
      <dgm:spPr/>
    </dgm:pt>
    <dgm:pt modelId="{9B6F1DEB-4F80-43A0-86BB-47B027D216F6}" type="pres">
      <dgm:prSet presAssocID="{404BD286-1A40-4EE1-B608-2A57DF8534C1}" presName="linNode" presStyleCnt="0"/>
      <dgm:spPr/>
    </dgm:pt>
    <dgm:pt modelId="{730E6EBA-EBE5-41F3-BA18-345216B89043}" type="pres">
      <dgm:prSet presAssocID="{404BD286-1A40-4EE1-B608-2A57DF8534C1}" presName="parentText" presStyleLbl="node1" presStyleIdx="2" presStyleCnt="7" custScaleX="277778">
        <dgm:presLayoutVars>
          <dgm:chMax val="1"/>
          <dgm:bulletEnabled val="1"/>
        </dgm:presLayoutVars>
      </dgm:prSet>
      <dgm:spPr/>
    </dgm:pt>
    <dgm:pt modelId="{FA385BEF-AC35-4C73-B5A8-0A8FC9289AA4}" type="pres">
      <dgm:prSet presAssocID="{568D61B2-7CF0-4C83-9673-692C3D3890D0}" presName="sp" presStyleCnt="0"/>
      <dgm:spPr/>
    </dgm:pt>
    <dgm:pt modelId="{18B43271-72CF-4EF4-9B67-5C3AE03C9DC2}" type="pres">
      <dgm:prSet presAssocID="{76F4B06A-F412-4F24-A6FC-199C98A09F3E}" presName="linNode" presStyleCnt="0"/>
      <dgm:spPr/>
    </dgm:pt>
    <dgm:pt modelId="{F65ABC74-102C-494B-BFAE-262E29630D92}" type="pres">
      <dgm:prSet presAssocID="{76F4B06A-F412-4F24-A6FC-199C98A09F3E}" presName="parentText" presStyleLbl="node1" presStyleIdx="3" presStyleCnt="7" custScaleX="277778">
        <dgm:presLayoutVars>
          <dgm:chMax val="1"/>
          <dgm:bulletEnabled val="1"/>
        </dgm:presLayoutVars>
      </dgm:prSet>
      <dgm:spPr/>
    </dgm:pt>
    <dgm:pt modelId="{5C206503-1689-4CD3-A9D8-375092DAC189}" type="pres">
      <dgm:prSet presAssocID="{F3A7B16F-364D-4587-B529-72C480A2DD3A}" presName="sp" presStyleCnt="0"/>
      <dgm:spPr/>
    </dgm:pt>
    <dgm:pt modelId="{1B2418AA-30BA-4ED9-B6A4-9559F10CFCFA}" type="pres">
      <dgm:prSet presAssocID="{FA81D065-4166-4773-900B-184477AF9D81}" presName="linNode" presStyleCnt="0"/>
      <dgm:spPr/>
    </dgm:pt>
    <dgm:pt modelId="{D8FC7EEF-D7C6-46CA-B19F-6382015E78BD}" type="pres">
      <dgm:prSet presAssocID="{FA81D065-4166-4773-900B-184477AF9D81}" presName="parentText" presStyleLbl="node1" presStyleIdx="4" presStyleCnt="7" custScaleX="277778">
        <dgm:presLayoutVars>
          <dgm:chMax val="1"/>
          <dgm:bulletEnabled val="1"/>
        </dgm:presLayoutVars>
      </dgm:prSet>
      <dgm:spPr/>
    </dgm:pt>
    <dgm:pt modelId="{EBC0CA8E-C9FE-416B-8F05-AF20C5AB225E}" type="pres">
      <dgm:prSet presAssocID="{FC6C0EB1-EE79-4EB2-8F29-93A5282110F2}" presName="sp" presStyleCnt="0"/>
      <dgm:spPr/>
    </dgm:pt>
    <dgm:pt modelId="{9C136979-8448-49DB-A993-C5DBA7606BD4}" type="pres">
      <dgm:prSet presAssocID="{762E1EDE-238A-4648-AB11-30775FCDC46D}" presName="linNode" presStyleCnt="0"/>
      <dgm:spPr/>
    </dgm:pt>
    <dgm:pt modelId="{D8CE844F-7506-4D0C-8BD1-FA0E717BB61B}" type="pres">
      <dgm:prSet presAssocID="{762E1EDE-238A-4648-AB11-30775FCDC46D}" presName="parentText" presStyleLbl="node1" presStyleIdx="5" presStyleCnt="7" custScaleX="277778">
        <dgm:presLayoutVars>
          <dgm:chMax val="1"/>
          <dgm:bulletEnabled val="1"/>
        </dgm:presLayoutVars>
      </dgm:prSet>
      <dgm:spPr/>
    </dgm:pt>
    <dgm:pt modelId="{5473D4C8-4CC4-421A-9504-2E5FD7E92AA7}" type="pres">
      <dgm:prSet presAssocID="{05EE88F3-69C4-4F71-9902-FC5924F16A42}" presName="sp" presStyleCnt="0"/>
      <dgm:spPr/>
    </dgm:pt>
    <dgm:pt modelId="{DEE24448-EAE0-433B-A7A2-FE6394C88C23}" type="pres">
      <dgm:prSet presAssocID="{20C655DB-DB59-4027-AFA1-689219ABEEDE}" presName="linNode" presStyleCnt="0"/>
      <dgm:spPr/>
    </dgm:pt>
    <dgm:pt modelId="{56857EA6-51BF-4A0B-B1FD-1BFCDEFC3B92}" type="pres">
      <dgm:prSet presAssocID="{20C655DB-DB59-4027-AFA1-689219ABEEDE}" presName="parentText" presStyleLbl="node1" presStyleIdx="6" presStyleCnt="7" custScaleX="277778">
        <dgm:presLayoutVars>
          <dgm:chMax val="1"/>
          <dgm:bulletEnabled val="1"/>
        </dgm:presLayoutVars>
      </dgm:prSet>
      <dgm:spPr/>
    </dgm:pt>
  </dgm:ptLst>
  <dgm:cxnLst>
    <dgm:cxn modelId="{63186615-9843-4CE1-B061-D9888A120DA7}" type="presOf" srcId="{20C655DB-DB59-4027-AFA1-689219ABEEDE}" destId="{56857EA6-51BF-4A0B-B1FD-1BFCDEFC3B92}" srcOrd="0" destOrd="0" presId="urn:microsoft.com/office/officeart/2005/8/layout/vList5"/>
    <dgm:cxn modelId="{62F4571D-781B-48A2-AA3D-A32F88E6FD8C}" srcId="{5CE013A5-2E73-4722-9C3D-E0CA71720D15}" destId="{404BD286-1A40-4EE1-B608-2A57DF8534C1}" srcOrd="2" destOrd="0" parTransId="{73547062-8644-431E-A4A2-AF214E988D38}" sibTransId="{568D61B2-7CF0-4C83-9673-692C3D3890D0}"/>
    <dgm:cxn modelId="{7E7A9E2E-EE6B-4407-A9DD-B498DB21B9C2}" type="presOf" srcId="{762E1EDE-238A-4648-AB11-30775FCDC46D}" destId="{D8CE844F-7506-4D0C-8BD1-FA0E717BB61B}" srcOrd="0" destOrd="0" presId="urn:microsoft.com/office/officeart/2005/8/layout/vList5"/>
    <dgm:cxn modelId="{3C689B61-A98F-40FF-8C67-10B8677FA45D}" type="presOf" srcId="{FA81D065-4166-4773-900B-184477AF9D81}" destId="{D8FC7EEF-D7C6-46CA-B19F-6382015E78BD}" srcOrd="0" destOrd="0" presId="urn:microsoft.com/office/officeart/2005/8/layout/vList5"/>
    <dgm:cxn modelId="{D94FE142-5987-4043-A9C0-F607BB5E12AA}" type="presOf" srcId="{234BAE13-6E33-4837-9C8B-79A8A24B808E}" destId="{1874B109-FEBC-488A-9885-3DDF4ECAE72C}" srcOrd="0" destOrd="0" presId="urn:microsoft.com/office/officeart/2005/8/layout/vList5"/>
    <dgm:cxn modelId="{BA32EA67-13C1-497F-ACF5-AF30EBCA0179}" srcId="{5CE013A5-2E73-4722-9C3D-E0CA71720D15}" destId="{20C655DB-DB59-4027-AFA1-689219ABEEDE}" srcOrd="6" destOrd="0" parTransId="{DB72D1B5-0402-4A7A-8300-BF1880D3191A}" sibTransId="{006F73E3-69D0-4250-9D0B-E7E8D1E3EDE9}"/>
    <dgm:cxn modelId="{4A86325A-9D32-4D09-B319-B939CB77000F}" type="presOf" srcId="{404BD286-1A40-4EE1-B608-2A57DF8534C1}" destId="{730E6EBA-EBE5-41F3-BA18-345216B89043}" srcOrd="0" destOrd="0" presId="urn:microsoft.com/office/officeart/2005/8/layout/vList5"/>
    <dgm:cxn modelId="{4D81E1A9-8F9D-44FE-B682-CB4BC800557F}" type="presOf" srcId="{76F4B06A-F412-4F24-A6FC-199C98A09F3E}" destId="{F65ABC74-102C-494B-BFAE-262E29630D92}" srcOrd="0" destOrd="0" presId="urn:microsoft.com/office/officeart/2005/8/layout/vList5"/>
    <dgm:cxn modelId="{9217D7BA-5FC6-4424-ABE5-47513C7B96FD}" srcId="{5CE013A5-2E73-4722-9C3D-E0CA71720D15}" destId="{D52F81FC-CCD3-4172-A761-032B5B6C5B16}" srcOrd="1" destOrd="0" parTransId="{AB86EEFA-76F4-4F26-B26F-66A6B437F3C0}" sibTransId="{8D31695E-AAD5-4992-B026-9DD9FB589D0C}"/>
    <dgm:cxn modelId="{678495C6-3046-41AF-A2DA-DA831A7499AF}" type="presOf" srcId="{D52F81FC-CCD3-4172-A761-032B5B6C5B16}" destId="{93BC61C1-9DC9-438C-8CA9-9AF5A3757859}" srcOrd="0" destOrd="0" presId="urn:microsoft.com/office/officeart/2005/8/layout/vList5"/>
    <dgm:cxn modelId="{96AACBD1-4E70-4536-89CC-AF1AA1E1427E}" srcId="{5CE013A5-2E73-4722-9C3D-E0CA71720D15}" destId="{FA81D065-4166-4773-900B-184477AF9D81}" srcOrd="4" destOrd="0" parTransId="{DDFBCE1A-8056-47BC-B6B0-5309D0BC7A9D}" sibTransId="{FC6C0EB1-EE79-4EB2-8F29-93A5282110F2}"/>
    <dgm:cxn modelId="{17B567DE-CF06-4578-B4E2-BAE77F11925C}" srcId="{5CE013A5-2E73-4722-9C3D-E0CA71720D15}" destId="{76F4B06A-F412-4F24-A6FC-199C98A09F3E}" srcOrd="3" destOrd="0" parTransId="{A1BC2CF0-3240-49B4-9C06-FBBA06BD87D3}" sibTransId="{F3A7B16F-364D-4587-B529-72C480A2DD3A}"/>
    <dgm:cxn modelId="{31B30DE5-8932-4195-B557-CCF65AFB5D70}" srcId="{5CE013A5-2E73-4722-9C3D-E0CA71720D15}" destId="{762E1EDE-238A-4648-AB11-30775FCDC46D}" srcOrd="5" destOrd="0" parTransId="{3B82B0B5-20F7-4121-96ED-F9F92CB1BD5D}" sibTransId="{05EE88F3-69C4-4F71-9902-FC5924F16A42}"/>
    <dgm:cxn modelId="{49D919FC-15C7-433B-BE37-D6C670546139}" type="presOf" srcId="{5CE013A5-2E73-4722-9C3D-E0CA71720D15}" destId="{D0D52CE4-1727-44C3-A776-D200DB7925FC}" srcOrd="0" destOrd="0" presId="urn:microsoft.com/office/officeart/2005/8/layout/vList5"/>
    <dgm:cxn modelId="{96F90BFD-279A-4D05-9585-B28250BC12BE}" srcId="{5CE013A5-2E73-4722-9C3D-E0CA71720D15}" destId="{234BAE13-6E33-4837-9C8B-79A8A24B808E}" srcOrd="0" destOrd="0" parTransId="{754BE485-A473-45A0-A9C3-7233BABC1F86}" sibTransId="{728A38DB-182A-473A-9186-1D5C59EFEE4D}"/>
    <dgm:cxn modelId="{0A0AF9A6-F1CF-4779-BDFB-800F2FEC88AB}" type="presParOf" srcId="{D0D52CE4-1727-44C3-A776-D200DB7925FC}" destId="{1490112F-1095-46E7-A1E3-384B23E9D1E6}" srcOrd="0" destOrd="0" presId="urn:microsoft.com/office/officeart/2005/8/layout/vList5"/>
    <dgm:cxn modelId="{F665A92D-9C77-40F1-8FB4-F7B2A50A2099}" type="presParOf" srcId="{1490112F-1095-46E7-A1E3-384B23E9D1E6}" destId="{1874B109-FEBC-488A-9885-3DDF4ECAE72C}" srcOrd="0" destOrd="0" presId="urn:microsoft.com/office/officeart/2005/8/layout/vList5"/>
    <dgm:cxn modelId="{001176F8-70C5-48C2-8436-4CA326CC9101}" type="presParOf" srcId="{D0D52CE4-1727-44C3-A776-D200DB7925FC}" destId="{80100CFD-C4A1-4C4E-8B3B-2F82F5D15023}" srcOrd="1" destOrd="0" presId="urn:microsoft.com/office/officeart/2005/8/layout/vList5"/>
    <dgm:cxn modelId="{3098AA4B-498C-49A3-B70F-27D0549E8906}" type="presParOf" srcId="{D0D52CE4-1727-44C3-A776-D200DB7925FC}" destId="{6C5E8223-E7FF-4401-B110-4AD65DFA6757}" srcOrd="2" destOrd="0" presId="urn:microsoft.com/office/officeart/2005/8/layout/vList5"/>
    <dgm:cxn modelId="{B1F5F71A-C718-476D-AB38-C0D5F4D92C57}" type="presParOf" srcId="{6C5E8223-E7FF-4401-B110-4AD65DFA6757}" destId="{93BC61C1-9DC9-438C-8CA9-9AF5A3757859}" srcOrd="0" destOrd="0" presId="urn:microsoft.com/office/officeart/2005/8/layout/vList5"/>
    <dgm:cxn modelId="{EA669AF1-093A-4488-BB4C-9F26DA6C2277}" type="presParOf" srcId="{D0D52CE4-1727-44C3-A776-D200DB7925FC}" destId="{DC71FA8D-9058-41C2-8599-9B127995AFEC}" srcOrd="3" destOrd="0" presId="urn:microsoft.com/office/officeart/2005/8/layout/vList5"/>
    <dgm:cxn modelId="{9FEB2CD6-20C2-4258-8556-8462ED681FE8}" type="presParOf" srcId="{D0D52CE4-1727-44C3-A776-D200DB7925FC}" destId="{9B6F1DEB-4F80-43A0-86BB-47B027D216F6}" srcOrd="4" destOrd="0" presId="urn:microsoft.com/office/officeart/2005/8/layout/vList5"/>
    <dgm:cxn modelId="{90457FEC-6522-4958-9602-A7235CB6934B}" type="presParOf" srcId="{9B6F1DEB-4F80-43A0-86BB-47B027D216F6}" destId="{730E6EBA-EBE5-41F3-BA18-345216B89043}" srcOrd="0" destOrd="0" presId="urn:microsoft.com/office/officeart/2005/8/layout/vList5"/>
    <dgm:cxn modelId="{F239F317-D7EC-4A3B-9760-8A3CF5CD0C60}" type="presParOf" srcId="{D0D52CE4-1727-44C3-A776-D200DB7925FC}" destId="{FA385BEF-AC35-4C73-B5A8-0A8FC9289AA4}" srcOrd="5" destOrd="0" presId="urn:microsoft.com/office/officeart/2005/8/layout/vList5"/>
    <dgm:cxn modelId="{D5D51E05-D89F-4D64-83A2-0FEC9DAC1B72}" type="presParOf" srcId="{D0D52CE4-1727-44C3-A776-D200DB7925FC}" destId="{18B43271-72CF-4EF4-9B67-5C3AE03C9DC2}" srcOrd="6" destOrd="0" presId="urn:microsoft.com/office/officeart/2005/8/layout/vList5"/>
    <dgm:cxn modelId="{62135DCB-95FF-496B-9FA5-9DA8E08208BC}" type="presParOf" srcId="{18B43271-72CF-4EF4-9B67-5C3AE03C9DC2}" destId="{F65ABC74-102C-494B-BFAE-262E29630D92}" srcOrd="0" destOrd="0" presId="urn:microsoft.com/office/officeart/2005/8/layout/vList5"/>
    <dgm:cxn modelId="{2348C7A7-B2EA-416E-BC3C-9DF751342FAF}" type="presParOf" srcId="{D0D52CE4-1727-44C3-A776-D200DB7925FC}" destId="{5C206503-1689-4CD3-A9D8-375092DAC189}" srcOrd="7" destOrd="0" presId="urn:microsoft.com/office/officeart/2005/8/layout/vList5"/>
    <dgm:cxn modelId="{D72E97B0-E14F-4260-8E77-575C90C02FFF}" type="presParOf" srcId="{D0D52CE4-1727-44C3-A776-D200DB7925FC}" destId="{1B2418AA-30BA-4ED9-B6A4-9559F10CFCFA}" srcOrd="8" destOrd="0" presId="urn:microsoft.com/office/officeart/2005/8/layout/vList5"/>
    <dgm:cxn modelId="{EBB28F2B-1D8A-453B-B062-A9832DBC87EF}" type="presParOf" srcId="{1B2418AA-30BA-4ED9-B6A4-9559F10CFCFA}" destId="{D8FC7EEF-D7C6-46CA-B19F-6382015E78BD}" srcOrd="0" destOrd="0" presId="urn:microsoft.com/office/officeart/2005/8/layout/vList5"/>
    <dgm:cxn modelId="{D93160B3-26CB-4356-83DE-64FE6D34BFFE}" type="presParOf" srcId="{D0D52CE4-1727-44C3-A776-D200DB7925FC}" destId="{EBC0CA8E-C9FE-416B-8F05-AF20C5AB225E}" srcOrd="9" destOrd="0" presId="urn:microsoft.com/office/officeart/2005/8/layout/vList5"/>
    <dgm:cxn modelId="{678A7341-EF5E-4801-A088-AE1D33E5D36D}" type="presParOf" srcId="{D0D52CE4-1727-44C3-A776-D200DB7925FC}" destId="{9C136979-8448-49DB-A993-C5DBA7606BD4}" srcOrd="10" destOrd="0" presId="urn:microsoft.com/office/officeart/2005/8/layout/vList5"/>
    <dgm:cxn modelId="{F4D2766E-499A-472B-8FB0-524B0E0A0EF0}" type="presParOf" srcId="{9C136979-8448-49DB-A993-C5DBA7606BD4}" destId="{D8CE844F-7506-4D0C-8BD1-FA0E717BB61B}" srcOrd="0" destOrd="0" presId="urn:microsoft.com/office/officeart/2005/8/layout/vList5"/>
    <dgm:cxn modelId="{26A770DF-9461-44A9-A260-4B23B23A069E}" type="presParOf" srcId="{D0D52CE4-1727-44C3-A776-D200DB7925FC}" destId="{5473D4C8-4CC4-421A-9504-2E5FD7E92AA7}" srcOrd="11" destOrd="0" presId="urn:microsoft.com/office/officeart/2005/8/layout/vList5"/>
    <dgm:cxn modelId="{DD905446-B46E-4363-A4EE-97E71BB85B97}" type="presParOf" srcId="{D0D52CE4-1727-44C3-A776-D200DB7925FC}" destId="{DEE24448-EAE0-433B-A7A2-FE6394C88C23}" srcOrd="12" destOrd="0" presId="urn:microsoft.com/office/officeart/2005/8/layout/vList5"/>
    <dgm:cxn modelId="{0D418918-3E51-43F9-A9E7-D6720A11B087}" type="presParOf" srcId="{DEE24448-EAE0-433B-A7A2-FE6394C88C23}" destId="{56857EA6-51BF-4A0B-B1FD-1BFCDEFC3B9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D381AA4-95A5-429F-AE2B-D4BA683539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018E369B-321F-469C-94FB-4FD15A4259B4}">
      <dgm:prSet/>
      <dgm:spPr>
        <a:noFill/>
      </dgm:spPr>
      <dgm:t>
        <a:bodyPr/>
        <a:lstStyle/>
        <a:p>
          <a:pPr rtl="0"/>
          <a:r>
            <a:rPr lang="tr-TR" dirty="0"/>
            <a:t>Kültür Yaratıcılık ve Kapsayıcı Toplum Kümesinin 2025 Yılı Öncelik/Hedefleri:</a:t>
          </a:r>
          <a:endParaRPr lang="en-GB" dirty="0"/>
        </a:p>
      </dgm:t>
    </dgm:pt>
    <dgm:pt modelId="{FBDEF069-D1FF-436E-B68B-D401535FB840}" type="parTrans" cxnId="{411CA645-D534-4899-B160-3131689D4972}">
      <dgm:prSet/>
      <dgm:spPr/>
      <dgm:t>
        <a:bodyPr/>
        <a:lstStyle/>
        <a:p>
          <a:endParaRPr lang="tr-TR"/>
        </a:p>
      </dgm:t>
    </dgm:pt>
    <dgm:pt modelId="{89F50F3E-83A8-4176-9E86-76D0B0BCE734}" type="sibTrans" cxnId="{411CA645-D534-4899-B160-3131689D4972}">
      <dgm:prSet/>
      <dgm:spPr/>
      <dgm:t>
        <a:bodyPr/>
        <a:lstStyle/>
        <a:p>
          <a:endParaRPr lang="tr-TR"/>
        </a:p>
      </dgm:t>
    </dgm:pt>
    <dgm:pt modelId="{660594F8-122B-4E26-B2AD-688CD90D1D88}" type="pres">
      <dgm:prSet presAssocID="{6D381AA4-95A5-429F-AE2B-D4BA683539BB}" presName="linear" presStyleCnt="0">
        <dgm:presLayoutVars>
          <dgm:animLvl val="lvl"/>
          <dgm:resizeHandles val="exact"/>
        </dgm:presLayoutVars>
      </dgm:prSet>
      <dgm:spPr/>
    </dgm:pt>
    <dgm:pt modelId="{D0A0583D-3C81-4A91-B653-820DD0D1F6CE}" type="pres">
      <dgm:prSet presAssocID="{018E369B-321F-469C-94FB-4FD15A4259B4}" presName="parentText" presStyleLbl="node1" presStyleIdx="0" presStyleCnt="1">
        <dgm:presLayoutVars>
          <dgm:chMax val="0"/>
          <dgm:bulletEnabled val="1"/>
        </dgm:presLayoutVars>
      </dgm:prSet>
      <dgm:spPr/>
    </dgm:pt>
  </dgm:ptLst>
  <dgm:cxnLst>
    <dgm:cxn modelId="{E26E8C65-0751-4F6D-AE1D-4CBF555C10A6}" type="presOf" srcId="{6D381AA4-95A5-429F-AE2B-D4BA683539BB}" destId="{660594F8-122B-4E26-B2AD-688CD90D1D88}" srcOrd="0" destOrd="0" presId="urn:microsoft.com/office/officeart/2005/8/layout/vList2"/>
    <dgm:cxn modelId="{411CA645-D534-4899-B160-3131689D4972}" srcId="{6D381AA4-95A5-429F-AE2B-D4BA683539BB}" destId="{018E369B-321F-469C-94FB-4FD15A4259B4}" srcOrd="0" destOrd="0" parTransId="{FBDEF069-D1FF-436E-B68B-D401535FB840}" sibTransId="{89F50F3E-83A8-4176-9E86-76D0B0BCE734}"/>
    <dgm:cxn modelId="{352296B6-E935-4E96-B499-8857ACFCD647}" type="presOf" srcId="{018E369B-321F-469C-94FB-4FD15A4259B4}" destId="{D0A0583D-3C81-4A91-B653-820DD0D1F6CE}" srcOrd="0" destOrd="0" presId="urn:microsoft.com/office/officeart/2005/8/layout/vList2"/>
    <dgm:cxn modelId="{1CE05012-0335-4792-BEB3-5699D3F606DC}" type="presParOf" srcId="{660594F8-122B-4E26-B2AD-688CD90D1D88}" destId="{D0A0583D-3C81-4A91-B653-820DD0D1F6C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9F5941F-AE06-4A86-B925-52D634B547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753FFB64-10AA-40FB-814C-099FE86F0C93}">
      <dgm:prSet/>
      <dgm:spPr>
        <a:noFill/>
      </dgm:spPr>
      <dgm:t>
        <a:bodyPr/>
        <a:lstStyle/>
        <a:p>
          <a:pPr rtl="0"/>
          <a:r>
            <a:rPr lang="tr-TR" dirty="0"/>
            <a:t>1. KÜRESEL ZORLUKLAR - Jeopolitik değişimler ve küresel çoklu kriz zamanlarında demokrasiyi teşvik etmek ve AB değerlerini desteklemek,</a:t>
          </a:r>
          <a:endParaRPr lang="en-GB" dirty="0"/>
        </a:p>
      </dgm:t>
    </dgm:pt>
    <dgm:pt modelId="{03E9C4B8-FD9F-4654-8414-D845B2234518}" type="parTrans" cxnId="{B0B57FF3-C3DD-4DC3-9EF5-36658EF48F51}">
      <dgm:prSet/>
      <dgm:spPr/>
      <dgm:t>
        <a:bodyPr/>
        <a:lstStyle/>
        <a:p>
          <a:endParaRPr lang="tr-TR"/>
        </a:p>
      </dgm:t>
    </dgm:pt>
    <dgm:pt modelId="{0E528BC5-57E2-4BCC-AA2D-8D938EF35402}" type="sibTrans" cxnId="{B0B57FF3-C3DD-4DC3-9EF5-36658EF48F51}">
      <dgm:prSet/>
      <dgm:spPr/>
      <dgm:t>
        <a:bodyPr/>
        <a:lstStyle/>
        <a:p>
          <a:endParaRPr lang="tr-TR"/>
        </a:p>
      </dgm:t>
    </dgm:pt>
    <dgm:pt modelId="{8818F917-A5CC-4695-8A36-6B61399C98BA}" type="pres">
      <dgm:prSet presAssocID="{79F5941F-AE06-4A86-B925-52D634B547EB}" presName="linear" presStyleCnt="0">
        <dgm:presLayoutVars>
          <dgm:animLvl val="lvl"/>
          <dgm:resizeHandles val="exact"/>
        </dgm:presLayoutVars>
      </dgm:prSet>
      <dgm:spPr/>
    </dgm:pt>
    <dgm:pt modelId="{6408871A-F1EC-4809-97B2-44DC0F361FEE}" type="pres">
      <dgm:prSet presAssocID="{753FFB64-10AA-40FB-814C-099FE86F0C93}" presName="parentText" presStyleLbl="node1" presStyleIdx="0" presStyleCnt="1">
        <dgm:presLayoutVars>
          <dgm:chMax val="0"/>
          <dgm:bulletEnabled val="1"/>
        </dgm:presLayoutVars>
      </dgm:prSet>
      <dgm:spPr/>
    </dgm:pt>
  </dgm:ptLst>
  <dgm:cxnLst>
    <dgm:cxn modelId="{E2DCEAD8-377C-496B-85D2-DA169782220C}" type="presOf" srcId="{753FFB64-10AA-40FB-814C-099FE86F0C93}" destId="{6408871A-F1EC-4809-97B2-44DC0F361FEE}" srcOrd="0" destOrd="0" presId="urn:microsoft.com/office/officeart/2005/8/layout/vList2"/>
    <dgm:cxn modelId="{109B7FF1-1723-46E5-A9E7-7BE189ABB806}" type="presOf" srcId="{79F5941F-AE06-4A86-B925-52D634B547EB}" destId="{8818F917-A5CC-4695-8A36-6B61399C98BA}" srcOrd="0" destOrd="0" presId="urn:microsoft.com/office/officeart/2005/8/layout/vList2"/>
    <dgm:cxn modelId="{B0B57FF3-C3DD-4DC3-9EF5-36658EF48F51}" srcId="{79F5941F-AE06-4A86-B925-52D634B547EB}" destId="{753FFB64-10AA-40FB-814C-099FE86F0C93}" srcOrd="0" destOrd="0" parTransId="{03E9C4B8-FD9F-4654-8414-D845B2234518}" sibTransId="{0E528BC5-57E2-4BCC-AA2D-8D938EF35402}"/>
    <dgm:cxn modelId="{872496F4-3D8A-4EE8-86EE-E84EE4D6C8E2}" type="presParOf" srcId="{8818F917-A5CC-4695-8A36-6B61399C98BA}" destId="{6408871A-F1EC-4809-97B2-44DC0F361FE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65BD1D6-98A9-444F-9BB3-7ADCDCBDC6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89E9E9EB-DEF4-49C8-A50A-3817AE30FE5E}">
      <dgm:prSet/>
      <dgm:spPr>
        <a:noFill/>
      </dgm:spPr>
      <dgm:t>
        <a:bodyPr/>
        <a:lstStyle/>
        <a:p>
          <a:pPr rtl="0"/>
          <a:r>
            <a:rPr lang="tr-TR" dirty="0"/>
            <a:t>2. DAYANIKLI DEMOKRASİLER – İç ve dış tehditler karşısında demokrasinin dayanıklılığının arttırılması,</a:t>
          </a:r>
          <a:endParaRPr lang="en-GB" dirty="0"/>
        </a:p>
      </dgm:t>
    </dgm:pt>
    <dgm:pt modelId="{8AD7B6B1-EA98-4AF8-AAAC-EBB73EFAB653}" type="parTrans" cxnId="{943616CC-5FD6-4106-9922-FDBA227DE167}">
      <dgm:prSet/>
      <dgm:spPr/>
      <dgm:t>
        <a:bodyPr/>
        <a:lstStyle/>
        <a:p>
          <a:endParaRPr lang="tr-TR"/>
        </a:p>
      </dgm:t>
    </dgm:pt>
    <dgm:pt modelId="{BC5634BF-0D7E-4E50-9D88-98426DD06BBD}" type="sibTrans" cxnId="{943616CC-5FD6-4106-9922-FDBA227DE167}">
      <dgm:prSet/>
      <dgm:spPr/>
      <dgm:t>
        <a:bodyPr/>
        <a:lstStyle/>
        <a:p>
          <a:endParaRPr lang="tr-TR"/>
        </a:p>
      </dgm:t>
    </dgm:pt>
    <dgm:pt modelId="{4253ED44-23D6-4788-864F-360DC8D8D3D0}" type="pres">
      <dgm:prSet presAssocID="{C65BD1D6-98A9-444F-9BB3-7ADCDCBDC64E}" presName="linear" presStyleCnt="0">
        <dgm:presLayoutVars>
          <dgm:animLvl val="lvl"/>
          <dgm:resizeHandles val="exact"/>
        </dgm:presLayoutVars>
      </dgm:prSet>
      <dgm:spPr/>
    </dgm:pt>
    <dgm:pt modelId="{14A50225-019B-40AC-A755-62370AD55CA0}" type="pres">
      <dgm:prSet presAssocID="{89E9E9EB-DEF4-49C8-A50A-3817AE30FE5E}" presName="parentText" presStyleLbl="node1" presStyleIdx="0" presStyleCnt="1">
        <dgm:presLayoutVars>
          <dgm:chMax val="0"/>
          <dgm:bulletEnabled val="1"/>
        </dgm:presLayoutVars>
      </dgm:prSet>
      <dgm:spPr/>
    </dgm:pt>
  </dgm:ptLst>
  <dgm:cxnLst>
    <dgm:cxn modelId="{E66A8199-CFEE-45F2-9AAD-6B5E3CF9E288}" type="presOf" srcId="{C65BD1D6-98A9-444F-9BB3-7ADCDCBDC64E}" destId="{4253ED44-23D6-4788-864F-360DC8D8D3D0}" srcOrd="0" destOrd="0" presId="urn:microsoft.com/office/officeart/2005/8/layout/vList2"/>
    <dgm:cxn modelId="{943616CC-5FD6-4106-9922-FDBA227DE167}" srcId="{C65BD1D6-98A9-444F-9BB3-7ADCDCBDC64E}" destId="{89E9E9EB-DEF4-49C8-A50A-3817AE30FE5E}" srcOrd="0" destOrd="0" parTransId="{8AD7B6B1-EA98-4AF8-AAAC-EBB73EFAB653}" sibTransId="{BC5634BF-0D7E-4E50-9D88-98426DD06BBD}"/>
    <dgm:cxn modelId="{56BCAAFB-FC62-4080-9290-8325A05CAB96}" type="presOf" srcId="{89E9E9EB-DEF4-49C8-A50A-3817AE30FE5E}" destId="{14A50225-019B-40AC-A755-62370AD55CA0}" srcOrd="0" destOrd="0" presId="urn:microsoft.com/office/officeart/2005/8/layout/vList2"/>
    <dgm:cxn modelId="{84E87CA4-1594-45F4-8F89-05F2B0C0D7C0}" type="presParOf" srcId="{4253ED44-23D6-4788-864F-360DC8D8D3D0}" destId="{14A50225-019B-40AC-A755-62370AD55CA0}"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B17FA6B-D860-437D-86BF-6400AAFE8BC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674F99FC-7187-4C73-B48F-DD061299DC0D}">
      <dgm:prSet/>
      <dgm:spPr>
        <a:noFill/>
      </dgm:spPr>
      <dgm:t>
        <a:bodyPr/>
        <a:lstStyle/>
        <a:p>
          <a:pPr rtl="0"/>
          <a:r>
            <a:rPr lang="tr-TR" dirty="0"/>
            <a:t>3. ÇEVİK KURUMLAR VE KAPSAYICI TOPLUMLAR – 21. yüzyıl için demokratik kurumların ve kamu sektörü süreçlerinin modernleştirilmesi.</a:t>
          </a:r>
          <a:endParaRPr lang="en-GB" dirty="0"/>
        </a:p>
      </dgm:t>
    </dgm:pt>
    <dgm:pt modelId="{2E300C14-6964-48B5-A72C-E4CE95FE7BB9}" type="parTrans" cxnId="{9F17C0F2-F798-49A6-A507-CE74E7535159}">
      <dgm:prSet/>
      <dgm:spPr/>
      <dgm:t>
        <a:bodyPr/>
        <a:lstStyle/>
        <a:p>
          <a:endParaRPr lang="tr-TR"/>
        </a:p>
      </dgm:t>
    </dgm:pt>
    <dgm:pt modelId="{FA37A89A-06C5-498A-8A4D-F0EEAC23DD80}" type="sibTrans" cxnId="{9F17C0F2-F798-49A6-A507-CE74E7535159}">
      <dgm:prSet/>
      <dgm:spPr/>
      <dgm:t>
        <a:bodyPr/>
        <a:lstStyle/>
        <a:p>
          <a:endParaRPr lang="tr-TR"/>
        </a:p>
      </dgm:t>
    </dgm:pt>
    <dgm:pt modelId="{71C44D88-5E65-4EC6-A3F2-6166E5A893F9}" type="pres">
      <dgm:prSet presAssocID="{6B17FA6B-D860-437D-86BF-6400AAFE8BCD}" presName="linear" presStyleCnt="0">
        <dgm:presLayoutVars>
          <dgm:animLvl val="lvl"/>
          <dgm:resizeHandles val="exact"/>
        </dgm:presLayoutVars>
      </dgm:prSet>
      <dgm:spPr/>
    </dgm:pt>
    <dgm:pt modelId="{0C0DDCEE-B15D-4B6C-A0CD-9AAC83B21E20}" type="pres">
      <dgm:prSet presAssocID="{674F99FC-7187-4C73-B48F-DD061299DC0D}" presName="parentText" presStyleLbl="node1" presStyleIdx="0" presStyleCnt="1">
        <dgm:presLayoutVars>
          <dgm:chMax val="0"/>
          <dgm:bulletEnabled val="1"/>
        </dgm:presLayoutVars>
      </dgm:prSet>
      <dgm:spPr/>
    </dgm:pt>
  </dgm:ptLst>
  <dgm:cxnLst>
    <dgm:cxn modelId="{99265C3B-4CCC-4139-BCB0-EBB3FBE58789}" type="presOf" srcId="{6B17FA6B-D860-437D-86BF-6400AAFE8BCD}" destId="{71C44D88-5E65-4EC6-A3F2-6166E5A893F9}" srcOrd="0" destOrd="0" presId="urn:microsoft.com/office/officeart/2005/8/layout/vList2"/>
    <dgm:cxn modelId="{86CE2394-7855-40E7-A934-B989A9A12DC7}" type="presOf" srcId="{674F99FC-7187-4C73-B48F-DD061299DC0D}" destId="{0C0DDCEE-B15D-4B6C-A0CD-9AAC83B21E20}" srcOrd="0" destOrd="0" presId="urn:microsoft.com/office/officeart/2005/8/layout/vList2"/>
    <dgm:cxn modelId="{9F17C0F2-F798-49A6-A507-CE74E7535159}" srcId="{6B17FA6B-D860-437D-86BF-6400AAFE8BCD}" destId="{674F99FC-7187-4C73-B48F-DD061299DC0D}" srcOrd="0" destOrd="0" parTransId="{2E300C14-6964-48B5-A72C-E4CE95FE7BB9}" sibTransId="{FA37A89A-06C5-498A-8A4D-F0EEAC23DD80}"/>
    <dgm:cxn modelId="{5DD48108-7461-4F76-92AD-22919272D710}" type="presParOf" srcId="{71C44D88-5E65-4EC6-A3F2-6166E5A893F9}" destId="{0C0DDCEE-B15D-4B6C-A0CD-9AAC83B21E20}"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B1BEA3D-53CE-4B6B-B6A9-4304A37A5DD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tr-TR"/>
        </a:p>
      </dgm:t>
    </dgm:pt>
    <dgm:pt modelId="{51053875-23D8-4975-8680-A7D85C5FEE49}">
      <dgm:prSet/>
      <dgm:spPr>
        <a:noFill/>
      </dgm:spPr>
      <dgm:t>
        <a:bodyPr/>
        <a:lstStyle/>
        <a:p>
          <a:pPr rtl="0"/>
          <a:r>
            <a:rPr lang="tr-TR" dirty="0"/>
            <a:t>EXPRESS2, AB'de yeni, daha demokratik, kapsayıcı ve sürdürülebilir bir sosyal sözleşmeye yönelik artan talebi </a:t>
          </a:r>
          <a:r>
            <a:rPr lang="tr-TR" dirty="0" err="1"/>
            <a:t>multidisipliner</a:t>
          </a:r>
          <a:r>
            <a:rPr lang="tr-TR" dirty="0"/>
            <a:t>, disiplinler arası ve </a:t>
          </a:r>
          <a:r>
            <a:rPr lang="tr-TR" dirty="0" err="1"/>
            <a:t>kesitsel</a:t>
          </a:r>
          <a:r>
            <a:rPr lang="tr-TR" dirty="0"/>
            <a:t> bir bakış açısıyla ele alan bir projedir.</a:t>
          </a:r>
          <a:endParaRPr lang="en-GB" dirty="0"/>
        </a:p>
      </dgm:t>
    </dgm:pt>
    <dgm:pt modelId="{1E3871F8-E3BD-4220-A805-881D53E8C91A}" type="parTrans" cxnId="{AF5B9A68-255B-4882-8A68-1878AD8452EB}">
      <dgm:prSet/>
      <dgm:spPr/>
      <dgm:t>
        <a:bodyPr/>
        <a:lstStyle/>
        <a:p>
          <a:endParaRPr lang="tr-TR"/>
        </a:p>
      </dgm:t>
    </dgm:pt>
    <dgm:pt modelId="{78FE64C4-F7B7-48B8-9AC4-BB008CB007B9}" type="sibTrans" cxnId="{AF5B9A68-255B-4882-8A68-1878AD8452EB}">
      <dgm:prSet/>
      <dgm:spPr/>
      <dgm:t>
        <a:bodyPr/>
        <a:lstStyle/>
        <a:p>
          <a:endParaRPr lang="tr-TR"/>
        </a:p>
      </dgm:t>
    </dgm:pt>
    <dgm:pt modelId="{FFAA2302-51CB-4450-9A73-5BD6AA6313AD}">
      <dgm:prSet/>
      <dgm:spPr>
        <a:noFill/>
      </dgm:spPr>
      <dgm:t>
        <a:bodyPr/>
        <a:lstStyle/>
        <a:p>
          <a:pPr rtl="0"/>
          <a:r>
            <a:rPr lang="tr-TR" dirty="0"/>
            <a:t>Bunu başarmak için proje, yerel aktörlere, Üye Devletlere ve AB kurumlarına sunulacak, katılım ve koşullar, haklar ve yükümlülükler konusunda karar verme olanağına sahip olacak daha çekici ve meşru bir AB sosyal sözleşme taslağı oluşturmak için çalışacaktır.</a:t>
          </a:r>
          <a:endParaRPr lang="en-GB" dirty="0"/>
        </a:p>
      </dgm:t>
    </dgm:pt>
    <dgm:pt modelId="{06A60B17-F0BE-47E1-94ED-1B6EE81F884E}" type="parTrans" cxnId="{F9DEC098-5F02-42D6-B982-5BCE6B357081}">
      <dgm:prSet/>
      <dgm:spPr/>
      <dgm:t>
        <a:bodyPr/>
        <a:lstStyle/>
        <a:p>
          <a:endParaRPr lang="tr-TR"/>
        </a:p>
      </dgm:t>
    </dgm:pt>
    <dgm:pt modelId="{32442B40-FF8A-4780-840F-DA7F5112D8FC}" type="sibTrans" cxnId="{F9DEC098-5F02-42D6-B982-5BCE6B357081}">
      <dgm:prSet/>
      <dgm:spPr/>
      <dgm:t>
        <a:bodyPr/>
        <a:lstStyle/>
        <a:p>
          <a:endParaRPr lang="tr-TR"/>
        </a:p>
      </dgm:t>
    </dgm:pt>
    <dgm:pt modelId="{7E8ACE5F-00AE-4BB4-AD63-22B1B7E0DEAC}" type="pres">
      <dgm:prSet presAssocID="{7B1BEA3D-53CE-4B6B-B6A9-4304A37A5DDC}" presName="Name0" presStyleCnt="0">
        <dgm:presLayoutVars>
          <dgm:chPref val="1"/>
          <dgm:dir/>
          <dgm:animOne val="branch"/>
          <dgm:animLvl val="lvl"/>
          <dgm:resizeHandles/>
        </dgm:presLayoutVars>
      </dgm:prSet>
      <dgm:spPr/>
    </dgm:pt>
    <dgm:pt modelId="{27E2A1BE-29DA-4728-95DF-0F63B74875A9}" type="pres">
      <dgm:prSet presAssocID="{51053875-23D8-4975-8680-A7D85C5FEE49}" presName="vertOne" presStyleCnt="0"/>
      <dgm:spPr/>
    </dgm:pt>
    <dgm:pt modelId="{6026D162-A367-4135-B21C-DA2CA3D8F163}" type="pres">
      <dgm:prSet presAssocID="{51053875-23D8-4975-8680-A7D85C5FEE49}" presName="txOne" presStyleLbl="node0" presStyleIdx="0" presStyleCnt="2" custScaleX="120084">
        <dgm:presLayoutVars>
          <dgm:chPref val="3"/>
        </dgm:presLayoutVars>
      </dgm:prSet>
      <dgm:spPr/>
    </dgm:pt>
    <dgm:pt modelId="{6358DCE3-E699-498A-8260-54B02464263F}" type="pres">
      <dgm:prSet presAssocID="{51053875-23D8-4975-8680-A7D85C5FEE49}" presName="horzOne" presStyleCnt="0"/>
      <dgm:spPr/>
    </dgm:pt>
    <dgm:pt modelId="{9F6623A8-5985-4BB3-A477-40E03FEE65A6}" type="pres">
      <dgm:prSet presAssocID="{78FE64C4-F7B7-48B8-9AC4-BB008CB007B9}" presName="sibSpaceOne" presStyleCnt="0"/>
      <dgm:spPr/>
    </dgm:pt>
    <dgm:pt modelId="{D0A0E315-E407-4D37-8166-3AFFD32E1C40}" type="pres">
      <dgm:prSet presAssocID="{FFAA2302-51CB-4450-9A73-5BD6AA6313AD}" presName="vertOne" presStyleCnt="0"/>
      <dgm:spPr/>
    </dgm:pt>
    <dgm:pt modelId="{8FFE99D8-7A71-4508-8FCF-1F8FDEB95038}" type="pres">
      <dgm:prSet presAssocID="{FFAA2302-51CB-4450-9A73-5BD6AA6313AD}" presName="txOne" presStyleLbl="node0" presStyleIdx="1" presStyleCnt="2" custScaleX="119257" custLinFactNeighborX="12425" custLinFactNeighborY="61896">
        <dgm:presLayoutVars>
          <dgm:chPref val="3"/>
        </dgm:presLayoutVars>
      </dgm:prSet>
      <dgm:spPr/>
    </dgm:pt>
    <dgm:pt modelId="{58528623-5C19-43D2-8DA7-59E2B773EA31}" type="pres">
      <dgm:prSet presAssocID="{FFAA2302-51CB-4450-9A73-5BD6AA6313AD}" presName="horzOne" presStyleCnt="0"/>
      <dgm:spPr/>
    </dgm:pt>
  </dgm:ptLst>
  <dgm:cxnLst>
    <dgm:cxn modelId="{E087F302-46F8-49C6-A237-1A1212AF2085}" type="presOf" srcId="{51053875-23D8-4975-8680-A7D85C5FEE49}" destId="{6026D162-A367-4135-B21C-DA2CA3D8F163}" srcOrd="0" destOrd="0" presId="urn:microsoft.com/office/officeart/2005/8/layout/hierarchy4"/>
    <dgm:cxn modelId="{D6246D3D-D614-454A-8297-90BDEF19A657}" type="presOf" srcId="{FFAA2302-51CB-4450-9A73-5BD6AA6313AD}" destId="{8FFE99D8-7A71-4508-8FCF-1F8FDEB95038}" srcOrd="0" destOrd="0" presId="urn:microsoft.com/office/officeart/2005/8/layout/hierarchy4"/>
    <dgm:cxn modelId="{AF5B9A68-255B-4882-8A68-1878AD8452EB}" srcId="{7B1BEA3D-53CE-4B6B-B6A9-4304A37A5DDC}" destId="{51053875-23D8-4975-8680-A7D85C5FEE49}" srcOrd="0" destOrd="0" parTransId="{1E3871F8-E3BD-4220-A805-881D53E8C91A}" sibTransId="{78FE64C4-F7B7-48B8-9AC4-BB008CB007B9}"/>
    <dgm:cxn modelId="{FFD4D381-D528-455C-B237-E7E8B90883AC}" type="presOf" srcId="{7B1BEA3D-53CE-4B6B-B6A9-4304A37A5DDC}" destId="{7E8ACE5F-00AE-4BB4-AD63-22B1B7E0DEAC}" srcOrd="0" destOrd="0" presId="urn:microsoft.com/office/officeart/2005/8/layout/hierarchy4"/>
    <dgm:cxn modelId="{F9DEC098-5F02-42D6-B982-5BCE6B357081}" srcId="{7B1BEA3D-53CE-4B6B-B6A9-4304A37A5DDC}" destId="{FFAA2302-51CB-4450-9A73-5BD6AA6313AD}" srcOrd="1" destOrd="0" parTransId="{06A60B17-F0BE-47E1-94ED-1B6EE81F884E}" sibTransId="{32442B40-FF8A-4780-840F-DA7F5112D8FC}"/>
    <dgm:cxn modelId="{81AF3E5F-C042-441F-B218-2898B1E36415}" type="presParOf" srcId="{7E8ACE5F-00AE-4BB4-AD63-22B1B7E0DEAC}" destId="{27E2A1BE-29DA-4728-95DF-0F63B74875A9}" srcOrd="0" destOrd="0" presId="urn:microsoft.com/office/officeart/2005/8/layout/hierarchy4"/>
    <dgm:cxn modelId="{FC9F3831-705B-44FD-A663-350BFCF4528F}" type="presParOf" srcId="{27E2A1BE-29DA-4728-95DF-0F63B74875A9}" destId="{6026D162-A367-4135-B21C-DA2CA3D8F163}" srcOrd="0" destOrd="0" presId="urn:microsoft.com/office/officeart/2005/8/layout/hierarchy4"/>
    <dgm:cxn modelId="{1CEA4843-F8A8-425D-9686-C2BDBDCC7592}" type="presParOf" srcId="{27E2A1BE-29DA-4728-95DF-0F63B74875A9}" destId="{6358DCE3-E699-498A-8260-54B02464263F}" srcOrd="1" destOrd="0" presId="urn:microsoft.com/office/officeart/2005/8/layout/hierarchy4"/>
    <dgm:cxn modelId="{72F42D8B-C3D8-4736-8478-AFB24C3D4BCB}" type="presParOf" srcId="{7E8ACE5F-00AE-4BB4-AD63-22B1B7E0DEAC}" destId="{9F6623A8-5985-4BB3-A477-40E03FEE65A6}" srcOrd="1" destOrd="0" presId="urn:microsoft.com/office/officeart/2005/8/layout/hierarchy4"/>
    <dgm:cxn modelId="{D5CD3089-9A02-40B4-BE8B-67FB98F0FC9D}" type="presParOf" srcId="{7E8ACE5F-00AE-4BB4-AD63-22B1B7E0DEAC}" destId="{D0A0E315-E407-4D37-8166-3AFFD32E1C40}" srcOrd="2" destOrd="0" presId="urn:microsoft.com/office/officeart/2005/8/layout/hierarchy4"/>
    <dgm:cxn modelId="{67758962-7AB0-49D4-BD9B-F60BD5DCF369}" type="presParOf" srcId="{D0A0E315-E407-4D37-8166-3AFFD32E1C40}" destId="{8FFE99D8-7A71-4508-8FCF-1F8FDEB95038}" srcOrd="0" destOrd="0" presId="urn:microsoft.com/office/officeart/2005/8/layout/hierarchy4"/>
    <dgm:cxn modelId="{05AE83A5-4635-4ED3-AA8D-6A7A218B32E4}" type="presParOf" srcId="{D0A0E315-E407-4D37-8166-3AFFD32E1C40}" destId="{58528623-5C19-43D2-8DA7-59E2B773EA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490900-0D9E-4751-BE87-5F77E426D24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65617409-9C5F-459E-B428-93D4C8A4AB7E}">
      <dgm:prSet/>
      <dgm:spPr>
        <a:solidFill>
          <a:schemeClr val="accent1">
            <a:hueOff val="0"/>
            <a:satOff val="0"/>
            <a:lumOff val="0"/>
            <a:alpha val="0"/>
          </a:schemeClr>
        </a:solidFill>
      </dgm:spPr>
      <dgm:t>
        <a:bodyPr/>
        <a:lstStyle/>
        <a:p>
          <a:pPr rtl="0"/>
          <a:r>
            <a:rPr lang="tr-TR" dirty="0" err="1"/>
            <a:t>OppAttune</a:t>
          </a:r>
          <a:r>
            <a:rPr lang="tr-TR" dirty="0"/>
            <a:t>, muhalif aşırı ideolojilerin ve korumacı karar verme sürecinin gelişimini takip ediyor, yenilikçi bir uyum modeli geliştirmeyi ve aşırıcılığın yayılmasını sınırlayan ulusal ve </a:t>
          </a:r>
          <a:r>
            <a:rPr lang="tr-TR" dirty="0" err="1"/>
            <a:t>ulusötesi</a:t>
          </a:r>
          <a:r>
            <a:rPr lang="tr-TR" dirty="0"/>
            <a:t> düzeylerde bir dizi müdahaleyi test etmeyi amaçlamaktadır.</a:t>
          </a:r>
          <a:endParaRPr lang="en-GB" dirty="0"/>
        </a:p>
      </dgm:t>
    </dgm:pt>
    <dgm:pt modelId="{F514C17F-0EA7-4F4B-82C4-6F9983433EBA}" type="parTrans" cxnId="{4E75C51D-A8C4-4A95-BE7B-41614E8828B7}">
      <dgm:prSet/>
      <dgm:spPr/>
      <dgm:t>
        <a:bodyPr/>
        <a:lstStyle/>
        <a:p>
          <a:endParaRPr lang="tr-TR"/>
        </a:p>
      </dgm:t>
    </dgm:pt>
    <dgm:pt modelId="{FCB4B39D-FF19-4E5B-ACC4-F87E8DA22962}" type="sibTrans" cxnId="{4E75C51D-A8C4-4A95-BE7B-41614E8828B7}">
      <dgm:prSet/>
      <dgm:spPr/>
      <dgm:t>
        <a:bodyPr/>
        <a:lstStyle/>
        <a:p>
          <a:endParaRPr lang="tr-TR"/>
        </a:p>
      </dgm:t>
    </dgm:pt>
    <dgm:pt modelId="{EEE52782-4210-468F-B795-DA73DA0017B9}">
      <dgm:prSet/>
      <dgm:spPr>
        <a:solidFill>
          <a:schemeClr val="accent1">
            <a:hueOff val="0"/>
            <a:satOff val="0"/>
            <a:lumOff val="0"/>
            <a:alpha val="3000"/>
          </a:schemeClr>
        </a:solidFill>
      </dgm:spPr>
      <dgm:t>
        <a:bodyPr/>
        <a:lstStyle/>
        <a:p>
          <a:pPr rtl="0"/>
          <a:r>
            <a:rPr lang="tr-TR" dirty="0" err="1"/>
            <a:t>OppAttune</a:t>
          </a:r>
          <a:r>
            <a:rPr lang="tr-TR" dirty="0"/>
            <a:t>, aşırı anlatıların demokratik büyümeyi sekteye uğratma potansiyeline karşı koymak üzere tasarlanmış mikro, orta ve makro düzeyde kanıta dayalı öneriler ve stratejiler sağlar. Bunu, AB ve çevresindeki 17 ülkeden oluşan çok disiplinli bir konsorsiyum aracılığıyla sağlamaktadır.</a:t>
          </a:r>
          <a:endParaRPr lang="en-GB" dirty="0"/>
        </a:p>
      </dgm:t>
    </dgm:pt>
    <dgm:pt modelId="{D7AEA9CB-C96E-4768-B2B6-18AB001F0E3F}" type="parTrans" cxnId="{00654233-C4D6-4817-AE47-2F4CD8783A1C}">
      <dgm:prSet/>
      <dgm:spPr/>
      <dgm:t>
        <a:bodyPr/>
        <a:lstStyle/>
        <a:p>
          <a:endParaRPr lang="tr-TR"/>
        </a:p>
      </dgm:t>
    </dgm:pt>
    <dgm:pt modelId="{0AE4B1B8-DCBE-4C8C-B485-3E4D9AB7E377}" type="sibTrans" cxnId="{00654233-C4D6-4817-AE47-2F4CD8783A1C}">
      <dgm:prSet/>
      <dgm:spPr/>
      <dgm:t>
        <a:bodyPr/>
        <a:lstStyle/>
        <a:p>
          <a:endParaRPr lang="tr-TR"/>
        </a:p>
      </dgm:t>
    </dgm:pt>
    <dgm:pt modelId="{154138B9-1F88-4A8E-A1FB-29F4AA78B85C}" type="pres">
      <dgm:prSet presAssocID="{AC490900-0D9E-4751-BE87-5F77E426D24B}" presName="Name0" presStyleCnt="0">
        <dgm:presLayoutVars>
          <dgm:dir/>
          <dgm:animLvl val="lvl"/>
          <dgm:resizeHandles val="exact"/>
        </dgm:presLayoutVars>
      </dgm:prSet>
      <dgm:spPr/>
    </dgm:pt>
    <dgm:pt modelId="{FA85ECE2-4F61-4B62-90C9-D16E0BE8058B}" type="pres">
      <dgm:prSet presAssocID="{65617409-9C5F-459E-B428-93D4C8A4AB7E}" presName="linNode" presStyleCnt="0"/>
      <dgm:spPr/>
    </dgm:pt>
    <dgm:pt modelId="{B5CB5FFE-1DC0-4567-98A0-8C860F142D93}" type="pres">
      <dgm:prSet presAssocID="{65617409-9C5F-459E-B428-93D4C8A4AB7E}" presName="parentText" presStyleLbl="node1" presStyleIdx="0" presStyleCnt="2" custScaleX="277778">
        <dgm:presLayoutVars>
          <dgm:chMax val="1"/>
          <dgm:bulletEnabled val="1"/>
        </dgm:presLayoutVars>
      </dgm:prSet>
      <dgm:spPr/>
    </dgm:pt>
    <dgm:pt modelId="{375E1E7B-F58B-4BD6-9119-78A2F9AAE297}" type="pres">
      <dgm:prSet presAssocID="{FCB4B39D-FF19-4E5B-ACC4-F87E8DA22962}" presName="sp" presStyleCnt="0"/>
      <dgm:spPr/>
    </dgm:pt>
    <dgm:pt modelId="{6E509AAB-D2AC-45EB-87D3-9E50814923B0}" type="pres">
      <dgm:prSet presAssocID="{EEE52782-4210-468F-B795-DA73DA0017B9}" presName="linNode" presStyleCnt="0"/>
      <dgm:spPr/>
    </dgm:pt>
    <dgm:pt modelId="{A35E997B-CD48-45CD-8F48-A61642791A5B}" type="pres">
      <dgm:prSet presAssocID="{EEE52782-4210-468F-B795-DA73DA0017B9}" presName="parentText" presStyleLbl="node1" presStyleIdx="1" presStyleCnt="2" custScaleX="277778">
        <dgm:presLayoutVars>
          <dgm:chMax val="1"/>
          <dgm:bulletEnabled val="1"/>
        </dgm:presLayoutVars>
      </dgm:prSet>
      <dgm:spPr/>
    </dgm:pt>
  </dgm:ptLst>
  <dgm:cxnLst>
    <dgm:cxn modelId="{ECF6D50F-1F01-4B60-96A0-AB1AED2AB34D}" type="presOf" srcId="{65617409-9C5F-459E-B428-93D4C8A4AB7E}" destId="{B5CB5FFE-1DC0-4567-98A0-8C860F142D93}" srcOrd="0" destOrd="0" presId="urn:microsoft.com/office/officeart/2005/8/layout/vList5"/>
    <dgm:cxn modelId="{4E75C51D-A8C4-4A95-BE7B-41614E8828B7}" srcId="{AC490900-0D9E-4751-BE87-5F77E426D24B}" destId="{65617409-9C5F-459E-B428-93D4C8A4AB7E}" srcOrd="0" destOrd="0" parTransId="{F514C17F-0EA7-4F4B-82C4-6F9983433EBA}" sibTransId="{FCB4B39D-FF19-4E5B-ACC4-F87E8DA22962}"/>
    <dgm:cxn modelId="{00654233-C4D6-4817-AE47-2F4CD8783A1C}" srcId="{AC490900-0D9E-4751-BE87-5F77E426D24B}" destId="{EEE52782-4210-468F-B795-DA73DA0017B9}" srcOrd="1" destOrd="0" parTransId="{D7AEA9CB-C96E-4768-B2B6-18AB001F0E3F}" sibTransId="{0AE4B1B8-DCBE-4C8C-B485-3E4D9AB7E377}"/>
    <dgm:cxn modelId="{45014E96-DF59-480A-BC64-8AD039506CE9}" type="presOf" srcId="{EEE52782-4210-468F-B795-DA73DA0017B9}" destId="{A35E997B-CD48-45CD-8F48-A61642791A5B}" srcOrd="0" destOrd="0" presId="urn:microsoft.com/office/officeart/2005/8/layout/vList5"/>
    <dgm:cxn modelId="{326771BD-8C53-4960-B7AF-6FBE2712757A}" type="presOf" srcId="{AC490900-0D9E-4751-BE87-5F77E426D24B}" destId="{154138B9-1F88-4A8E-A1FB-29F4AA78B85C}" srcOrd="0" destOrd="0" presId="urn:microsoft.com/office/officeart/2005/8/layout/vList5"/>
    <dgm:cxn modelId="{5B5AD247-62CA-458F-8315-6248CAA35366}" type="presParOf" srcId="{154138B9-1F88-4A8E-A1FB-29F4AA78B85C}" destId="{FA85ECE2-4F61-4B62-90C9-D16E0BE8058B}" srcOrd="0" destOrd="0" presId="urn:microsoft.com/office/officeart/2005/8/layout/vList5"/>
    <dgm:cxn modelId="{B711AA1F-BCEF-49E5-A7F1-943404A37A78}" type="presParOf" srcId="{FA85ECE2-4F61-4B62-90C9-D16E0BE8058B}" destId="{B5CB5FFE-1DC0-4567-98A0-8C860F142D93}" srcOrd="0" destOrd="0" presId="urn:microsoft.com/office/officeart/2005/8/layout/vList5"/>
    <dgm:cxn modelId="{48746A86-1047-4D9B-A935-DF8A376A4409}" type="presParOf" srcId="{154138B9-1F88-4A8E-A1FB-29F4AA78B85C}" destId="{375E1E7B-F58B-4BD6-9119-78A2F9AAE297}" srcOrd="1" destOrd="0" presId="urn:microsoft.com/office/officeart/2005/8/layout/vList5"/>
    <dgm:cxn modelId="{1E892A0C-1BC8-4351-AC12-30765927F7BD}" type="presParOf" srcId="{154138B9-1F88-4A8E-A1FB-29F4AA78B85C}" destId="{6E509AAB-D2AC-45EB-87D3-9E50814923B0}" srcOrd="2" destOrd="0" presId="urn:microsoft.com/office/officeart/2005/8/layout/vList5"/>
    <dgm:cxn modelId="{5CE26108-AA71-49BF-909F-2BAC54B0B902}" type="presParOf" srcId="{6E509AAB-D2AC-45EB-87D3-9E50814923B0}" destId="{A35E997B-CD48-45CD-8F48-A61642791A5B}" srcOrd="0" destOrd="0" presId="urn:microsoft.com/office/officeart/2005/8/layout/vList5"/>
  </dgm:cxnLst>
  <dgm:bg>
    <a:solidFill>
      <a:schemeClr val="accent1">
        <a:hueOff val="0"/>
        <a:satOff val="0"/>
        <a:lumOff val="0"/>
        <a:alpha val="8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0614EC-68B8-4DB5-9B81-E93083E71BB4}" type="doc">
      <dgm:prSet loTypeId="urn:microsoft.com/office/officeart/2005/8/layout/vList2" loCatId="list" qsTypeId="urn:microsoft.com/office/officeart/2005/8/quickstyle/3d2" qsCatId="3D" csTypeId="urn:microsoft.com/office/officeart/2005/8/colors/accent0_2" csCatId="mainScheme" phldr="1"/>
      <dgm:spPr/>
      <dgm:t>
        <a:bodyPr/>
        <a:lstStyle/>
        <a:p>
          <a:endParaRPr lang="tr-TR"/>
        </a:p>
      </dgm:t>
    </dgm:pt>
    <dgm:pt modelId="{07C6376C-EFBC-4942-AB5F-89CD2426BC59}">
      <dgm:prSet custT="1"/>
      <dgm:spPr/>
      <dgm:t>
        <a:bodyPr/>
        <a:lstStyle/>
        <a:p>
          <a:pPr algn="ctr" rtl="0"/>
          <a:r>
            <a:rPr lang="tr-TR" sz="2400" b="0" i="0" baseline="0" dirty="0"/>
            <a:t>ANKARA SOSYAL BİLİMLER ÜNİVERSİTESİNDEN </a:t>
          </a:r>
        </a:p>
        <a:p>
          <a:pPr algn="ctr" rtl="0"/>
          <a:r>
            <a:rPr lang="tr-TR" sz="2400" b="0" i="0" baseline="0" dirty="0">
              <a:solidFill>
                <a:srgbClr val="FF0000"/>
              </a:solidFill>
            </a:rPr>
            <a:t>3 öğrenci </a:t>
          </a:r>
          <a:r>
            <a:rPr lang="tr-TR" sz="2400" b="0" i="0" baseline="0" dirty="0"/>
            <a:t>burstan faydalanmıştır.</a:t>
          </a:r>
          <a:endParaRPr lang="en-GB" sz="2400" dirty="0"/>
        </a:p>
      </dgm:t>
    </dgm:pt>
    <dgm:pt modelId="{7B4D1E39-FFF5-4134-A016-3989D90CC157}" type="parTrans" cxnId="{3DBC23B1-148C-41D9-AA96-01BB1B1E460A}">
      <dgm:prSet/>
      <dgm:spPr/>
      <dgm:t>
        <a:bodyPr/>
        <a:lstStyle/>
        <a:p>
          <a:endParaRPr lang="tr-TR"/>
        </a:p>
      </dgm:t>
    </dgm:pt>
    <dgm:pt modelId="{DFA289B5-D9CC-4D23-B3D5-2FA10266115B}" type="sibTrans" cxnId="{3DBC23B1-148C-41D9-AA96-01BB1B1E460A}">
      <dgm:prSet/>
      <dgm:spPr/>
      <dgm:t>
        <a:bodyPr/>
        <a:lstStyle/>
        <a:p>
          <a:endParaRPr lang="tr-TR"/>
        </a:p>
      </dgm:t>
    </dgm:pt>
    <dgm:pt modelId="{85F57811-EBDD-40D8-89D3-1AED31EFA1F9}" type="pres">
      <dgm:prSet presAssocID="{850614EC-68B8-4DB5-9B81-E93083E71BB4}" presName="linear" presStyleCnt="0">
        <dgm:presLayoutVars>
          <dgm:animLvl val="lvl"/>
          <dgm:resizeHandles val="exact"/>
        </dgm:presLayoutVars>
      </dgm:prSet>
      <dgm:spPr/>
    </dgm:pt>
    <dgm:pt modelId="{88D33370-CACD-4E45-82D6-F4ABEE3838BE}" type="pres">
      <dgm:prSet presAssocID="{07C6376C-EFBC-4942-AB5F-89CD2426BC59}" presName="parentText" presStyleLbl="node1" presStyleIdx="0" presStyleCnt="1" custScaleY="310915" custLinFactNeighborY="5172">
        <dgm:presLayoutVars>
          <dgm:chMax val="0"/>
          <dgm:bulletEnabled val="1"/>
        </dgm:presLayoutVars>
      </dgm:prSet>
      <dgm:spPr/>
    </dgm:pt>
  </dgm:ptLst>
  <dgm:cxnLst>
    <dgm:cxn modelId="{469667A6-367C-4C33-9079-1AF0C5E27DA9}" type="presOf" srcId="{07C6376C-EFBC-4942-AB5F-89CD2426BC59}" destId="{88D33370-CACD-4E45-82D6-F4ABEE3838BE}" srcOrd="0" destOrd="0" presId="urn:microsoft.com/office/officeart/2005/8/layout/vList2"/>
    <dgm:cxn modelId="{3DBC23B1-148C-41D9-AA96-01BB1B1E460A}" srcId="{850614EC-68B8-4DB5-9B81-E93083E71BB4}" destId="{07C6376C-EFBC-4942-AB5F-89CD2426BC59}" srcOrd="0" destOrd="0" parTransId="{7B4D1E39-FFF5-4134-A016-3989D90CC157}" sibTransId="{DFA289B5-D9CC-4D23-B3D5-2FA10266115B}"/>
    <dgm:cxn modelId="{BFDD15D1-31CA-4562-A22E-16B5CB3996FC}" type="presOf" srcId="{850614EC-68B8-4DB5-9B81-E93083E71BB4}" destId="{85F57811-EBDD-40D8-89D3-1AED31EFA1F9}" srcOrd="0" destOrd="0" presId="urn:microsoft.com/office/officeart/2005/8/layout/vList2"/>
    <dgm:cxn modelId="{E75C4A1C-797C-4B39-9E67-363F4609768D}" type="presParOf" srcId="{85F57811-EBDD-40D8-89D3-1AED31EFA1F9}" destId="{88D33370-CACD-4E45-82D6-F4ABEE3838B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E6A802B-84CC-4D61-B06D-8D3D2908588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A4426C8A-EF1A-42B3-BE73-6E6BD08DAFBF}">
      <dgm:prSet/>
      <dgm:spPr>
        <a:noFill/>
      </dgm:spPr>
      <dgm:t>
        <a:bodyPr/>
        <a:lstStyle/>
        <a:p>
          <a:pPr rtl="0"/>
          <a:r>
            <a:rPr lang="tr-TR" b="1" dirty="0">
              <a:solidFill>
                <a:srgbClr val="FF0000"/>
              </a:solidFill>
            </a:rPr>
            <a:t>2025-2027 Yılları Hedef/Öncelikleri:</a:t>
          </a:r>
          <a:endParaRPr lang="en-GB" b="1" dirty="0">
            <a:solidFill>
              <a:srgbClr val="FF0000"/>
            </a:solidFill>
          </a:endParaRPr>
        </a:p>
      </dgm:t>
    </dgm:pt>
    <dgm:pt modelId="{028C77B7-D3E6-4A13-96A9-AC8C845CA5E0}" type="parTrans" cxnId="{DD197E5A-4940-4E8D-816C-CB25BF32E70C}">
      <dgm:prSet/>
      <dgm:spPr/>
      <dgm:t>
        <a:bodyPr/>
        <a:lstStyle/>
        <a:p>
          <a:endParaRPr lang="tr-TR"/>
        </a:p>
      </dgm:t>
    </dgm:pt>
    <dgm:pt modelId="{106804DC-9D44-423B-ACD7-76C8E332EE18}" type="sibTrans" cxnId="{DD197E5A-4940-4E8D-816C-CB25BF32E70C}">
      <dgm:prSet/>
      <dgm:spPr/>
      <dgm:t>
        <a:bodyPr/>
        <a:lstStyle/>
        <a:p>
          <a:endParaRPr lang="tr-TR"/>
        </a:p>
      </dgm:t>
    </dgm:pt>
    <dgm:pt modelId="{1A3427F2-7630-4A9F-9DE3-3E3C730BDF1E}">
      <dgm:prSet/>
      <dgm:spPr>
        <a:noFill/>
      </dgm:spPr>
      <dgm:t>
        <a:bodyPr/>
        <a:lstStyle/>
        <a:p>
          <a:pPr rtl="0"/>
          <a:r>
            <a:rPr lang="tr-TR" dirty="0"/>
            <a:t>1. Doğal, kazara ve insan kaynaklı felaketlerden kaynaklanan kayıpların azaltılması</a:t>
          </a:r>
          <a:endParaRPr lang="en-GB" dirty="0"/>
        </a:p>
      </dgm:t>
    </dgm:pt>
    <dgm:pt modelId="{21686244-B2A5-4B65-B64B-2427615F7568}" type="parTrans" cxnId="{555BE63B-EADB-4F9B-8105-284F9929B90C}">
      <dgm:prSet/>
      <dgm:spPr/>
      <dgm:t>
        <a:bodyPr/>
        <a:lstStyle/>
        <a:p>
          <a:endParaRPr lang="tr-TR"/>
        </a:p>
      </dgm:t>
    </dgm:pt>
    <dgm:pt modelId="{A446BFFF-3B29-49F4-A88C-BC6FD6CB162C}" type="sibTrans" cxnId="{555BE63B-EADB-4F9B-8105-284F9929B90C}">
      <dgm:prSet/>
      <dgm:spPr/>
      <dgm:t>
        <a:bodyPr/>
        <a:lstStyle/>
        <a:p>
          <a:endParaRPr lang="tr-TR"/>
        </a:p>
      </dgm:t>
    </dgm:pt>
    <dgm:pt modelId="{09ABFFA2-CBFC-4899-BA83-AC4A51B7FEA4}">
      <dgm:prSet/>
      <dgm:spPr>
        <a:noFill/>
      </dgm:spPr>
      <dgm:t>
        <a:bodyPr/>
        <a:lstStyle/>
        <a:p>
          <a:pPr rtl="0"/>
          <a:r>
            <a:rPr lang="tr-TR" dirty="0"/>
            <a:t>2. Yasa dışı eylemler önlenirken, meşru yolcular ve malların AB'ye daha kolay seyahat etmesinin sağlanması</a:t>
          </a:r>
          <a:endParaRPr lang="en-GB" dirty="0"/>
        </a:p>
      </dgm:t>
    </dgm:pt>
    <dgm:pt modelId="{19DDE3C6-A09F-482F-8FA4-AB68099F9CAD}" type="parTrans" cxnId="{5CD9E64D-FB2A-4F27-928C-817B3F459929}">
      <dgm:prSet/>
      <dgm:spPr/>
      <dgm:t>
        <a:bodyPr/>
        <a:lstStyle/>
        <a:p>
          <a:endParaRPr lang="tr-TR"/>
        </a:p>
      </dgm:t>
    </dgm:pt>
    <dgm:pt modelId="{12750630-F230-426B-9DAA-B45FDCA593C9}" type="sibTrans" cxnId="{5CD9E64D-FB2A-4F27-928C-817B3F459929}">
      <dgm:prSet/>
      <dgm:spPr/>
      <dgm:t>
        <a:bodyPr/>
        <a:lstStyle/>
        <a:p>
          <a:endParaRPr lang="tr-TR"/>
        </a:p>
      </dgm:t>
    </dgm:pt>
    <dgm:pt modelId="{CF4DAF0A-7278-455B-9621-8733345D7981}">
      <dgm:prSet/>
      <dgm:spPr>
        <a:noFill/>
      </dgm:spPr>
      <dgm:t>
        <a:bodyPr/>
        <a:lstStyle/>
        <a:p>
          <a:pPr rtl="0"/>
          <a:r>
            <a:rPr lang="tr-TR" dirty="0"/>
            <a:t>3. Suç ve terörizmle daha etkin mücadele etmek ve altyapının dayanıklılığını artırmak</a:t>
          </a:r>
          <a:endParaRPr lang="en-GB" dirty="0"/>
        </a:p>
      </dgm:t>
    </dgm:pt>
    <dgm:pt modelId="{EA62D1DA-63F0-4013-89FA-F56396042E69}" type="parTrans" cxnId="{52D59435-212A-40C0-832E-498F765EDF3F}">
      <dgm:prSet/>
      <dgm:spPr/>
      <dgm:t>
        <a:bodyPr/>
        <a:lstStyle/>
        <a:p>
          <a:endParaRPr lang="tr-TR"/>
        </a:p>
      </dgm:t>
    </dgm:pt>
    <dgm:pt modelId="{D56E577F-0DBA-4985-A9F1-23BD9BA2CD51}" type="sibTrans" cxnId="{52D59435-212A-40C0-832E-498F765EDF3F}">
      <dgm:prSet/>
      <dgm:spPr/>
      <dgm:t>
        <a:bodyPr/>
        <a:lstStyle/>
        <a:p>
          <a:endParaRPr lang="tr-TR"/>
        </a:p>
      </dgm:t>
    </dgm:pt>
    <dgm:pt modelId="{FAD32D2E-CFAA-48AF-9195-A0E326519903}">
      <dgm:prSet/>
      <dgm:spPr>
        <a:noFill/>
      </dgm:spPr>
      <dgm:t>
        <a:bodyPr/>
        <a:lstStyle/>
        <a:p>
          <a:pPr rtl="0"/>
          <a:r>
            <a:rPr lang="tr-TR" dirty="0"/>
            <a:t>4. Siber güvenliğin artırılması ve daha güvenli bir çevrimiçi ortam sağlanması</a:t>
          </a:r>
          <a:endParaRPr lang="en-GB" dirty="0"/>
        </a:p>
      </dgm:t>
    </dgm:pt>
    <dgm:pt modelId="{FDFCDE2F-2573-4079-84EB-D5D5BEA60C88}" type="parTrans" cxnId="{328973FF-4D17-4FE7-B5C0-FB84D2C28185}">
      <dgm:prSet/>
      <dgm:spPr/>
      <dgm:t>
        <a:bodyPr/>
        <a:lstStyle/>
        <a:p>
          <a:endParaRPr lang="tr-TR"/>
        </a:p>
      </dgm:t>
    </dgm:pt>
    <dgm:pt modelId="{144D5FA7-CBAF-45E2-93E8-B7D3F87E4662}" type="sibTrans" cxnId="{328973FF-4D17-4FE7-B5C0-FB84D2C28185}">
      <dgm:prSet/>
      <dgm:spPr/>
      <dgm:t>
        <a:bodyPr/>
        <a:lstStyle/>
        <a:p>
          <a:endParaRPr lang="tr-TR"/>
        </a:p>
      </dgm:t>
    </dgm:pt>
    <dgm:pt modelId="{0A7406BC-C2B0-4FDC-BEEF-319C2F045B07}" type="pres">
      <dgm:prSet presAssocID="{1E6A802B-84CC-4D61-B06D-8D3D29085887}" presName="Name0" presStyleCnt="0">
        <dgm:presLayoutVars>
          <dgm:dir/>
          <dgm:animLvl val="lvl"/>
          <dgm:resizeHandles val="exact"/>
        </dgm:presLayoutVars>
      </dgm:prSet>
      <dgm:spPr/>
    </dgm:pt>
    <dgm:pt modelId="{D78F95D5-5669-4C22-AEE1-C71BD6060E9A}" type="pres">
      <dgm:prSet presAssocID="{A4426C8A-EF1A-42B3-BE73-6E6BD08DAFBF}" presName="linNode" presStyleCnt="0"/>
      <dgm:spPr/>
    </dgm:pt>
    <dgm:pt modelId="{220E40F7-5BE5-4FB2-A6D2-5ACE92C1A0F5}" type="pres">
      <dgm:prSet presAssocID="{A4426C8A-EF1A-42B3-BE73-6E6BD08DAFBF}" presName="parentText" presStyleLbl="node1" presStyleIdx="0" presStyleCnt="5" custScaleX="277778">
        <dgm:presLayoutVars>
          <dgm:chMax val="1"/>
          <dgm:bulletEnabled val="1"/>
        </dgm:presLayoutVars>
      </dgm:prSet>
      <dgm:spPr/>
    </dgm:pt>
    <dgm:pt modelId="{DC757183-CA5E-4F22-9A73-8FF90241E11B}" type="pres">
      <dgm:prSet presAssocID="{106804DC-9D44-423B-ACD7-76C8E332EE18}" presName="sp" presStyleCnt="0"/>
      <dgm:spPr/>
    </dgm:pt>
    <dgm:pt modelId="{291BF988-450E-45C4-A767-386B86474737}" type="pres">
      <dgm:prSet presAssocID="{1A3427F2-7630-4A9F-9DE3-3E3C730BDF1E}" presName="linNode" presStyleCnt="0"/>
      <dgm:spPr/>
    </dgm:pt>
    <dgm:pt modelId="{DC99866F-B6DB-4778-BD92-12A612E5017E}" type="pres">
      <dgm:prSet presAssocID="{1A3427F2-7630-4A9F-9DE3-3E3C730BDF1E}" presName="parentText" presStyleLbl="node1" presStyleIdx="1" presStyleCnt="5" custScaleX="277778">
        <dgm:presLayoutVars>
          <dgm:chMax val="1"/>
          <dgm:bulletEnabled val="1"/>
        </dgm:presLayoutVars>
      </dgm:prSet>
      <dgm:spPr/>
    </dgm:pt>
    <dgm:pt modelId="{64365403-03DA-4239-8D31-EDA7DFBF03CA}" type="pres">
      <dgm:prSet presAssocID="{A446BFFF-3B29-49F4-A88C-BC6FD6CB162C}" presName="sp" presStyleCnt="0"/>
      <dgm:spPr/>
    </dgm:pt>
    <dgm:pt modelId="{DB5DD570-8CC2-4080-9358-9DB5DF22F46B}" type="pres">
      <dgm:prSet presAssocID="{09ABFFA2-CBFC-4899-BA83-AC4A51B7FEA4}" presName="linNode" presStyleCnt="0"/>
      <dgm:spPr/>
    </dgm:pt>
    <dgm:pt modelId="{85A74FCF-966A-49CA-B7C9-B5E471D83640}" type="pres">
      <dgm:prSet presAssocID="{09ABFFA2-CBFC-4899-BA83-AC4A51B7FEA4}" presName="parentText" presStyleLbl="node1" presStyleIdx="2" presStyleCnt="5" custScaleX="277778">
        <dgm:presLayoutVars>
          <dgm:chMax val="1"/>
          <dgm:bulletEnabled val="1"/>
        </dgm:presLayoutVars>
      </dgm:prSet>
      <dgm:spPr/>
    </dgm:pt>
    <dgm:pt modelId="{8A840652-10E3-4552-9214-955B50C080E2}" type="pres">
      <dgm:prSet presAssocID="{12750630-F230-426B-9DAA-B45FDCA593C9}" presName="sp" presStyleCnt="0"/>
      <dgm:spPr/>
    </dgm:pt>
    <dgm:pt modelId="{5E6A98CF-F6D7-47FF-AC4B-65AF401E5182}" type="pres">
      <dgm:prSet presAssocID="{CF4DAF0A-7278-455B-9621-8733345D7981}" presName="linNode" presStyleCnt="0"/>
      <dgm:spPr/>
    </dgm:pt>
    <dgm:pt modelId="{A3878728-75DA-4446-B366-9614EDD7A460}" type="pres">
      <dgm:prSet presAssocID="{CF4DAF0A-7278-455B-9621-8733345D7981}" presName="parentText" presStyleLbl="node1" presStyleIdx="3" presStyleCnt="5" custScaleX="277778">
        <dgm:presLayoutVars>
          <dgm:chMax val="1"/>
          <dgm:bulletEnabled val="1"/>
        </dgm:presLayoutVars>
      </dgm:prSet>
      <dgm:spPr/>
    </dgm:pt>
    <dgm:pt modelId="{E3CCD3C3-7B14-4993-8B19-1EB0DC97F42C}" type="pres">
      <dgm:prSet presAssocID="{D56E577F-0DBA-4985-A9F1-23BD9BA2CD51}" presName="sp" presStyleCnt="0"/>
      <dgm:spPr/>
    </dgm:pt>
    <dgm:pt modelId="{52EE9CE3-F94C-4EDA-AB9A-BFF208DD5362}" type="pres">
      <dgm:prSet presAssocID="{FAD32D2E-CFAA-48AF-9195-A0E326519903}" presName="linNode" presStyleCnt="0"/>
      <dgm:spPr/>
    </dgm:pt>
    <dgm:pt modelId="{69368C09-5EA3-4095-8C09-3BA13D50FD02}" type="pres">
      <dgm:prSet presAssocID="{FAD32D2E-CFAA-48AF-9195-A0E326519903}" presName="parentText" presStyleLbl="node1" presStyleIdx="4" presStyleCnt="5" custScaleX="277778">
        <dgm:presLayoutVars>
          <dgm:chMax val="1"/>
          <dgm:bulletEnabled val="1"/>
        </dgm:presLayoutVars>
      </dgm:prSet>
      <dgm:spPr/>
    </dgm:pt>
  </dgm:ptLst>
  <dgm:cxnLst>
    <dgm:cxn modelId="{BD043614-6C7D-451B-AA95-1DBDC06788B8}" type="presOf" srcId="{09ABFFA2-CBFC-4899-BA83-AC4A51B7FEA4}" destId="{85A74FCF-966A-49CA-B7C9-B5E471D83640}" srcOrd="0" destOrd="0" presId="urn:microsoft.com/office/officeart/2005/8/layout/vList5"/>
    <dgm:cxn modelId="{44B4D025-DA6E-40C1-86D8-FC834D87197F}" type="presOf" srcId="{A4426C8A-EF1A-42B3-BE73-6E6BD08DAFBF}" destId="{220E40F7-5BE5-4FB2-A6D2-5ACE92C1A0F5}" srcOrd="0" destOrd="0" presId="urn:microsoft.com/office/officeart/2005/8/layout/vList5"/>
    <dgm:cxn modelId="{52D59435-212A-40C0-832E-498F765EDF3F}" srcId="{1E6A802B-84CC-4D61-B06D-8D3D29085887}" destId="{CF4DAF0A-7278-455B-9621-8733345D7981}" srcOrd="3" destOrd="0" parTransId="{EA62D1DA-63F0-4013-89FA-F56396042E69}" sibTransId="{D56E577F-0DBA-4985-A9F1-23BD9BA2CD51}"/>
    <dgm:cxn modelId="{555BE63B-EADB-4F9B-8105-284F9929B90C}" srcId="{1E6A802B-84CC-4D61-B06D-8D3D29085887}" destId="{1A3427F2-7630-4A9F-9DE3-3E3C730BDF1E}" srcOrd="1" destOrd="0" parTransId="{21686244-B2A5-4B65-B64B-2427615F7568}" sibTransId="{A446BFFF-3B29-49F4-A88C-BC6FD6CB162C}"/>
    <dgm:cxn modelId="{48CE7B64-AF79-4825-B581-AA57EC921805}" type="presOf" srcId="{FAD32D2E-CFAA-48AF-9195-A0E326519903}" destId="{69368C09-5EA3-4095-8C09-3BA13D50FD02}" srcOrd="0" destOrd="0" presId="urn:microsoft.com/office/officeart/2005/8/layout/vList5"/>
    <dgm:cxn modelId="{AB047D67-9DFF-48C9-A1D6-26B120D85F06}" type="presOf" srcId="{1A3427F2-7630-4A9F-9DE3-3E3C730BDF1E}" destId="{DC99866F-B6DB-4778-BD92-12A612E5017E}" srcOrd="0" destOrd="0" presId="urn:microsoft.com/office/officeart/2005/8/layout/vList5"/>
    <dgm:cxn modelId="{5CD9E64D-FB2A-4F27-928C-817B3F459929}" srcId="{1E6A802B-84CC-4D61-B06D-8D3D29085887}" destId="{09ABFFA2-CBFC-4899-BA83-AC4A51B7FEA4}" srcOrd="2" destOrd="0" parTransId="{19DDE3C6-A09F-482F-8FA4-AB68099F9CAD}" sibTransId="{12750630-F230-426B-9DAA-B45FDCA593C9}"/>
    <dgm:cxn modelId="{DD197E5A-4940-4E8D-816C-CB25BF32E70C}" srcId="{1E6A802B-84CC-4D61-B06D-8D3D29085887}" destId="{A4426C8A-EF1A-42B3-BE73-6E6BD08DAFBF}" srcOrd="0" destOrd="0" parTransId="{028C77B7-D3E6-4A13-96A9-AC8C845CA5E0}" sibTransId="{106804DC-9D44-423B-ACD7-76C8E332EE18}"/>
    <dgm:cxn modelId="{DD32DBC7-6E47-41C3-8B0B-5A7DCFD4D718}" type="presOf" srcId="{1E6A802B-84CC-4D61-B06D-8D3D29085887}" destId="{0A7406BC-C2B0-4FDC-BEEF-319C2F045B07}" srcOrd="0" destOrd="0" presId="urn:microsoft.com/office/officeart/2005/8/layout/vList5"/>
    <dgm:cxn modelId="{328973FF-4D17-4FE7-B5C0-FB84D2C28185}" srcId="{1E6A802B-84CC-4D61-B06D-8D3D29085887}" destId="{FAD32D2E-CFAA-48AF-9195-A0E326519903}" srcOrd="4" destOrd="0" parTransId="{FDFCDE2F-2573-4079-84EB-D5D5BEA60C88}" sibTransId="{144D5FA7-CBAF-45E2-93E8-B7D3F87E4662}"/>
    <dgm:cxn modelId="{4B0CA7FF-5FEE-4AF2-BFC2-94ECA1117ECB}" type="presOf" srcId="{CF4DAF0A-7278-455B-9621-8733345D7981}" destId="{A3878728-75DA-4446-B366-9614EDD7A460}" srcOrd="0" destOrd="0" presId="urn:microsoft.com/office/officeart/2005/8/layout/vList5"/>
    <dgm:cxn modelId="{8DF15240-E939-4C35-8A13-D489B2DE208B}" type="presParOf" srcId="{0A7406BC-C2B0-4FDC-BEEF-319C2F045B07}" destId="{D78F95D5-5669-4C22-AEE1-C71BD6060E9A}" srcOrd="0" destOrd="0" presId="urn:microsoft.com/office/officeart/2005/8/layout/vList5"/>
    <dgm:cxn modelId="{74531BA2-9321-4BD8-89CC-A54E0DEF1BF4}" type="presParOf" srcId="{D78F95D5-5669-4C22-AEE1-C71BD6060E9A}" destId="{220E40F7-5BE5-4FB2-A6D2-5ACE92C1A0F5}" srcOrd="0" destOrd="0" presId="urn:microsoft.com/office/officeart/2005/8/layout/vList5"/>
    <dgm:cxn modelId="{143D6F00-56CE-4424-BE41-723A88C6ACFF}" type="presParOf" srcId="{0A7406BC-C2B0-4FDC-BEEF-319C2F045B07}" destId="{DC757183-CA5E-4F22-9A73-8FF90241E11B}" srcOrd="1" destOrd="0" presId="urn:microsoft.com/office/officeart/2005/8/layout/vList5"/>
    <dgm:cxn modelId="{9DBC0962-922D-42EA-BAC8-6673B44E0F3C}" type="presParOf" srcId="{0A7406BC-C2B0-4FDC-BEEF-319C2F045B07}" destId="{291BF988-450E-45C4-A767-386B86474737}" srcOrd="2" destOrd="0" presId="urn:microsoft.com/office/officeart/2005/8/layout/vList5"/>
    <dgm:cxn modelId="{B929DA15-4B5D-4391-9AA4-288417E38396}" type="presParOf" srcId="{291BF988-450E-45C4-A767-386B86474737}" destId="{DC99866F-B6DB-4778-BD92-12A612E5017E}" srcOrd="0" destOrd="0" presId="urn:microsoft.com/office/officeart/2005/8/layout/vList5"/>
    <dgm:cxn modelId="{21BB0912-D04A-45A8-A6E8-25D83A76F55C}" type="presParOf" srcId="{0A7406BC-C2B0-4FDC-BEEF-319C2F045B07}" destId="{64365403-03DA-4239-8D31-EDA7DFBF03CA}" srcOrd="3" destOrd="0" presId="urn:microsoft.com/office/officeart/2005/8/layout/vList5"/>
    <dgm:cxn modelId="{03ABCD3D-2502-4223-A29A-04BB81D0CF14}" type="presParOf" srcId="{0A7406BC-C2B0-4FDC-BEEF-319C2F045B07}" destId="{DB5DD570-8CC2-4080-9358-9DB5DF22F46B}" srcOrd="4" destOrd="0" presId="urn:microsoft.com/office/officeart/2005/8/layout/vList5"/>
    <dgm:cxn modelId="{37154ED9-E950-4619-83C8-4C27B09C6BA3}" type="presParOf" srcId="{DB5DD570-8CC2-4080-9358-9DB5DF22F46B}" destId="{85A74FCF-966A-49CA-B7C9-B5E471D83640}" srcOrd="0" destOrd="0" presId="urn:microsoft.com/office/officeart/2005/8/layout/vList5"/>
    <dgm:cxn modelId="{F4B91ADC-6BAC-4A1D-928A-2A784DC09E88}" type="presParOf" srcId="{0A7406BC-C2B0-4FDC-BEEF-319C2F045B07}" destId="{8A840652-10E3-4552-9214-955B50C080E2}" srcOrd="5" destOrd="0" presId="urn:microsoft.com/office/officeart/2005/8/layout/vList5"/>
    <dgm:cxn modelId="{066AD28D-8B73-4381-BD55-33302A679FC4}" type="presParOf" srcId="{0A7406BC-C2B0-4FDC-BEEF-319C2F045B07}" destId="{5E6A98CF-F6D7-47FF-AC4B-65AF401E5182}" srcOrd="6" destOrd="0" presId="urn:microsoft.com/office/officeart/2005/8/layout/vList5"/>
    <dgm:cxn modelId="{ED37F9C1-43AF-4186-9107-67C28D7BEF35}" type="presParOf" srcId="{5E6A98CF-F6D7-47FF-AC4B-65AF401E5182}" destId="{A3878728-75DA-4446-B366-9614EDD7A460}" srcOrd="0" destOrd="0" presId="urn:microsoft.com/office/officeart/2005/8/layout/vList5"/>
    <dgm:cxn modelId="{22F40832-2AD1-4E0D-BD3C-1DA8855C5C1D}" type="presParOf" srcId="{0A7406BC-C2B0-4FDC-BEEF-319C2F045B07}" destId="{E3CCD3C3-7B14-4993-8B19-1EB0DC97F42C}" srcOrd="7" destOrd="0" presId="urn:microsoft.com/office/officeart/2005/8/layout/vList5"/>
    <dgm:cxn modelId="{ACC2BE4A-884E-48E5-BDCA-2D693BD6BB79}" type="presParOf" srcId="{0A7406BC-C2B0-4FDC-BEEF-319C2F045B07}" destId="{52EE9CE3-F94C-4EDA-AB9A-BFF208DD5362}" srcOrd="8" destOrd="0" presId="urn:microsoft.com/office/officeart/2005/8/layout/vList5"/>
    <dgm:cxn modelId="{CA2AD252-5569-4D80-9100-7D2777E8D322}" type="presParOf" srcId="{52EE9CE3-F94C-4EDA-AB9A-BFF208DD5362}" destId="{69368C09-5EA3-4095-8C09-3BA13D50FD02}"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B005197-CF8D-4BCA-AF3D-93B1F21926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8AA23DDF-3149-441D-AA95-5328CD5CC0D9}">
      <dgm:prSet/>
      <dgm:spPr>
        <a:noFill/>
      </dgm:spPr>
      <dgm:t>
        <a:bodyPr/>
        <a:lstStyle/>
        <a:p>
          <a:pPr algn="ctr" rtl="0"/>
          <a:r>
            <a:rPr lang="en-US" b="1" dirty="0">
              <a:solidFill>
                <a:srgbClr val="FF0000"/>
              </a:solidFill>
            </a:rPr>
            <a:t>CO-CREATIVE IMPROVED UNDERSTANDING AND AWARENESS OF MULTI-HAZARD RISKS FOR DISASTER RESILIENT SOCIETY</a:t>
          </a:r>
          <a:endParaRPr lang="en-GB" dirty="0">
            <a:solidFill>
              <a:srgbClr val="FF0000"/>
            </a:solidFill>
          </a:endParaRPr>
        </a:p>
      </dgm:t>
    </dgm:pt>
    <dgm:pt modelId="{94F0F2EF-F21D-467A-A1D8-DAAD933A67F8}" type="parTrans" cxnId="{6638E87A-EFE0-4D81-8D47-3262770D15B4}">
      <dgm:prSet/>
      <dgm:spPr/>
      <dgm:t>
        <a:bodyPr/>
        <a:lstStyle/>
        <a:p>
          <a:endParaRPr lang="tr-TR"/>
        </a:p>
      </dgm:t>
    </dgm:pt>
    <dgm:pt modelId="{882063F5-2B00-4213-8782-00273076909E}" type="sibTrans" cxnId="{6638E87A-EFE0-4D81-8D47-3262770D15B4}">
      <dgm:prSet/>
      <dgm:spPr/>
      <dgm:t>
        <a:bodyPr/>
        <a:lstStyle/>
        <a:p>
          <a:endParaRPr lang="tr-TR"/>
        </a:p>
      </dgm:t>
    </dgm:pt>
    <dgm:pt modelId="{B557725D-033C-4D86-B93D-9B6707086769}" type="pres">
      <dgm:prSet presAssocID="{FB005197-CF8D-4BCA-AF3D-93B1F2192609}" presName="linear" presStyleCnt="0">
        <dgm:presLayoutVars>
          <dgm:animLvl val="lvl"/>
          <dgm:resizeHandles val="exact"/>
        </dgm:presLayoutVars>
      </dgm:prSet>
      <dgm:spPr/>
    </dgm:pt>
    <dgm:pt modelId="{F5650A7B-3485-4676-A8D6-0FD0B3C4942E}" type="pres">
      <dgm:prSet presAssocID="{8AA23DDF-3149-441D-AA95-5328CD5CC0D9}" presName="parentText" presStyleLbl="node1" presStyleIdx="0" presStyleCnt="1">
        <dgm:presLayoutVars>
          <dgm:chMax val="0"/>
          <dgm:bulletEnabled val="1"/>
        </dgm:presLayoutVars>
      </dgm:prSet>
      <dgm:spPr/>
    </dgm:pt>
  </dgm:ptLst>
  <dgm:cxnLst>
    <dgm:cxn modelId="{8F110F5F-D9F4-497B-BC0F-1CC65A280729}" type="presOf" srcId="{8AA23DDF-3149-441D-AA95-5328CD5CC0D9}" destId="{F5650A7B-3485-4676-A8D6-0FD0B3C4942E}" srcOrd="0" destOrd="0" presId="urn:microsoft.com/office/officeart/2005/8/layout/vList2"/>
    <dgm:cxn modelId="{455F6C52-7556-4212-8363-38FE5A2009A9}" type="presOf" srcId="{FB005197-CF8D-4BCA-AF3D-93B1F2192609}" destId="{B557725D-033C-4D86-B93D-9B6707086769}" srcOrd="0" destOrd="0" presId="urn:microsoft.com/office/officeart/2005/8/layout/vList2"/>
    <dgm:cxn modelId="{6638E87A-EFE0-4D81-8D47-3262770D15B4}" srcId="{FB005197-CF8D-4BCA-AF3D-93B1F2192609}" destId="{8AA23DDF-3149-441D-AA95-5328CD5CC0D9}" srcOrd="0" destOrd="0" parTransId="{94F0F2EF-F21D-467A-A1D8-DAAD933A67F8}" sibTransId="{882063F5-2B00-4213-8782-00273076909E}"/>
    <dgm:cxn modelId="{18674487-2A2C-4189-907A-478050189208}" type="presParOf" srcId="{B557725D-033C-4D86-B93D-9B6707086769}" destId="{F5650A7B-3485-4676-A8D6-0FD0B3C4942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69144BA-C444-4A57-AD63-254F4C4B5F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D82B42E-028F-412F-A05C-51E58F707A1E}">
      <dgm:prSet/>
      <dgm:spPr>
        <a:noFill/>
      </dgm:spPr>
      <dgm:t>
        <a:bodyPr/>
        <a:lstStyle/>
        <a:p>
          <a:pPr rtl="0"/>
          <a:r>
            <a:rPr lang="tr-TR" dirty="0"/>
            <a:t>C2IMPRESS projesi, geleneksel 'tehlike merkezli' yaklaşım/çerçeveden yeni bir 'yer ve insan' merkezli entegre çoklu tehlike risk ve dirençli değerlendirme çerçevesine geçerek afet ve tehlike araştırması ve yeniliğine radikal bir paradigma değişikliği getirmeyi amaçlamaktadır.</a:t>
          </a:r>
          <a:endParaRPr lang="en-GB" dirty="0"/>
        </a:p>
      </dgm:t>
    </dgm:pt>
    <dgm:pt modelId="{AEED192E-06AA-4DAF-A397-3801B2CE5AF8}" type="parTrans" cxnId="{018AD46A-BA55-4538-9488-2DABF58E35E3}">
      <dgm:prSet/>
      <dgm:spPr/>
      <dgm:t>
        <a:bodyPr/>
        <a:lstStyle/>
        <a:p>
          <a:endParaRPr lang="tr-TR"/>
        </a:p>
      </dgm:t>
    </dgm:pt>
    <dgm:pt modelId="{327AA8B7-BC04-4DD1-94DC-16E0E0B9B69D}" type="sibTrans" cxnId="{018AD46A-BA55-4538-9488-2DABF58E35E3}">
      <dgm:prSet/>
      <dgm:spPr/>
      <dgm:t>
        <a:bodyPr/>
        <a:lstStyle/>
        <a:p>
          <a:endParaRPr lang="tr-TR"/>
        </a:p>
      </dgm:t>
    </dgm:pt>
    <dgm:pt modelId="{636065CA-7938-4530-91AF-926D8B7E1485}" type="pres">
      <dgm:prSet presAssocID="{A69144BA-C444-4A57-AD63-254F4C4B5F2C}" presName="linear" presStyleCnt="0">
        <dgm:presLayoutVars>
          <dgm:animLvl val="lvl"/>
          <dgm:resizeHandles val="exact"/>
        </dgm:presLayoutVars>
      </dgm:prSet>
      <dgm:spPr/>
    </dgm:pt>
    <dgm:pt modelId="{BAD9AAEF-ED73-419C-A5A9-BF6E06FED298}" type="pres">
      <dgm:prSet presAssocID="{5D82B42E-028F-412F-A05C-51E58F707A1E}" presName="parentText" presStyleLbl="node1" presStyleIdx="0" presStyleCnt="1">
        <dgm:presLayoutVars>
          <dgm:chMax val="0"/>
          <dgm:bulletEnabled val="1"/>
        </dgm:presLayoutVars>
      </dgm:prSet>
      <dgm:spPr/>
    </dgm:pt>
  </dgm:ptLst>
  <dgm:cxnLst>
    <dgm:cxn modelId="{5F0F841C-8DA4-4060-A21D-A09B1AB3ACDE}" type="presOf" srcId="{A69144BA-C444-4A57-AD63-254F4C4B5F2C}" destId="{636065CA-7938-4530-91AF-926D8B7E1485}" srcOrd="0" destOrd="0" presId="urn:microsoft.com/office/officeart/2005/8/layout/vList2"/>
    <dgm:cxn modelId="{B737722A-1FC9-4449-863D-1570647B06A8}" type="presOf" srcId="{5D82B42E-028F-412F-A05C-51E58F707A1E}" destId="{BAD9AAEF-ED73-419C-A5A9-BF6E06FED298}" srcOrd="0" destOrd="0" presId="urn:microsoft.com/office/officeart/2005/8/layout/vList2"/>
    <dgm:cxn modelId="{018AD46A-BA55-4538-9488-2DABF58E35E3}" srcId="{A69144BA-C444-4A57-AD63-254F4C4B5F2C}" destId="{5D82B42E-028F-412F-A05C-51E58F707A1E}" srcOrd="0" destOrd="0" parTransId="{AEED192E-06AA-4DAF-A397-3801B2CE5AF8}" sibTransId="{327AA8B7-BC04-4DD1-94DC-16E0E0B9B69D}"/>
    <dgm:cxn modelId="{5DABA2C5-C3BF-49E7-96BA-1255DCB330AF}" type="presParOf" srcId="{636065CA-7938-4530-91AF-926D8B7E1485}" destId="{BAD9AAEF-ED73-419C-A5A9-BF6E06FED298}"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E694F95-71C9-4387-BBE7-203BA656650C}"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tr-TR"/>
        </a:p>
      </dgm:t>
    </dgm:pt>
    <dgm:pt modelId="{2544D43C-C677-4655-8A60-DCF676170353}">
      <dgm:prSet custT="1"/>
      <dgm:spPr>
        <a:noFill/>
      </dgm:spPr>
      <dgm:t>
        <a:bodyPr/>
        <a:lstStyle/>
        <a:p>
          <a:pPr rtl="0"/>
          <a:r>
            <a:rPr lang="tr-TR" sz="1900" b="1" dirty="0">
              <a:solidFill>
                <a:srgbClr val="FF0000"/>
              </a:solidFill>
            </a:rPr>
            <a:t>2025-2027 Yılları Hedef/Öncelikleri:</a:t>
          </a:r>
          <a:endParaRPr lang="en-GB" sz="1900" b="1" dirty="0">
            <a:solidFill>
              <a:srgbClr val="FF0000"/>
            </a:solidFill>
          </a:endParaRPr>
        </a:p>
      </dgm:t>
    </dgm:pt>
    <dgm:pt modelId="{8B27D6FA-BF2D-41EA-A951-450A6657C5DB}" type="parTrans" cxnId="{1B7EBD54-C630-4E47-B5CE-013197A88139}">
      <dgm:prSet/>
      <dgm:spPr/>
      <dgm:t>
        <a:bodyPr/>
        <a:lstStyle/>
        <a:p>
          <a:endParaRPr lang="tr-TR" sz="1900"/>
        </a:p>
      </dgm:t>
    </dgm:pt>
    <dgm:pt modelId="{485FBC7D-E6E3-4FBF-81EA-7EBC251BBA67}" type="sibTrans" cxnId="{1B7EBD54-C630-4E47-B5CE-013197A88139}">
      <dgm:prSet/>
      <dgm:spPr/>
      <dgm:t>
        <a:bodyPr/>
        <a:lstStyle/>
        <a:p>
          <a:endParaRPr lang="tr-TR" sz="1900"/>
        </a:p>
      </dgm:t>
    </dgm:pt>
    <dgm:pt modelId="{638636F8-3D3A-44BC-9F3B-0EE82252DEF8}">
      <dgm:prSet custT="1"/>
      <dgm:spPr>
        <a:noFill/>
      </dgm:spPr>
      <dgm:t>
        <a:bodyPr/>
        <a:lstStyle/>
        <a:p>
          <a:pPr rtl="0"/>
          <a:r>
            <a:rPr lang="tr-TR" sz="1900" dirty="0"/>
            <a:t>1. İklim nötr, döngüsel ve dijitalleştirilmiş endüstriyel ve dijital değer zincirlerinde küresel liderliğe ulaşmak</a:t>
          </a:r>
          <a:endParaRPr lang="en-GB" sz="1900" dirty="0"/>
        </a:p>
      </dgm:t>
    </dgm:pt>
    <dgm:pt modelId="{8F489C58-C5A3-44E2-BF9D-5BE54E4BEF50}" type="parTrans" cxnId="{A17F42B5-6E37-485B-AB69-B38361379734}">
      <dgm:prSet/>
      <dgm:spPr/>
      <dgm:t>
        <a:bodyPr/>
        <a:lstStyle/>
        <a:p>
          <a:endParaRPr lang="tr-TR" sz="1900"/>
        </a:p>
      </dgm:t>
    </dgm:pt>
    <dgm:pt modelId="{182CC4B8-1681-4628-AF20-0C6C4C94BBE2}" type="sibTrans" cxnId="{A17F42B5-6E37-485B-AB69-B38361379734}">
      <dgm:prSet/>
      <dgm:spPr/>
      <dgm:t>
        <a:bodyPr/>
        <a:lstStyle/>
        <a:p>
          <a:endParaRPr lang="tr-TR" sz="1900"/>
        </a:p>
      </dgm:t>
    </dgm:pt>
    <dgm:pt modelId="{AE0BAAAE-07ED-44E6-B624-55EFC48CEA45}">
      <dgm:prSet custT="1"/>
      <dgm:spPr>
        <a:noFill/>
      </dgm:spPr>
      <dgm:t>
        <a:bodyPr/>
        <a:lstStyle/>
        <a:p>
          <a:pPr rtl="0"/>
          <a:r>
            <a:rPr lang="tr-TR" sz="1900" dirty="0"/>
            <a:t>2. Avrupa'nın hammaddeler, kimyasallar ve yenilikçi malzemelerde açık stratejik özerkliğine yönelik teknolojik liderlik</a:t>
          </a:r>
          <a:endParaRPr lang="en-GB" sz="1900" dirty="0"/>
        </a:p>
      </dgm:t>
    </dgm:pt>
    <dgm:pt modelId="{F04015A5-7D4C-4F9F-B93F-B6C9264FF7D7}" type="parTrans" cxnId="{26D85C0A-434D-4C66-9356-B45D05565AFE}">
      <dgm:prSet/>
      <dgm:spPr/>
      <dgm:t>
        <a:bodyPr/>
        <a:lstStyle/>
        <a:p>
          <a:endParaRPr lang="tr-TR" sz="1900"/>
        </a:p>
      </dgm:t>
    </dgm:pt>
    <dgm:pt modelId="{2F3C157B-4BA1-4313-B9F0-62282FFD5094}" type="sibTrans" cxnId="{26D85C0A-434D-4C66-9356-B45D05565AFE}">
      <dgm:prSet/>
      <dgm:spPr/>
      <dgm:t>
        <a:bodyPr/>
        <a:lstStyle/>
        <a:p>
          <a:endParaRPr lang="tr-TR" sz="1900"/>
        </a:p>
      </dgm:t>
    </dgm:pt>
    <dgm:pt modelId="{51D23B90-6CBF-401F-B411-9BD740E4779E}">
      <dgm:prSet custT="1"/>
      <dgm:spPr>
        <a:noFill/>
      </dgm:spPr>
      <dgm:t>
        <a:bodyPr/>
        <a:lstStyle/>
        <a:p>
          <a:pPr rtl="0"/>
          <a:r>
            <a:rPr lang="tr-TR" sz="1900" dirty="0"/>
            <a:t>3. Veri ve güvenilir yapay zeka hizmetleri için çevik ve güvenli bir tek pazar ve altyapı geliştirmek</a:t>
          </a:r>
          <a:endParaRPr lang="en-GB" sz="1900" dirty="0"/>
        </a:p>
      </dgm:t>
    </dgm:pt>
    <dgm:pt modelId="{1910EB78-7A41-4B16-A580-C27829DCE2D3}" type="parTrans" cxnId="{7C3E3616-742D-423F-9138-C82A942FF14A}">
      <dgm:prSet/>
      <dgm:spPr/>
      <dgm:t>
        <a:bodyPr/>
        <a:lstStyle/>
        <a:p>
          <a:endParaRPr lang="tr-TR" sz="1900"/>
        </a:p>
      </dgm:t>
    </dgm:pt>
    <dgm:pt modelId="{F45B188E-A1D8-41EC-9C94-61CB82BD9E17}" type="sibTrans" cxnId="{7C3E3616-742D-423F-9138-C82A942FF14A}">
      <dgm:prSet/>
      <dgm:spPr/>
      <dgm:t>
        <a:bodyPr/>
        <a:lstStyle/>
        <a:p>
          <a:endParaRPr lang="tr-TR" sz="1900"/>
        </a:p>
      </dgm:t>
    </dgm:pt>
    <dgm:pt modelId="{F1CE8827-0BF8-4817-87BD-6177CAAF2064}">
      <dgm:prSet custT="1"/>
      <dgm:spPr>
        <a:noFill/>
      </dgm:spPr>
      <dgm:t>
        <a:bodyPr/>
        <a:lstStyle/>
        <a:p>
          <a:pPr rtl="0"/>
          <a:r>
            <a:rPr lang="tr-TR" sz="1900" dirty="0"/>
            <a:t>4. Dijital ve gelişen teknolojilerde açık stratejik özerkliğe ulaşmak</a:t>
          </a:r>
          <a:endParaRPr lang="en-GB" sz="1900" dirty="0"/>
        </a:p>
      </dgm:t>
    </dgm:pt>
    <dgm:pt modelId="{CB9C7A16-6644-4997-93B8-65C62F44B7FD}" type="parTrans" cxnId="{E1A77940-52D3-43AE-AA20-2FDD9C21B2A8}">
      <dgm:prSet/>
      <dgm:spPr/>
      <dgm:t>
        <a:bodyPr/>
        <a:lstStyle/>
        <a:p>
          <a:endParaRPr lang="tr-TR" sz="1900"/>
        </a:p>
      </dgm:t>
    </dgm:pt>
    <dgm:pt modelId="{AC046F1F-5E57-43D1-BD8E-22A91A2C1374}" type="sibTrans" cxnId="{E1A77940-52D3-43AE-AA20-2FDD9C21B2A8}">
      <dgm:prSet/>
      <dgm:spPr/>
      <dgm:t>
        <a:bodyPr/>
        <a:lstStyle/>
        <a:p>
          <a:endParaRPr lang="tr-TR" sz="1900"/>
        </a:p>
      </dgm:t>
    </dgm:pt>
    <dgm:pt modelId="{34EA3154-9073-4416-AF9B-C835CD310F09}">
      <dgm:prSet custT="1"/>
      <dgm:spPr>
        <a:noFill/>
      </dgm:spPr>
      <dgm:t>
        <a:bodyPr/>
        <a:lstStyle/>
        <a:p>
          <a:pPr rtl="0"/>
          <a:r>
            <a:rPr lang="tr-TR" sz="1900" dirty="0"/>
            <a:t>5. Küresel uzay tabanlı altyapılarda, hizmetlerde, uygulamalarda ve verilerde açık stratejik özerkliğe ulaşmak</a:t>
          </a:r>
          <a:endParaRPr lang="en-GB" sz="1900" dirty="0"/>
        </a:p>
      </dgm:t>
    </dgm:pt>
    <dgm:pt modelId="{2F2B9CDF-AFA0-4241-8997-903BFC96BC2D}" type="parTrans" cxnId="{696C487D-98BA-4890-BD5C-74E3D7325C28}">
      <dgm:prSet/>
      <dgm:spPr/>
      <dgm:t>
        <a:bodyPr/>
        <a:lstStyle/>
        <a:p>
          <a:endParaRPr lang="tr-TR" sz="1900"/>
        </a:p>
      </dgm:t>
    </dgm:pt>
    <dgm:pt modelId="{B5CCE02F-666C-49D6-A21E-A8CD420A590F}" type="sibTrans" cxnId="{696C487D-98BA-4890-BD5C-74E3D7325C28}">
      <dgm:prSet/>
      <dgm:spPr/>
      <dgm:t>
        <a:bodyPr/>
        <a:lstStyle/>
        <a:p>
          <a:endParaRPr lang="tr-TR" sz="1900"/>
        </a:p>
      </dgm:t>
    </dgm:pt>
    <dgm:pt modelId="{57593164-7D42-49EF-AFDE-E8936AE4F216}">
      <dgm:prSet custT="1"/>
      <dgm:spPr>
        <a:noFill/>
      </dgm:spPr>
      <dgm:t>
        <a:bodyPr/>
        <a:lstStyle/>
        <a:p>
          <a:pPr rtl="0"/>
          <a:r>
            <a:rPr lang="tr-TR" sz="1900" dirty="0"/>
            <a:t>6. İnsan odaklı </a:t>
          </a:r>
          <a:r>
            <a:rPr lang="tr-TR" sz="1900" dirty="0" err="1"/>
            <a:t>inovasyona</a:t>
          </a:r>
          <a:r>
            <a:rPr lang="tr-TR" sz="1900" dirty="0"/>
            <a:t> yön veren dijital ve endüstriyel teknolojiler</a:t>
          </a:r>
          <a:endParaRPr lang="en-GB" sz="1900" dirty="0"/>
        </a:p>
      </dgm:t>
    </dgm:pt>
    <dgm:pt modelId="{1FC56D0C-2B6B-4EBF-989A-FDD37A95A551}" type="parTrans" cxnId="{7E1F4BF6-0DA2-493D-A9A5-A8ACFA75FD9F}">
      <dgm:prSet/>
      <dgm:spPr/>
      <dgm:t>
        <a:bodyPr/>
        <a:lstStyle/>
        <a:p>
          <a:endParaRPr lang="tr-TR" sz="1900"/>
        </a:p>
      </dgm:t>
    </dgm:pt>
    <dgm:pt modelId="{5AFE2FCE-BA39-433A-8234-AA6D49CC6D3A}" type="sibTrans" cxnId="{7E1F4BF6-0DA2-493D-A9A5-A8ACFA75FD9F}">
      <dgm:prSet/>
      <dgm:spPr/>
      <dgm:t>
        <a:bodyPr/>
        <a:lstStyle/>
        <a:p>
          <a:endParaRPr lang="tr-TR" sz="1900"/>
        </a:p>
      </dgm:t>
    </dgm:pt>
    <dgm:pt modelId="{FB8F089A-076F-4AE6-8904-8509ADE42B20}" type="pres">
      <dgm:prSet presAssocID="{8E694F95-71C9-4387-BBE7-203BA656650C}" presName="Name0" presStyleCnt="0">
        <dgm:presLayoutVars>
          <dgm:dir/>
          <dgm:animLvl val="lvl"/>
          <dgm:resizeHandles val="exact"/>
        </dgm:presLayoutVars>
      </dgm:prSet>
      <dgm:spPr/>
    </dgm:pt>
    <dgm:pt modelId="{2A76E19E-5739-4458-A60A-BE34E7024F37}" type="pres">
      <dgm:prSet presAssocID="{57593164-7D42-49EF-AFDE-E8936AE4F216}" presName="boxAndChildren" presStyleCnt="0"/>
      <dgm:spPr/>
    </dgm:pt>
    <dgm:pt modelId="{F6B3FB1A-6CC1-4A0A-BE2A-D483A5AD8890}" type="pres">
      <dgm:prSet presAssocID="{57593164-7D42-49EF-AFDE-E8936AE4F216}" presName="parentTextBox" presStyleLbl="node1" presStyleIdx="0" presStyleCnt="7"/>
      <dgm:spPr/>
    </dgm:pt>
    <dgm:pt modelId="{C02E4AB4-76A4-46BB-A476-F654FDE4F714}" type="pres">
      <dgm:prSet presAssocID="{B5CCE02F-666C-49D6-A21E-A8CD420A590F}" presName="sp" presStyleCnt="0"/>
      <dgm:spPr/>
    </dgm:pt>
    <dgm:pt modelId="{A760F455-BD94-4331-84B0-6545D0B1B5D8}" type="pres">
      <dgm:prSet presAssocID="{34EA3154-9073-4416-AF9B-C835CD310F09}" presName="arrowAndChildren" presStyleCnt="0"/>
      <dgm:spPr/>
    </dgm:pt>
    <dgm:pt modelId="{53CF36B0-4E2F-4C12-959C-2B02FD2B7D98}" type="pres">
      <dgm:prSet presAssocID="{34EA3154-9073-4416-AF9B-C835CD310F09}" presName="parentTextArrow" presStyleLbl="node1" presStyleIdx="1" presStyleCnt="7"/>
      <dgm:spPr/>
    </dgm:pt>
    <dgm:pt modelId="{DB1DB1BB-833A-45C7-8F48-4E41BCAADD1E}" type="pres">
      <dgm:prSet presAssocID="{AC046F1F-5E57-43D1-BD8E-22A91A2C1374}" presName="sp" presStyleCnt="0"/>
      <dgm:spPr/>
    </dgm:pt>
    <dgm:pt modelId="{A7C72AE2-7859-41B6-A446-2224D9C48D48}" type="pres">
      <dgm:prSet presAssocID="{F1CE8827-0BF8-4817-87BD-6177CAAF2064}" presName="arrowAndChildren" presStyleCnt="0"/>
      <dgm:spPr/>
    </dgm:pt>
    <dgm:pt modelId="{63D1CC4D-C6B1-4CF3-BFA8-4DD943DAC9E8}" type="pres">
      <dgm:prSet presAssocID="{F1CE8827-0BF8-4817-87BD-6177CAAF2064}" presName="parentTextArrow" presStyleLbl="node1" presStyleIdx="2" presStyleCnt="7"/>
      <dgm:spPr/>
    </dgm:pt>
    <dgm:pt modelId="{8975FC4B-4337-4105-8A5A-917D39C77BA1}" type="pres">
      <dgm:prSet presAssocID="{F45B188E-A1D8-41EC-9C94-61CB82BD9E17}" presName="sp" presStyleCnt="0"/>
      <dgm:spPr/>
    </dgm:pt>
    <dgm:pt modelId="{134767A8-F5EB-469D-8D47-ABA21D649E76}" type="pres">
      <dgm:prSet presAssocID="{51D23B90-6CBF-401F-B411-9BD740E4779E}" presName="arrowAndChildren" presStyleCnt="0"/>
      <dgm:spPr/>
    </dgm:pt>
    <dgm:pt modelId="{2C9644C8-495E-4273-A35F-39C12FA83714}" type="pres">
      <dgm:prSet presAssocID="{51D23B90-6CBF-401F-B411-9BD740E4779E}" presName="parentTextArrow" presStyleLbl="node1" presStyleIdx="3" presStyleCnt="7"/>
      <dgm:spPr/>
    </dgm:pt>
    <dgm:pt modelId="{A1CFEFEE-D29D-4B6C-9CB1-07B9745148E9}" type="pres">
      <dgm:prSet presAssocID="{2F3C157B-4BA1-4313-B9F0-62282FFD5094}" presName="sp" presStyleCnt="0"/>
      <dgm:spPr/>
    </dgm:pt>
    <dgm:pt modelId="{94F309B0-9BE1-454B-B85C-31F2928D9DD5}" type="pres">
      <dgm:prSet presAssocID="{AE0BAAAE-07ED-44E6-B624-55EFC48CEA45}" presName="arrowAndChildren" presStyleCnt="0"/>
      <dgm:spPr/>
    </dgm:pt>
    <dgm:pt modelId="{494B52FE-8A25-41C2-ACB2-DB74456E0C4D}" type="pres">
      <dgm:prSet presAssocID="{AE0BAAAE-07ED-44E6-B624-55EFC48CEA45}" presName="parentTextArrow" presStyleLbl="node1" presStyleIdx="4" presStyleCnt="7"/>
      <dgm:spPr/>
    </dgm:pt>
    <dgm:pt modelId="{781F6F0D-4F54-4786-BD3B-EBAE592A3BBE}" type="pres">
      <dgm:prSet presAssocID="{182CC4B8-1681-4628-AF20-0C6C4C94BBE2}" presName="sp" presStyleCnt="0"/>
      <dgm:spPr/>
    </dgm:pt>
    <dgm:pt modelId="{D8DC2607-2F39-463A-88F1-73988CD4F3BC}" type="pres">
      <dgm:prSet presAssocID="{638636F8-3D3A-44BC-9F3B-0EE82252DEF8}" presName="arrowAndChildren" presStyleCnt="0"/>
      <dgm:spPr/>
    </dgm:pt>
    <dgm:pt modelId="{58F9F4D6-9B1D-4412-8366-63F71AFA19CB}" type="pres">
      <dgm:prSet presAssocID="{638636F8-3D3A-44BC-9F3B-0EE82252DEF8}" presName="parentTextArrow" presStyleLbl="node1" presStyleIdx="5" presStyleCnt="7"/>
      <dgm:spPr/>
    </dgm:pt>
    <dgm:pt modelId="{A471A7E0-D690-40C6-9A07-773E005DC195}" type="pres">
      <dgm:prSet presAssocID="{485FBC7D-E6E3-4FBF-81EA-7EBC251BBA67}" presName="sp" presStyleCnt="0"/>
      <dgm:spPr/>
    </dgm:pt>
    <dgm:pt modelId="{C72EF3A0-229E-4BAD-AEFC-44B85D92033F}" type="pres">
      <dgm:prSet presAssocID="{2544D43C-C677-4655-8A60-DCF676170353}" presName="arrowAndChildren" presStyleCnt="0"/>
      <dgm:spPr/>
    </dgm:pt>
    <dgm:pt modelId="{54543858-886B-4750-8873-678C5388CC55}" type="pres">
      <dgm:prSet presAssocID="{2544D43C-C677-4655-8A60-DCF676170353}" presName="parentTextArrow" presStyleLbl="node1" presStyleIdx="6" presStyleCnt="7"/>
      <dgm:spPr/>
    </dgm:pt>
  </dgm:ptLst>
  <dgm:cxnLst>
    <dgm:cxn modelId="{803EDC05-E639-4644-A493-766660DE568C}" type="presOf" srcId="{2544D43C-C677-4655-8A60-DCF676170353}" destId="{54543858-886B-4750-8873-678C5388CC55}" srcOrd="0" destOrd="0" presId="urn:microsoft.com/office/officeart/2005/8/layout/process4"/>
    <dgm:cxn modelId="{26D85C0A-434D-4C66-9356-B45D05565AFE}" srcId="{8E694F95-71C9-4387-BBE7-203BA656650C}" destId="{AE0BAAAE-07ED-44E6-B624-55EFC48CEA45}" srcOrd="2" destOrd="0" parTransId="{F04015A5-7D4C-4F9F-B93F-B6C9264FF7D7}" sibTransId="{2F3C157B-4BA1-4313-B9F0-62282FFD5094}"/>
    <dgm:cxn modelId="{7C3E3616-742D-423F-9138-C82A942FF14A}" srcId="{8E694F95-71C9-4387-BBE7-203BA656650C}" destId="{51D23B90-6CBF-401F-B411-9BD740E4779E}" srcOrd="3" destOrd="0" parTransId="{1910EB78-7A41-4B16-A580-C27829DCE2D3}" sibTransId="{F45B188E-A1D8-41EC-9C94-61CB82BD9E17}"/>
    <dgm:cxn modelId="{E1A77940-52D3-43AE-AA20-2FDD9C21B2A8}" srcId="{8E694F95-71C9-4387-BBE7-203BA656650C}" destId="{F1CE8827-0BF8-4817-87BD-6177CAAF2064}" srcOrd="4" destOrd="0" parTransId="{CB9C7A16-6644-4997-93B8-65C62F44B7FD}" sibTransId="{AC046F1F-5E57-43D1-BD8E-22A91A2C1374}"/>
    <dgm:cxn modelId="{55CF8A68-EC62-4977-8799-DCDA124AA66B}" type="presOf" srcId="{57593164-7D42-49EF-AFDE-E8936AE4F216}" destId="{F6B3FB1A-6CC1-4A0A-BE2A-D483A5AD8890}" srcOrd="0" destOrd="0" presId="urn:microsoft.com/office/officeart/2005/8/layout/process4"/>
    <dgm:cxn modelId="{1B7EBD54-C630-4E47-B5CE-013197A88139}" srcId="{8E694F95-71C9-4387-BBE7-203BA656650C}" destId="{2544D43C-C677-4655-8A60-DCF676170353}" srcOrd="0" destOrd="0" parTransId="{8B27D6FA-BF2D-41EA-A951-450A6657C5DB}" sibTransId="{485FBC7D-E6E3-4FBF-81EA-7EBC251BBA67}"/>
    <dgm:cxn modelId="{696C487D-98BA-4890-BD5C-74E3D7325C28}" srcId="{8E694F95-71C9-4387-BBE7-203BA656650C}" destId="{34EA3154-9073-4416-AF9B-C835CD310F09}" srcOrd="5" destOrd="0" parTransId="{2F2B9CDF-AFA0-4241-8997-903BFC96BC2D}" sibTransId="{B5CCE02F-666C-49D6-A21E-A8CD420A590F}"/>
    <dgm:cxn modelId="{588E9998-9557-4EBE-8834-446F82C741BA}" type="presOf" srcId="{638636F8-3D3A-44BC-9F3B-0EE82252DEF8}" destId="{58F9F4D6-9B1D-4412-8366-63F71AFA19CB}" srcOrd="0" destOrd="0" presId="urn:microsoft.com/office/officeart/2005/8/layout/process4"/>
    <dgm:cxn modelId="{70716BA7-EB2E-4AF3-8F9D-A7EFB280797F}" type="presOf" srcId="{AE0BAAAE-07ED-44E6-B624-55EFC48CEA45}" destId="{494B52FE-8A25-41C2-ACB2-DB74456E0C4D}" srcOrd="0" destOrd="0" presId="urn:microsoft.com/office/officeart/2005/8/layout/process4"/>
    <dgm:cxn modelId="{A17F42B5-6E37-485B-AB69-B38361379734}" srcId="{8E694F95-71C9-4387-BBE7-203BA656650C}" destId="{638636F8-3D3A-44BC-9F3B-0EE82252DEF8}" srcOrd="1" destOrd="0" parTransId="{8F489C58-C5A3-44E2-BF9D-5BE54E4BEF50}" sibTransId="{182CC4B8-1681-4628-AF20-0C6C4C94BBE2}"/>
    <dgm:cxn modelId="{7A5714BD-CF36-4CEE-B98C-F38F360DFC38}" type="presOf" srcId="{34EA3154-9073-4416-AF9B-C835CD310F09}" destId="{53CF36B0-4E2F-4C12-959C-2B02FD2B7D98}" srcOrd="0" destOrd="0" presId="urn:microsoft.com/office/officeart/2005/8/layout/process4"/>
    <dgm:cxn modelId="{5A5EC8CC-F1F5-4A0B-8DED-3A8C1E8AFEC2}" type="presOf" srcId="{F1CE8827-0BF8-4817-87BD-6177CAAF2064}" destId="{63D1CC4D-C6B1-4CF3-BFA8-4DD943DAC9E8}" srcOrd="0" destOrd="0" presId="urn:microsoft.com/office/officeart/2005/8/layout/process4"/>
    <dgm:cxn modelId="{F96819D0-19CC-49E5-8297-C3E827DE01C1}" type="presOf" srcId="{8E694F95-71C9-4387-BBE7-203BA656650C}" destId="{FB8F089A-076F-4AE6-8904-8509ADE42B20}" srcOrd="0" destOrd="0" presId="urn:microsoft.com/office/officeart/2005/8/layout/process4"/>
    <dgm:cxn modelId="{24B69DD2-9A42-412D-8E41-49A54C2A3423}" type="presOf" srcId="{51D23B90-6CBF-401F-B411-9BD740E4779E}" destId="{2C9644C8-495E-4273-A35F-39C12FA83714}" srcOrd="0" destOrd="0" presId="urn:microsoft.com/office/officeart/2005/8/layout/process4"/>
    <dgm:cxn modelId="{7E1F4BF6-0DA2-493D-A9A5-A8ACFA75FD9F}" srcId="{8E694F95-71C9-4387-BBE7-203BA656650C}" destId="{57593164-7D42-49EF-AFDE-E8936AE4F216}" srcOrd="6" destOrd="0" parTransId="{1FC56D0C-2B6B-4EBF-989A-FDD37A95A551}" sibTransId="{5AFE2FCE-BA39-433A-8234-AA6D49CC6D3A}"/>
    <dgm:cxn modelId="{0636D2CE-21F2-4392-869D-8B7717F4B9F6}" type="presParOf" srcId="{FB8F089A-076F-4AE6-8904-8509ADE42B20}" destId="{2A76E19E-5739-4458-A60A-BE34E7024F37}" srcOrd="0" destOrd="0" presId="urn:microsoft.com/office/officeart/2005/8/layout/process4"/>
    <dgm:cxn modelId="{CBDF14D0-E39B-4A2B-A463-11545F96EAB3}" type="presParOf" srcId="{2A76E19E-5739-4458-A60A-BE34E7024F37}" destId="{F6B3FB1A-6CC1-4A0A-BE2A-D483A5AD8890}" srcOrd="0" destOrd="0" presId="urn:microsoft.com/office/officeart/2005/8/layout/process4"/>
    <dgm:cxn modelId="{7EBDDA5E-4D84-44F3-9C09-9892F5F73B5E}" type="presParOf" srcId="{FB8F089A-076F-4AE6-8904-8509ADE42B20}" destId="{C02E4AB4-76A4-46BB-A476-F654FDE4F714}" srcOrd="1" destOrd="0" presId="urn:microsoft.com/office/officeart/2005/8/layout/process4"/>
    <dgm:cxn modelId="{051C27A7-4EFB-4646-B08B-9A2AC80324AE}" type="presParOf" srcId="{FB8F089A-076F-4AE6-8904-8509ADE42B20}" destId="{A760F455-BD94-4331-84B0-6545D0B1B5D8}" srcOrd="2" destOrd="0" presId="urn:microsoft.com/office/officeart/2005/8/layout/process4"/>
    <dgm:cxn modelId="{483D3C6A-BB17-428C-8DEA-58FFFCC6EE91}" type="presParOf" srcId="{A760F455-BD94-4331-84B0-6545D0B1B5D8}" destId="{53CF36B0-4E2F-4C12-959C-2B02FD2B7D98}" srcOrd="0" destOrd="0" presId="urn:microsoft.com/office/officeart/2005/8/layout/process4"/>
    <dgm:cxn modelId="{9389DEB9-71C0-4AA3-A712-B8D23908698E}" type="presParOf" srcId="{FB8F089A-076F-4AE6-8904-8509ADE42B20}" destId="{DB1DB1BB-833A-45C7-8F48-4E41BCAADD1E}" srcOrd="3" destOrd="0" presId="urn:microsoft.com/office/officeart/2005/8/layout/process4"/>
    <dgm:cxn modelId="{492CA397-DE80-43F0-855E-8FA7B157BE70}" type="presParOf" srcId="{FB8F089A-076F-4AE6-8904-8509ADE42B20}" destId="{A7C72AE2-7859-41B6-A446-2224D9C48D48}" srcOrd="4" destOrd="0" presId="urn:microsoft.com/office/officeart/2005/8/layout/process4"/>
    <dgm:cxn modelId="{B6465CC8-2487-488C-9FE8-0E0ADFC65950}" type="presParOf" srcId="{A7C72AE2-7859-41B6-A446-2224D9C48D48}" destId="{63D1CC4D-C6B1-4CF3-BFA8-4DD943DAC9E8}" srcOrd="0" destOrd="0" presId="urn:microsoft.com/office/officeart/2005/8/layout/process4"/>
    <dgm:cxn modelId="{DBD4BB8E-3150-4586-A516-FAC2E075DC95}" type="presParOf" srcId="{FB8F089A-076F-4AE6-8904-8509ADE42B20}" destId="{8975FC4B-4337-4105-8A5A-917D39C77BA1}" srcOrd="5" destOrd="0" presId="urn:microsoft.com/office/officeart/2005/8/layout/process4"/>
    <dgm:cxn modelId="{1E2E3114-BD6A-432A-B087-63D16887A8A9}" type="presParOf" srcId="{FB8F089A-076F-4AE6-8904-8509ADE42B20}" destId="{134767A8-F5EB-469D-8D47-ABA21D649E76}" srcOrd="6" destOrd="0" presId="urn:microsoft.com/office/officeart/2005/8/layout/process4"/>
    <dgm:cxn modelId="{AC018846-2211-44DE-BBBB-375FB9B25689}" type="presParOf" srcId="{134767A8-F5EB-469D-8D47-ABA21D649E76}" destId="{2C9644C8-495E-4273-A35F-39C12FA83714}" srcOrd="0" destOrd="0" presId="urn:microsoft.com/office/officeart/2005/8/layout/process4"/>
    <dgm:cxn modelId="{D0A966E1-06D5-4012-AB44-1F5175B64B78}" type="presParOf" srcId="{FB8F089A-076F-4AE6-8904-8509ADE42B20}" destId="{A1CFEFEE-D29D-4B6C-9CB1-07B9745148E9}" srcOrd="7" destOrd="0" presId="urn:microsoft.com/office/officeart/2005/8/layout/process4"/>
    <dgm:cxn modelId="{2D9ADCFD-15AC-4BE3-A4D0-9B42638CFC44}" type="presParOf" srcId="{FB8F089A-076F-4AE6-8904-8509ADE42B20}" destId="{94F309B0-9BE1-454B-B85C-31F2928D9DD5}" srcOrd="8" destOrd="0" presId="urn:microsoft.com/office/officeart/2005/8/layout/process4"/>
    <dgm:cxn modelId="{6B815062-BBDA-4895-9641-6E329E303EFA}" type="presParOf" srcId="{94F309B0-9BE1-454B-B85C-31F2928D9DD5}" destId="{494B52FE-8A25-41C2-ACB2-DB74456E0C4D}" srcOrd="0" destOrd="0" presId="urn:microsoft.com/office/officeart/2005/8/layout/process4"/>
    <dgm:cxn modelId="{FC1376B1-C7AF-4CFE-9122-FED93BEB1DC5}" type="presParOf" srcId="{FB8F089A-076F-4AE6-8904-8509ADE42B20}" destId="{781F6F0D-4F54-4786-BD3B-EBAE592A3BBE}" srcOrd="9" destOrd="0" presId="urn:microsoft.com/office/officeart/2005/8/layout/process4"/>
    <dgm:cxn modelId="{DBAA29E4-C478-4868-BF30-67CBF93C40C7}" type="presParOf" srcId="{FB8F089A-076F-4AE6-8904-8509ADE42B20}" destId="{D8DC2607-2F39-463A-88F1-73988CD4F3BC}" srcOrd="10" destOrd="0" presId="urn:microsoft.com/office/officeart/2005/8/layout/process4"/>
    <dgm:cxn modelId="{64DFE1D6-E9BD-463A-AB37-5271F9FB72FD}" type="presParOf" srcId="{D8DC2607-2F39-463A-88F1-73988CD4F3BC}" destId="{58F9F4D6-9B1D-4412-8366-63F71AFA19CB}" srcOrd="0" destOrd="0" presId="urn:microsoft.com/office/officeart/2005/8/layout/process4"/>
    <dgm:cxn modelId="{5DE2D884-D493-4E20-8D2E-98C2555BE39C}" type="presParOf" srcId="{FB8F089A-076F-4AE6-8904-8509ADE42B20}" destId="{A471A7E0-D690-40C6-9A07-773E005DC195}" srcOrd="11" destOrd="0" presId="urn:microsoft.com/office/officeart/2005/8/layout/process4"/>
    <dgm:cxn modelId="{092B3F27-114F-453D-9AB5-6C3703300635}" type="presParOf" srcId="{FB8F089A-076F-4AE6-8904-8509ADE42B20}" destId="{C72EF3A0-229E-4BAD-AEFC-44B85D92033F}" srcOrd="12" destOrd="0" presId="urn:microsoft.com/office/officeart/2005/8/layout/process4"/>
    <dgm:cxn modelId="{526190DA-78CE-42CB-B868-BFC85B2BB696}" type="presParOf" srcId="{C72EF3A0-229E-4BAD-AEFC-44B85D92033F}" destId="{54543858-886B-4750-8873-678C5388CC5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F58EEB3-6FA0-41A5-9FDB-A6CDC303652C}"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tr-TR"/>
        </a:p>
      </dgm:t>
    </dgm:pt>
    <dgm:pt modelId="{43900A41-3627-496F-9D7E-7A7C6DF3005F}">
      <dgm:prSet custT="1">
        <dgm:style>
          <a:lnRef idx="0">
            <a:schemeClr val="dk1"/>
          </a:lnRef>
          <a:fillRef idx="3">
            <a:schemeClr val="dk1"/>
          </a:fillRef>
          <a:effectRef idx="3">
            <a:schemeClr val="dk1"/>
          </a:effectRef>
          <a:fontRef idx="minor">
            <a:schemeClr val="lt1"/>
          </a:fontRef>
        </dgm:style>
      </dgm:prSet>
      <dgm:spPr/>
      <dgm:t>
        <a:bodyPr/>
        <a:lstStyle/>
        <a:p>
          <a:pPr rtl="0"/>
          <a:r>
            <a:rPr lang="tr-TR" sz="2000" b="1" dirty="0">
              <a:solidFill>
                <a:schemeClr val="bg1"/>
              </a:solidFill>
            </a:rPr>
            <a:t>Küme 5 kapsamında, Avrupa Yeşil Mutabakatı ve Dijital Avrupa önceliklerine uygun olarak; aşağıdaki konular ile ilgili AB stratejilerinin hedeflerine katkı sunacak projelerin desteklenmesi amaçlanmaktadır. </a:t>
          </a:r>
          <a:endParaRPr lang="en-GB" sz="2000" b="1" dirty="0">
            <a:solidFill>
              <a:schemeClr val="bg1"/>
            </a:solidFill>
          </a:endParaRPr>
        </a:p>
      </dgm:t>
    </dgm:pt>
    <dgm:pt modelId="{D8F52F1A-FE3F-40B5-8F32-200AE26C7ED8}" type="parTrans" cxnId="{0B370743-AF1B-4A9C-ADC7-807376C7FC54}">
      <dgm:prSet/>
      <dgm:spPr/>
      <dgm:t>
        <a:bodyPr/>
        <a:lstStyle/>
        <a:p>
          <a:endParaRPr lang="tr-TR"/>
        </a:p>
      </dgm:t>
    </dgm:pt>
    <dgm:pt modelId="{83AA57AD-1DEC-46CE-9B7D-D03FB7B9FADB}" type="sibTrans" cxnId="{0B370743-AF1B-4A9C-ADC7-807376C7FC54}">
      <dgm:prSet/>
      <dgm:spPr/>
      <dgm:t>
        <a:bodyPr/>
        <a:lstStyle/>
        <a:p>
          <a:endParaRPr lang="tr-TR"/>
        </a:p>
      </dgm:t>
    </dgm:pt>
    <dgm:pt modelId="{9521B547-D1FF-4111-8F22-EC46FB4155D6}">
      <dgm:prSet custT="1"/>
      <dgm:spPr/>
      <dgm:t>
        <a:bodyPr/>
        <a:lstStyle/>
        <a:p>
          <a:pPr rtl="0"/>
          <a:endParaRPr lang="en-GB" sz="600" dirty="0">
            <a:solidFill>
              <a:srgbClr val="FF0000"/>
            </a:solidFill>
          </a:endParaRPr>
        </a:p>
      </dgm:t>
    </dgm:pt>
    <dgm:pt modelId="{92807BBC-C327-47FF-8BF3-55AAA8690763}" type="parTrans" cxnId="{1B481A1E-525E-4C22-AB66-BA5D7736569F}">
      <dgm:prSet/>
      <dgm:spPr/>
      <dgm:t>
        <a:bodyPr/>
        <a:lstStyle/>
        <a:p>
          <a:endParaRPr lang="tr-TR"/>
        </a:p>
      </dgm:t>
    </dgm:pt>
    <dgm:pt modelId="{FBDE1411-F877-4185-A200-D15821A02480}" type="sibTrans" cxnId="{1B481A1E-525E-4C22-AB66-BA5D7736569F}">
      <dgm:prSet/>
      <dgm:spPr/>
      <dgm:t>
        <a:bodyPr/>
        <a:lstStyle/>
        <a:p>
          <a:endParaRPr lang="tr-TR"/>
        </a:p>
      </dgm:t>
    </dgm:pt>
    <dgm:pt modelId="{3BEF53CD-3C80-463D-BEDB-064CD3C81397}">
      <dgm:prSet/>
      <dgm:spPr/>
      <dgm:t>
        <a:bodyPr/>
        <a:lstStyle/>
        <a:p>
          <a:pPr rtl="0"/>
          <a:endParaRPr lang="en-GB" dirty="0">
            <a:solidFill>
              <a:schemeClr val="bg1"/>
            </a:solidFill>
          </a:endParaRPr>
        </a:p>
      </dgm:t>
    </dgm:pt>
    <dgm:pt modelId="{C80A50DB-CBBA-4B49-A564-661D7019EEA5}" type="parTrans" cxnId="{1D53BC5C-ACF5-446B-BBFE-4E9AB3D5B9DB}">
      <dgm:prSet/>
      <dgm:spPr/>
      <dgm:t>
        <a:bodyPr/>
        <a:lstStyle/>
        <a:p>
          <a:endParaRPr lang="tr-TR"/>
        </a:p>
      </dgm:t>
    </dgm:pt>
    <dgm:pt modelId="{216410AF-3619-4322-8DB8-446CD006E4E1}" type="sibTrans" cxnId="{1D53BC5C-ACF5-446B-BBFE-4E9AB3D5B9DB}">
      <dgm:prSet/>
      <dgm:spPr/>
      <dgm:t>
        <a:bodyPr/>
        <a:lstStyle/>
        <a:p>
          <a:endParaRPr lang="tr-TR"/>
        </a:p>
      </dgm:t>
    </dgm:pt>
    <dgm:pt modelId="{FF1C96A3-35DE-4F9A-BC03-0F71F0717AB2}">
      <dgm:prSet custT="1">
        <dgm:style>
          <a:lnRef idx="0">
            <a:schemeClr val="dk1"/>
          </a:lnRef>
          <a:fillRef idx="3">
            <a:schemeClr val="dk1"/>
          </a:fillRef>
          <a:effectRef idx="3">
            <a:schemeClr val="dk1"/>
          </a:effectRef>
          <a:fontRef idx="minor">
            <a:schemeClr val="lt1"/>
          </a:fontRef>
        </dgm:style>
      </dgm:prSet>
      <dgm:spPr/>
      <dgm:t>
        <a:bodyPr/>
        <a:lstStyle/>
        <a:p>
          <a:pPr rtl="0"/>
          <a:r>
            <a:rPr lang="tr-TR" sz="2000" dirty="0">
              <a:solidFill>
                <a:schemeClr val="bg1"/>
              </a:solidFill>
            </a:rPr>
            <a:t>Bu bağlamda, ikiz dönüşüm olarak adlandırılan yeşil ve dijital teknolojilerin kullanımını teşvik edici eylem ve projeler ile bölge ekonomisinin, endüstrisinin ve toplum dönüşümünün hızlandırılması büyük önem arz etmektedir.</a:t>
          </a:r>
          <a:endParaRPr lang="en-GB" sz="2000" dirty="0">
            <a:solidFill>
              <a:schemeClr val="bg1"/>
            </a:solidFill>
          </a:endParaRPr>
        </a:p>
      </dgm:t>
    </dgm:pt>
    <dgm:pt modelId="{436D1FCE-1DEA-4B2B-8E17-5FB21B08D568}" type="parTrans" cxnId="{BF383EAE-874A-4C59-A119-D09CDF39C15A}">
      <dgm:prSet/>
      <dgm:spPr/>
      <dgm:t>
        <a:bodyPr/>
        <a:lstStyle/>
        <a:p>
          <a:endParaRPr lang="tr-TR"/>
        </a:p>
      </dgm:t>
    </dgm:pt>
    <dgm:pt modelId="{6D2CA715-DD21-4B74-9327-76A00FDBC5A2}" type="sibTrans" cxnId="{BF383EAE-874A-4C59-A119-D09CDF39C15A}">
      <dgm:prSet/>
      <dgm:spPr/>
      <dgm:t>
        <a:bodyPr/>
        <a:lstStyle/>
        <a:p>
          <a:endParaRPr lang="tr-TR"/>
        </a:p>
      </dgm:t>
    </dgm:pt>
    <dgm:pt modelId="{AE91073D-AA19-41E8-94B5-1B6D86807680}">
      <dgm:prSet custT="1"/>
      <dgm:spPr/>
      <dgm:t>
        <a:bodyPr/>
        <a:lstStyle/>
        <a:p>
          <a:r>
            <a:rPr lang="tr-TR" sz="2000" dirty="0">
              <a:solidFill>
                <a:srgbClr val="FF0000"/>
              </a:solidFill>
            </a:rPr>
            <a:t>mobilite (Sürdürülebilir ve Akıllı Mobilite Stratejisi) </a:t>
          </a:r>
        </a:p>
      </dgm:t>
    </dgm:pt>
    <dgm:pt modelId="{D85B374C-AC5B-4FE1-85FC-DA202BED3223}" type="parTrans" cxnId="{96FF06D7-D3FD-4603-AE49-1BCDC739AD2A}">
      <dgm:prSet/>
      <dgm:spPr/>
      <dgm:t>
        <a:bodyPr/>
        <a:lstStyle/>
        <a:p>
          <a:endParaRPr lang="tr-TR"/>
        </a:p>
      </dgm:t>
    </dgm:pt>
    <dgm:pt modelId="{5460A53B-4693-4DC6-B2B0-F7ADF686CF8B}" type="sibTrans" cxnId="{96FF06D7-D3FD-4603-AE49-1BCDC739AD2A}">
      <dgm:prSet/>
      <dgm:spPr/>
      <dgm:t>
        <a:bodyPr/>
        <a:lstStyle/>
        <a:p>
          <a:endParaRPr lang="tr-TR"/>
        </a:p>
      </dgm:t>
    </dgm:pt>
    <dgm:pt modelId="{4E06251F-3265-4089-A25A-E41C54079383}">
      <dgm:prSet custT="1"/>
      <dgm:spPr/>
      <dgm:t>
        <a:bodyPr/>
        <a:lstStyle/>
        <a:p>
          <a:endParaRPr lang="tr-TR" sz="900" dirty="0">
            <a:solidFill>
              <a:srgbClr val="FF0000"/>
            </a:solidFill>
          </a:endParaRPr>
        </a:p>
      </dgm:t>
    </dgm:pt>
    <dgm:pt modelId="{EB37E3CB-2269-4F9B-AFDD-3D7FD84A59EC}" type="parTrans" cxnId="{0E64FE47-2B7F-4D74-A8C5-9F117EE2ED0C}">
      <dgm:prSet/>
      <dgm:spPr/>
      <dgm:t>
        <a:bodyPr/>
        <a:lstStyle/>
        <a:p>
          <a:endParaRPr lang="tr-TR"/>
        </a:p>
      </dgm:t>
    </dgm:pt>
    <dgm:pt modelId="{25943847-9BF8-4577-97B6-244E4CD7D971}" type="sibTrans" cxnId="{0E64FE47-2B7F-4D74-A8C5-9F117EE2ED0C}">
      <dgm:prSet/>
      <dgm:spPr/>
      <dgm:t>
        <a:bodyPr/>
        <a:lstStyle/>
        <a:p>
          <a:endParaRPr lang="tr-TR"/>
        </a:p>
      </dgm:t>
    </dgm:pt>
    <dgm:pt modelId="{EBD79AFC-08DA-4C69-82A6-8B14F0824E09}">
      <dgm:prSet custT="1"/>
      <dgm:spPr/>
      <dgm:t>
        <a:bodyPr/>
        <a:lstStyle/>
        <a:p>
          <a:r>
            <a:rPr lang="tr-TR" sz="2000" dirty="0">
              <a:solidFill>
                <a:srgbClr val="FF0000"/>
              </a:solidFill>
            </a:rPr>
            <a:t>enerji (Hidrojen Stratejisi, Avrupa için yenileme dalgası, Enerji Sistemi Entegrasyonu için AB Stratejisi, Açık deniz yenilenebilir enerji), </a:t>
          </a:r>
        </a:p>
      </dgm:t>
    </dgm:pt>
    <dgm:pt modelId="{FF10C113-EA57-4331-A8C8-A7DE39F0AB7F}" type="parTrans" cxnId="{BDCDC8E7-E843-4B6B-9C9F-838A548C18DC}">
      <dgm:prSet/>
      <dgm:spPr/>
      <dgm:t>
        <a:bodyPr/>
        <a:lstStyle/>
        <a:p>
          <a:endParaRPr lang="tr-TR"/>
        </a:p>
      </dgm:t>
    </dgm:pt>
    <dgm:pt modelId="{61716ED1-A506-4043-9506-56D40AAA61AD}" type="sibTrans" cxnId="{BDCDC8E7-E843-4B6B-9C9F-838A548C18DC}">
      <dgm:prSet/>
      <dgm:spPr/>
      <dgm:t>
        <a:bodyPr/>
        <a:lstStyle/>
        <a:p>
          <a:endParaRPr lang="tr-TR"/>
        </a:p>
      </dgm:t>
    </dgm:pt>
    <dgm:pt modelId="{A486FB9A-A81E-4A01-B90E-57A85F8CB730}">
      <dgm:prSet custT="1"/>
      <dgm:spPr/>
      <dgm:t>
        <a:bodyPr/>
        <a:lstStyle/>
        <a:p>
          <a:r>
            <a:rPr lang="tr-TR" sz="2000" dirty="0">
              <a:solidFill>
                <a:srgbClr val="FF0000"/>
              </a:solidFill>
            </a:rPr>
            <a:t>iklim (AB İklim Yasası, 2030 İklim Hedef Planı, AB İklim Uyum Stratejisi), </a:t>
          </a:r>
        </a:p>
      </dgm:t>
    </dgm:pt>
    <dgm:pt modelId="{1AA70739-AF56-4484-BE27-A75DD33EDDFD}" type="sibTrans" cxnId="{99070D98-7124-4557-97D7-AF84B91EB42F}">
      <dgm:prSet/>
      <dgm:spPr/>
      <dgm:t>
        <a:bodyPr/>
        <a:lstStyle/>
        <a:p>
          <a:endParaRPr lang="tr-TR"/>
        </a:p>
      </dgm:t>
    </dgm:pt>
    <dgm:pt modelId="{9A75CD38-3D79-4101-B4CC-81E22EF3AC50}" type="parTrans" cxnId="{99070D98-7124-4557-97D7-AF84B91EB42F}">
      <dgm:prSet/>
      <dgm:spPr/>
      <dgm:t>
        <a:bodyPr/>
        <a:lstStyle/>
        <a:p>
          <a:endParaRPr lang="tr-TR"/>
        </a:p>
      </dgm:t>
    </dgm:pt>
    <dgm:pt modelId="{6A2D3675-8FFF-4E5C-88DF-FDC7BAE9BB7A}" type="pres">
      <dgm:prSet presAssocID="{CF58EEB3-6FA0-41A5-9FDB-A6CDC303652C}" presName="Name0" presStyleCnt="0">
        <dgm:presLayoutVars>
          <dgm:chMax/>
          <dgm:chPref/>
          <dgm:dir/>
        </dgm:presLayoutVars>
      </dgm:prSet>
      <dgm:spPr/>
    </dgm:pt>
    <dgm:pt modelId="{571E407B-58F3-46BF-B3CD-B95F8DD7FB19}" type="pres">
      <dgm:prSet presAssocID="{43900A41-3627-496F-9D7E-7A7C6DF3005F}" presName="parenttextcomposite" presStyleCnt="0"/>
      <dgm:spPr/>
    </dgm:pt>
    <dgm:pt modelId="{D8768249-C353-426D-A3AE-BE9F06CD3EE1}" type="pres">
      <dgm:prSet presAssocID="{43900A41-3627-496F-9D7E-7A7C6DF3005F}" presName="parenttext" presStyleLbl="revTx" presStyleIdx="0" presStyleCnt="3" custScaleX="111220" custScaleY="197010">
        <dgm:presLayoutVars>
          <dgm:chMax/>
          <dgm:chPref val="2"/>
          <dgm:bulletEnabled val="1"/>
        </dgm:presLayoutVars>
      </dgm:prSet>
      <dgm:spPr/>
    </dgm:pt>
    <dgm:pt modelId="{FCBC524D-013A-455B-A05A-61E6623450CD}" type="pres">
      <dgm:prSet presAssocID="{43900A41-3627-496F-9D7E-7A7C6DF3005F}" presName="composite" presStyleCnt="0"/>
      <dgm:spPr/>
    </dgm:pt>
    <dgm:pt modelId="{6323CD1C-5560-47EB-B108-8E0C5C1A2902}" type="pres">
      <dgm:prSet presAssocID="{43900A41-3627-496F-9D7E-7A7C6DF3005F}" presName="chevron1" presStyleLbl="alignNode1" presStyleIdx="0" presStyleCnt="21"/>
      <dgm:spPr/>
    </dgm:pt>
    <dgm:pt modelId="{ABC154B8-2B44-44FC-9AD5-97A24AB6FC7F}" type="pres">
      <dgm:prSet presAssocID="{43900A41-3627-496F-9D7E-7A7C6DF3005F}" presName="chevron2" presStyleLbl="alignNode1" presStyleIdx="1" presStyleCnt="21"/>
      <dgm:spPr/>
    </dgm:pt>
    <dgm:pt modelId="{D502192B-4377-43C0-A8B4-660CB083613A}" type="pres">
      <dgm:prSet presAssocID="{43900A41-3627-496F-9D7E-7A7C6DF3005F}" presName="chevron3" presStyleLbl="alignNode1" presStyleIdx="2" presStyleCnt="21"/>
      <dgm:spPr/>
    </dgm:pt>
    <dgm:pt modelId="{1BB63E6F-71D0-4CB5-B4AF-75B1E5C07F93}" type="pres">
      <dgm:prSet presAssocID="{43900A41-3627-496F-9D7E-7A7C6DF3005F}" presName="chevron4" presStyleLbl="alignNode1" presStyleIdx="3" presStyleCnt="21"/>
      <dgm:spPr/>
    </dgm:pt>
    <dgm:pt modelId="{9E0F9882-0BBC-4D35-B9DB-AB2402EBABD7}" type="pres">
      <dgm:prSet presAssocID="{43900A41-3627-496F-9D7E-7A7C6DF3005F}" presName="chevron5" presStyleLbl="alignNode1" presStyleIdx="4" presStyleCnt="21"/>
      <dgm:spPr/>
    </dgm:pt>
    <dgm:pt modelId="{7B10F124-0BBD-493C-BCAB-1959816CCA9A}" type="pres">
      <dgm:prSet presAssocID="{43900A41-3627-496F-9D7E-7A7C6DF3005F}" presName="chevron6" presStyleLbl="alignNode1" presStyleIdx="5" presStyleCnt="21"/>
      <dgm:spPr/>
    </dgm:pt>
    <dgm:pt modelId="{AA73C3B9-8848-4D71-BAF4-282F1AC38277}" type="pres">
      <dgm:prSet presAssocID="{43900A41-3627-496F-9D7E-7A7C6DF3005F}" presName="chevron7" presStyleLbl="alignNode1" presStyleIdx="6" presStyleCnt="21"/>
      <dgm:spPr/>
    </dgm:pt>
    <dgm:pt modelId="{EE64C0DE-5F52-4877-9612-4D40512C13F4}" type="pres">
      <dgm:prSet presAssocID="{43900A41-3627-496F-9D7E-7A7C6DF3005F}" presName="childtext" presStyleLbl="solidFgAcc1" presStyleIdx="0" presStyleCnt="1" custScaleX="109792" custScaleY="202675">
        <dgm:presLayoutVars>
          <dgm:chMax/>
          <dgm:chPref val="0"/>
          <dgm:bulletEnabled val="1"/>
        </dgm:presLayoutVars>
      </dgm:prSet>
      <dgm:spPr/>
    </dgm:pt>
    <dgm:pt modelId="{53BF9DF2-E90A-4B16-8A30-2F5CB1FAB5F5}" type="pres">
      <dgm:prSet presAssocID="{83AA57AD-1DEC-46CE-9B7D-D03FB7B9FADB}" presName="sibTrans" presStyleCnt="0"/>
      <dgm:spPr/>
    </dgm:pt>
    <dgm:pt modelId="{0A0EDE4E-B979-43E1-901D-B9602E808F0B}" type="pres">
      <dgm:prSet presAssocID="{3BEF53CD-3C80-463D-BEDB-064CD3C81397}" presName="parenttextcomposite" presStyleCnt="0"/>
      <dgm:spPr/>
    </dgm:pt>
    <dgm:pt modelId="{F222A40A-38A9-4C56-9A60-0B39FC5DED01}" type="pres">
      <dgm:prSet presAssocID="{3BEF53CD-3C80-463D-BEDB-064CD3C81397}" presName="parenttext" presStyleLbl="revTx" presStyleIdx="1" presStyleCnt="3">
        <dgm:presLayoutVars>
          <dgm:chMax/>
          <dgm:chPref val="2"/>
          <dgm:bulletEnabled val="1"/>
        </dgm:presLayoutVars>
      </dgm:prSet>
      <dgm:spPr/>
    </dgm:pt>
    <dgm:pt modelId="{F1173FAD-75F2-4A40-B1FF-3AEEA620FAF0}" type="pres">
      <dgm:prSet presAssocID="{3BEF53CD-3C80-463D-BEDB-064CD3C81397}" presName="parallelogramComposite" presStyleCnt="0"/>
      <dgm:spPr/>
    </dgm:pt>
    <dgm:pt modelId="{839DE1E5-9363-4521-9C27-787CAA53EFEA}" type="pres">
      <dgm:prSet presAssocID="{3BEF53CD-3C80-463D-BEDB-064CD3C81397}" presName="parallelogram1" presStyleLbl="alignNode1" presStyleIdx="7" presStyleCnt="21"/>
      <dgm:spPr/>
    </dgm:pt>
    <dgm:pt modelId="{07C187AE-8BB9-4D92-8BA6-B0F81C6AF399}" type="pres">
      <dgm:prSet presAssocID="{3BEF53CD-3C80-463D-BEDB-064CD3C81397}" presName="parallelogram2" presStyleLbl="alignNode1" presStyleIdx="8" presStyleCnt="21"/>
      <dgm:spPr/>
    </dgm:pt>
    <dgm:pt modelId="{76E2F34B-8B06-4806-8EA9-1A35DE123905}" type="pres">
      <dgm:prSet presAssocID="{3BEF53CD-3C80-463D-BEDB-064CD3C81397}" presName="parallelogram3" presStyleLbl="alignNode1" presStyleIdx="9" presStyleCnt="21"/>
      <dgm:spPr/>
    </dgm:pt>
    <dgm:pt modelId="{0E57F4FF-8CFD-4B75-AA03-743AD4989ED7}" type="pres">
      <dgm:prSet presAssocID="{3BEF53CD-3C80-463D-BEDB-064CD3C81397}" presName="parallelogram4" presStyleLbl="alignNode1" presStyleIdx="10" presStyleCnt="21"/>
      <dgm:spPr/>
    </dgm:pt>
    <dgm:pt modelId="{CB7EAF1B-872A-401B-B6CB-EB8B101C1C37}" type="pres">
      <dgm:prSet presAssocID="{3BEF53CD-3C80-463D-BEDB-064CD3C81397}" presName="parallelogram5" presStyleLbl="alignNode1" presStyleIdx="11" presStyleCnt="21"/>
      <dgm:spPr/>
    </dgm:pt>
    <dgm:pt modelId="{05F3D304-637E-4883-9C71-EF23BB4FED20}" type="pres">
      <dgm:prSet presAssocID="{3BEF53CD-3C80-463D-BEDB-064CD3C81397}" presName="parallelogram6" presStyleLbl="alignNode1" presStyleIdx="12" presStyleCnt="21"/>
      <dgm:spPr/>
    </dgm:pt>
    <dgm:pt modelId="{DC160489-AEF4-485E-A6CE-B4BC3558903A}" type="pres">
      <dgm:prSet presAssocID="{3BEF53CD-3C80-463D-BEDB-064CD3C81397}" presName="parallelogram7" presStyleLbl="alignNode1" presStyleIdx="13" presStyleCnt="21"/>
      <dgm:spPr/>
    </dgm:pt>
    <dgm:pt modelId="{16FC59F2-F7C4-43EF-A0B9-674BE50B756D}" type="pres">
      <dgm:prSet presAssocID="{216410AF-3619-4322-8DB8-446CD006E4E1}" presName="sibTrans" presStyleCnt="0"/>
      <dgm:spPr/>
    </dgm:pt>
    <dgm:pt modelId="{CFD79E25-0335-4604-B393-295451B07F27}" type="pres">
      <dgm:prSet presAssocID="{FF1C96A3-35DE-4F9A-BC03-0F71F0717AB2}" presName="parenttextcomposite" presStyleCnt="0"/>
      <dgm:spPr/>
    </dgm:pt>
    <dgm:pt modelId="{99103222-09A2-456B-8CE5-A584ED452B54}" type="pres">
      <dgm:prSet presAssocID="{FF1C96A3-35DE-4F9A-BC03-0F71F0717AB2}" presName="parenttext" presStyleLbl="revTx" presStyleIdx="2" presStyleCnt="3" custScaleX="111220" custScaleY="205878">
        <dgm:presLayoutVars>
          <dgm:chMax/>
          <dgm:chPref val="2"/>
          <dgm:bulletEnabled val="1"/>
        </dgm:presLayoutVars>
      </dgm:prSet>
      <dgm:spPr/>
    </dgm:pt>
    <dgm:pt modelId="{25446266-8B5C-4628-A666-FA7B2DDA9491}" type="pres">
      <dgm:prSet presAssocID="{FF1C96A3-35DE-4F9A-BC03-0F71F0717AB2}" presName="parallelogramComposite" presStyleCnt="0"/>
      <dgm:spPr/>
    </dgm:pt>
    <dgm:pt modelId="{3F581F26-3FD8-4D39-AD05-223198B20C28}" type="pres">
      <dgm:prSet presAssocID="{FF1C96A3-35DE-4F9A-BC03-0F71F0717AB2}" presName="parallelogram1" presStyleLbl="alignNode1" presStyleIdx="14" presStyleCnt="21"/>
      <dgm:spPr/>
    </dgm:pt>
    <dgm:pt modelId="{169A4716-12D7-4BD4-BE97-978C4CC9C8E3}" type="pres">
      <dgm:prSet presAssocID="{FF1C96A3-35DE-4F9A-BC03-0F71F0717AB2}" presName="parallelogram2" presStyleLbl="alignNode1" presStyleIdx="15" presStyleCnt="21"/>
      <dgm:spPr/>
    </dgm:pt>
    <dgm:pt modelId="{B8AD1C80-ACD2-4463-B3F5-BB0D32B079F8}" type="pres">
      <dgm:prSet presAssocID="{FF1C96A3-35DE-4F9A-BC03-0F71F0717AB2}" presName="parallelogram3" presStyleLbl="alignNode1" presStyleIdx="16" presStyleCnt="21"/>
      <dgm:spPr/>
    </dgm:pt>
    <dgm:pt modelId="{92F73A20-BDFD-434A-90CA-9B02A2D49D5C}" type="pres">
      <dgm:prSet presAssocID="{FF1C96A3-35DE-4F9A-BC03-0F71F0717AB2}" presName="parallelogram4" presStyleLbl="alignNode1" presStyleIdx="17" presStyleCnt="21"/>
      <dgm:spPr/>
    </dgm:pt>
    <dgm:pt modelId="{761D3281-74E9-45A1-BC1A-30BBF3D6932C}" type="pres">
      <dgm:prSet presAssocID="{FF1C96A3-35DE-4F9A-BC03-0F71F0717AB2}" presName="parallelogram5" presStyleLbl="alignNode1" presStyleIdx="18" presStyleCnt="21"/>
      <dgm:spPr/>
    </dgm:pt>
    <dgm:pt modelId="{E555F5F9-F47E-418E-AB5A-699855C795E4}" type="pres">
      <dgm:prSet presAssocID="{FF1C96A3-35DE-4F9A-BC03-0F71F0717AB2}" presName="parallelogram6" presStyleLbl="alignNode1" presStyleIdx="19" presStyleCnt="21"/>
      <dgm:spPr/>
    </dgm:pt>
    <dgm:pt modelId="{84677594-72A2-405F-9527-51C34F695652}" type="pres">
      <dgm:prSet presAssocID="{FF1C96A3-35DE-4F9A-BC03-0F71F0717AB2}" presName="parallelogram7" presStyleLbl="alignNode1" presStyleIdx="20" presStyleCnt="21"/>
      <dgm:spPr/>
    </dgm:pt>
  </dgm:ptLst>
  <dgm:cxnLst>
    <dgm:cxn modelId="{1B481A1E-525E-4C22-AB66-BA5D7736569F}" srcId="{43900A41-3627-496F-9D7E-7A7C6DF3005F}" destId="{9521B547-D1FF-4111-8F22-EC46FB4155D6}" srcOrd="0" destOrd="0" parTransId="{92807BBC-C327-47FF-8BF3-55AAA8690763}" sibTransId="{FBDE1411-F877-4185-A200-D15821A02480}"/>
    <dgm:cxn modelId="{1D53BC5C-ACF5-446B-BBFE-4E9AB3D5B9DB}" srcId="{CF58EEB3-6FA0-41A5-9FDB-A6CDC303652C}" destId="{3BEF53CD-3C80-463D-BEDB-064CD3C81397}" srcOrd="1" destOrd="0" parTransId="{C80A50DB-CBBA-4B49-A564-661D7019EEA5}" sibTransId="{216410AF-3619-4322-8DB8-446CD006E4E1}"/>
    <dgm:cxn modelId="{0B370743-AF1B-4A9C-ADC7-807376C7FC54}" srcId="{CF58EEB3-6FA0-41A5-9FDB-A6CDC303652C}" destId="{43900A41-3627-496F-9D7E-7A7C6DF3005F}" srcOrd="0" destOrd="0" parTransId="{D8F52F1A-FE3F-40B5-8F32-200AE26C7ED8}" sibTransId="{83AA57AD-1DEC-46CE-9B7D-D03FB7B9FADB}"/>
    <dgm:cxn modelId="{0E64FE47-2B7F-4D74-A8C5-9F117EE2ED0C}" srcId="{43900A41-3627-496F-9D7E-7A7C6DF3005F}" destId="{4E06251F-3265-4089-A25A-E41C54079383}" srcOrd="1" destOrd="0" parTransId="{EB37E3CB-2269-4F9B-AFDD-3D7FD84A59EC}" sibTransId="{25943847-9BF8-4577-97B6-244E4CD7D971}"/>
    <dgm:cxn modelId="{EE17E579-845C-4169-8930-B7F153A045A7}" type="presOf" srcId="{43900A41-3627-496F-9D7E-7A7C6DF3005F}" destId="{D8768249-C353-426D-A3AE-BE9F06CD3EE1}" srcOrd="0" destOrd="0" presId="urn:microsoft.com/office/officeart/2008/layout/VerticalAccentList"/>
    <dgm:cxn modelId="{1ABEF090-F4D9-496E-933F-FF7E73F73198}" type="presOf" srcId="{A486FB9A-A81E-4A01-B90E-57A85F8CB730}" destId="{EE64C0DE-5F52-4877-9612-4D40512C13F4}" srcOrd="0" destOrd="1" presId="urn:microsoft.com/office/officeart/2008/layout/VerticalAccentList"/>
    <dgm:cxn modelId="{FA297F93-C9F5-4082-9650-62C57FFEE868}" type="presOf" srcId="{9521B547-D1FF-4111-8F22-EC46FB4155D6}" destId="{EE64C0DE-5F52-4877-9612-4D40512C13F4}" srcOrd="0" destOrd="0" presId="urn:microsoft.com/office/officeart/2008/layout/VerticalAccentList"/>
    <dgm:cxn modelId="{3F11B294-95B0-4376-A7C0-78C249309288}" type="presOf" srcId="{FF1C96A3-35DE-4F9A-BC03-0F71F0717AB2}" destId="{99103222-09A2-456B-8CE5-A584ED452B54}" srcOrd="0" destOrd="0" presId="urn:microsoft.com/office/officeart/2008/layout/VerticalAccentList"/>
    <dgm:cxn modelId="{99070D98-7124-4557-97D7-AF84B91EB42F}" srcId="{9521B547-D1FF-4111-8F22-EC46FB4155D6}" destId="{A486FB9A-A81E-4A01-B90E-57A85F8CB730}" srcOrd="0" destOrd="0" parTransId="{9A75CD38-3D79-4101-B4CC-81E22EF3AC50}" sibTransId="{1AA70739-AF56-4484-BE27-A75DD33EDDFD}"/>
    <dgm:cxn modelId="{3634AAA3-DA57-4479-8687-E57824B7AB88}" type="presOf" srcId="{3BEF53CD-3C80-463D-BEDB-064CD3C81397}" destId="{F222A40A-38A9-4C56-9A60-0B39FC5DED01}" srcOrd="0" destOrd="0" presId="urn:microsoft.com/office/officeart/2008/layout/VerticalAccentList"/>
    <dgm:cxn modelId="{BF383EAE-874A-4C59-A119-D09CDF39C15A}" srcId="{CF58EEB3-6FA0-41A5-9FDB-A6CDC303652C}" destId="{FF1C96A3-35DE-4F9A-BC03-0F71F0717AB2}" srcOrd="2" destOrd="0" parTransId="{436D1FCE-1DEA-4B2B-8E17-5FB21B08D568}" sibTransId="{6D2CA715-DD21-4B74-9327-76A00FDBC5A2}"/>
    <dgm:cxn modelId="{072646B1-3C0F-49BF-981C-19F5F850D20C}" type="presOf" srcId="{4E06251F-3265-4089-A25A-E41C54079383}" destId="{EE64C0DE-5F52-4877-9612-4D40512C13F4}" srcOrd="0" destOrd="4" presId="urn:microsoft.com/office/officeart/2008/layout/VerticalAccentList"/>
    <dgm:cxn modelId="{7B0A15BE-5E44-441C-9A38-EBCD1EA80146}" type="presOf" srcId="{AE91073D-AA19-41E8-94B5-1B6D86807680}" destId="{EE64C0DE-5F52-4877-9612-4D40512C13F4}" srcOrd="0" destOrd="3" presId="urn:microsoft.com/office/officeart/2008/layout/VerticalAccentList"/>
    <dgm:cxn modelId="{33D219D5-9AE0-4BB0-9004-E8F4C9C72453}" type="presOf" srcId="{EBD79AFC-08DA-4C69-82A6-8B14F0824E09}" destId="{EE64C0DE-5F52-4877-9612-4D40512C13F4}" srcOrd="0" destOrd="2" presId="urn:microsoft.com/office/officeart/2008/layout/VerticalAccentList"/>
    <dgm:cxn modelId="{FCA538D6-01BF-4406-A8C1-B22AC51964F2}" type="presOf" srcId="{CF58EEB3-6FA0-41A5-9FDB-A6CDC303652C}" destId="{6A2D3675-8FFF-4E5C-88DF-FDC7BAE9BB7A}" srcOrd="0" destOrd="0" presId="urn:microsoft.com/office/officeart/2008/layout/VerticalAccentList"/>
    <dgm:cxn modelId="{96FF06D7-D3FD-4603-AE49-1BCDC739AD2A}" srcId="{9521B547-D1FF-4111-8F22-EC46FB4155D6}" destId="{AE91073D-AA19-41E8-94B5-1B6D86807680}" srcOrd="2" destOrd="0" parTransId="{D85B374C-AC5B-4FE1-85FC-DA202BED3223}" sibTransId="{5460A53B-4693-4DC6-B2B0-F7ADF686CF8B}"/>
    <dgm:cxn modelId="{BDCDC8E7-E843-4B6B-9C9F-838A548C18DC}" srcId="{9521B547-D1FF-4111-8F22-EC46FB4155D6}" destId="{EBD79AFC-08DA-4C69-82A6-8B14F0824E09}" srcOrd="1" destOrd="0" parTransId="{FF10C113-EA57-4331-A8C8-A7DE39F0AB7F}" sibTransId="{61716ED1-A506-4043-9506-56D40AAA61AD}"/>
    <dgm:cxn modelId="{080DCF90-0AB6-4244-8F85-AC68A221E117}" type="presParOf" srcId="{6A2D3675-8FFF-4E5C-88DF-FDC7BAE9BB7A}" destId="{571E407B-58F3-46BF-B3CD-B95F8DD7FB19}" srcOrd="0" destOrd="0" presId="urn:microsoft.com/office/officeart/2008/layout/VerticalAccentList"/>
    <dgm:cxn modelId="{2922E84F-E0F4-40EF-B1C0-04648CBADDB7}" type="presParOf" srcId="{571E407B-58F3-46BF-B3CD-B95F8DD7FB19}" destId="{D8768249-C353-426D-A3AE-BE9F06CD3EE1}" srcOrd="0" destOrd="0" presId="urn:microsoft.com/office/officeart/2008/layout/VerticalAccentList"/>
    <dgm:cxn modelId="{983682E5-A2B9-4754-BBF1-59E3D619A6D4}" type="presParOf" srcId="{6A2D3675-8FFF-4E5C-88DF-FDC7BAE9BB7A}" destId="{FCBC524D-013A-455B-A05A-61E6623450CD}" srcOrd="1" destOrd="0" presId="urn:microsoft.com/office/officeart/2008/layout/VerticalAccentList"/>
    <dgm:cxn modelId="{52348E06-C16A-42B3-AAC1-0CEF73176E63}" type="presParOf" srcId="{FCBC524D-013A-455B-A05A-61E6623450CD}" destId="{6323CD1C-5560-47EB-B108-8E0C5C1A2902}" srcOrd="0" destOrd="0" presId="urn:microsoft.com/office/officeart/2008/layout/VerticalAccentList"/>
    <dgm:cxn modelId="{17C19590-7D23-46B1-906F-AC465EE9B3F2}" type="presParOf" srcId="{FCBC524D-013A-455B-A05A-61E6623450CD}" destId="{ABC154B8-2B44-44FC-9AD5-97A24AB6FC7F}" srcOrd="1" destOrd="0" presId="urn:microsoft.com/office/officeart/2008/layout/VerticalAccentList"/>
    <dgm:cxn modelId="{C16AFDB9-B574-4605-9478-FED263E6FA47}" type="presParOf" srcId="{FCBC524D-013A-455B-A05A-61E6623450CD}" destId="{D502192B-4377-43C0-A8B4-660CB083613A}" srcOrd="2" destOrd="0" presId="urn:microsoft.com/office/officeart/2008/layout/VerticalAccentList"/>
    <dgm:cxn modelId="{E824CA7C-FE8A-4448-A9E8-0B140B1C129D}" type="presParOf" srcId="{FCBC524D-013A-455B-A05A-61E6623450CD}" destId="{1BB63E6F-71D0-4CB5-B4AF-75B1E5C07F93}" srcOrd="3" destOrd="0" presId="urn:microsoft.com/office/officeart/2008/layout/VerticalAccentList"/>
    <dgm:cxn modelId="{96F4B6AF-ED24-4C26-A32F-0F959F854BC2}" type="presParOf" srcId="{FCBC524D-013A-455B-A05A-61E6623450CD}" destId="{9E0F9882-0BBC-4D35-B9DB-AB2402EBABD7}" srcOrd="4" destOrd="0" presId="urn:microsoft.com/office/officeart/2008/layout/VerticalAccentList"/>
    <dgm:cxn modelId="{5459C207-195C-45FB-9ACD-DDE5645639BA}" type="presParOf" srcId="{FCBC524D-013A-455B-A05A-61E6623450CD}" destId="{7B10F124-0BBD-493C-BCAB-1959816CCA9A}" srcOrd="5" destOrd="0" presId="urn:microsoft.com/office/officeart/2008/layout/VerticalAccentList"/>
    <dgm:cxn modelId="{D47E2B95-0A55-42A7-9ACB-5D6D19131DF2}" type="presParOf" srcId="{FCBC524D-013A-455B-A05A-61E6623450CD}" destId="{AA73C3B9-8848-4D71-BAF4-282F1AC38277}" srcOrd="6" destOrd="0" presId="urn:microsoft.com/office/officeart/2008/layout/VerticalAccentList"/>
    <dgm:cxn modelId="{0C9B1886-446D-4755-87A7-AD9E937B86F9}" type="presParOf" srcId="{FCBC524D-013A-455B-A05A-61E6623450CD}" destId="{EE64C0DE-5F52-4877-9612-4D40512C13F4}" srcOrd="7" destOrd="0" presId="urn:microsoft.com/office/officeart/2008/layout/VerticalAccentList"/>
    <dgm:cxn modelId="{9E30B6A6-F8FD-466C-9231-E11F43E45D0A}" type="presParOf" srcId="{6A2D3675-8FFF-4E5C-88DF-FDC7BAE9BB7A}" destId="{53BF9DF2-E90A-4B16-8A30-2F5CB1FAB5F5}" srcOrd="2" destOrd="0" presId="urn:microsoft.com/office/officeart/2008/layout/VerticalAccentList"/>
    <dgm:cxn modelId="{7B55FFE7-3770-4ABA-9B36-E814D01223BE}" type="presParOf" srcId="{6A2D3675-8FFF-4E5C-88DF-FDC7BAE9BB7A}" destId="{0A0EDE4E-B979-43E1-901D-B9602E808F0B}" srcOrd="3" destOrd="0" presId="urn:microsoft.com/office/officeart/2008/layout/VerticalAccentList"/>
    <dgm:cxn modelId="{44E7F4C5-3B04-4281-8DC2-8886718D18DD}" type="presParOf" srcId="{0A0EDE4E-B979-43E1-901D-B9602E808F0B}" destId="{F222A40A-38A9-4C56-9A60-0B39FC5DED01}" srcOrd="0" destOrd="0" presId="urn:microsoft.com/office/officeart/2008/layout/VerticalAccentList"/>
    <dgm:cxn modelId="{4D83F015-4CC7-424D-BF9A-B7B91ED20401}" type="presParOf" srcId="{6A2D3675-8FFF-4E5C-88DF-FDC7BAE9BB7A}" destId="{F1173FAD-75F2-4A40-B1FF-3AEEA620FAF0}" srcOrd="4" destOrd="0" presId="urn:microsoft.com/office/officeart/2008/layout/VerticalAccentList"/>
    <dgm:cxn modelId="{9009F580-5087-41AB-9607-C7219DD04618}" type="presParOf" srcId="{F1173FAD-75F2-4A40-B1FF-3AEEA620FAF0}" destId="{839DE1E5-9363-4521-9C27-787CAA53EFEA}" srcOrd="0" destOrd="0" presId="urn:microsoft.com/office/officeart/2008/layout/VerticalAccentList"/>
    <dgm:cxn modelId="{1EF19250-AFA5-421B-B2F5-06D5B595B03C}" type="presParOf" srcId="{F1173FAD-75F2-4A40-B1FF-3AEEA620FAF0}" destId="{07C187AE-8BB9-4D92-8BA6-B0F81C6AF399}" srcOrd="1" destOrd="0" presId="urn:microsoft.com/office/officeart/2008/layout/VerticalAccentList"/>
    <dgm:cxn modelId="{21D770E4-1319-4B24-B43D-3CCA4FA8CA6D}" type="presParOf" srcId="{F1173FAD-75F2-4A40-B1FF-3AEEA620FAF0}" destId="{76E2F34B-8B06-4806-8EA9-1A35DE123905}" srcOrd="2" destOrd="0" presId="urn:microsoft.com/office/officeart/2008/layout/VerticalAccentList"/>
    <dgm:cxn modelId="{42DE608A-1A1E-4C83-BEAF-CF0992502A75}" type="presParOf" srcId="{F1173FAD-75F2-4A40-B1FF-3AEEA620FAF0}" destId="{0E57F4FF-8CFD-4B75-AA03-743AD4989ED7}" srcOrd="3" destOrd="0" presId="urn:microsoft.com/office/officeart/2008/layout/VerticalAccentList"/>
    <dgm:cxn modelId="{06B9CAC3-8681-4A52-B574-4C16BE158349}" type="presParOf" srcId="{F1173FAD-75F2-4A40-B1FF-3AEEA620FAF0}" destId="{CB7EAF1B-872A-401B-B6CB-EB8B101C1C37}" srcOrd="4" destOrd="0" presId="urn:microsoft.com/office/officeart/2008/layout/VerticalAccentList"/>
    <dgm:cxn modelId="{E20969AA-CEBA-42DE-8571-6C7D0391F048}" type="presParOf" srcId="{F1173FAD-75F2-4A40-B1FF-3AEEA620FAF0}" destId="{05F3D304-637E-4883-9C71-EF23BB4FED20}" srcOrd="5" destOrd="0" presId="urn:microsoft.com/office/officeart/2008/layout/VerticalAccentList"/>
    <dgm:cxn modelId="{81768CEA-5AF4-4DC4-A0D5-E4F80742B705}" type="presParOf" srcId="{F1173FAD-75F2-4A40-B1FF-3AEEA620FAF0}" destId="{DC160489-AEF4-485E-A6CE-B4BC3558903A}" srcOrd="6" destOrd="0" presId="urn:microsoft.com/office/officeart/2008/layout/VerticalAccentList"/>
    <dgm:cxn modelId="{970ACCF9-B28F-4E0D-8CD4-FCF200303745}" type="presParOf" srcId="{6A2D3675-8FFF-4E5C-88DF-FDC7BAE9BB7A}" destId="{16FC59F2-F7C4-43EF-A0B9-674BE50B756D}" srcOrd="5" destOrd="0" presId="urn:microsoft.com/office/officeart/2008/layout/VerticalAccentList"/>
    <dgm:cxn modelId="{AAF63E39-01E5-4B15-BFB3-782AFD7E3DF1}" type="presParOf" srcId="{6A2D3675-8FFF-4E5C-88DF-FDC7BAE9BB7A}" destId="{CFD79E25-0335-4604-B393-295451B07F27}" srcOrd="6" destOrd="0" presId="urn:microsoft.com/office/officeart/2008/layout/VerticalAccentList"/>
    <dgm:cxn modelId="{7EE868BD-72F2-42F8-B940-77EEC446DF5F}" type="presParOf" srcId="{CFD79E25-0335-4604-B393-295451B07F27}" destId="{99103222-09A2-456B-8CE5-A584ED452B54}" srcOrd="0" destOrd="0" presId="urn:microsoft.com/office/officeart/2008/layout/VerticalAccentList"/>
    <dgm:cxn modelId="{1F037BE6-6828-4CFC-A21C-5526EB02E6F9}" type="presParOf" srcId="{6A2D3675-8FFF-4E5C-88DF-FDC7BAE9BB7A}" destId="{25446266-8B5C-4628-A666-FA7B2DDA9491}" srcOrd="7" destOrd="0" presId="urn:microsoft.com/office/officeart/2008/layout/VerticalAccentList"/>
    <dgm:cxn modelId="{CF83D101-90BC-4DF9-8955-735C37983C86}" type="presParOf" srcId="{25446266-8B5C-4628-A666-FA7B2DDA9491}" destId="{3F581F26-3FD8-4D39-AD05-223198B20C28}" srcOrd="0" destOrd="0" presId="urn:microsoft.com/office/officeart/2008/layout/VerticalAccentList"/>
    <dgm:cxn modelId="{3BE54E4D-7112-416B-BF6F-7023511EE6ED}" type="presParOf" srcId="{25446266-8B5C-4628-A666-FA7B2DDA9491}" destId="{169A4716-12D7-4BD4-BE97-978C4CC9C8E3}" srcOrd="1" destOrd="0" presId="urn:microsoft.com/office/officeart/2008/layout/VerticalAccentList"/>
    <dgm:cxn modelId="{43F854F7-39D8-41B4-B8B4-6ABC22E37ABB}" type="presParOf" srcId="{25446266-8B5C-4628-A666-FA7B2DDA9491}" destId="{B8AD1C80-ACD2-4463-B3F5-BB0D32B079F8}" srcOrd="2" destOrd="0" presId="urn:microsoft.com/office/officeart/2008/layout/VerticalAccentList"/>
    <dgm:cxn modelId="{EEB0B051-44D8-4996-AA56-B07995D866AA}" type="presParOf" srcId="{25446266-8B5C-4628-A666-FA7B2DDA9491}" destId="{92F73A20-BDFD-434A-90CA-9B02A2D49D5C}" srcOrd="3" destOrd="0" presId="urn:microsoft.com/office/officeart/2008/layout/VerticalAccentList"/>
    <dgm:cxn modelId="{81BD6629-8CC1-43D7-9179-46462760E9AA}" type="presParOf" srcId="{25446266-8B5C-4628-A666-FA7B2DDA9491}" destId="{761D3281-74E9-45A1-BC1A-30BBF3D6932C}" srcOrd="4" destOrd="0" presId="urn:microsoft.com/office/officeart/2008/layout/VerticalAccentList"/>
    <dgm:cxn modelId="{3788968A-D6CB-49AA-9549-A274864D9281}" type="presParOf" srcId="{25446266-8B5C-4628-A666-FA7B2DDA9491}" destId="{E555F5F9-F47E-418E-AB5A-699855C795E4}" srcOrd="5" destOrd="0" presId="urn:microsoft.com/office/officeart/2008/layout/VerticalAccentList"/>
    <dgm:cxn modelId="{9E96AD1D-D69B-410E-B9CB-FDE7AE3F2259}" type="presParOf" srcId="{25446266-8B5C-4628-A666-FA7B2DDA9491}" destId="{84677594-72A2-405F-9527-51C34F695652}"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5E6A223-264A-4E76-8BBB-A38B2CD17E5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E36C4B63-1A7B-484D-AAC1-B0DB7FEC478B}">
      <dgm:prSet/>
      <dgm:spPr/>
      <dgm:t>
        <a:bodyPr/>
        <a:lstStyle/>
        <a:p>
          <a:pPr rtl="0"/>
          <a:r>
            <a:rPr lang="tr-TR" dirty="0">
              <a:solidFill>
                <a:schemeClr val="bg1"/>
              </a:solidFill>
            </a:rPr>
            <a:t>2025 yılı Çalışma Programınca belirlenen öncelikler doğrultusunda finansman sağlanacağı belirtilen hedefler şunlardır:</a:t>
          </a:r>
          <a:endParaRPr lang="en-GB" dirty="0">
            <a:solidFill>
              <a:schemeClr val="bg1"/>
            </a:solidFill>
          </a:endParaRPr>
        </a:p>
      </dgm:t>
    </dgm:pt>
    <dgm:pt modelId="{6DDDE152-2F1F-4448-81B5-1D3B9FFDB8E9}" type="parTrans" cxnId="{04158D7B-9B72-49A3-82DA-C39C30EF12B1}">
      <dgm:prSet/>
      <dgm:spPr/>
      <dgm:t>
        <a:bodyPr/>
        <a:lstStyle/>
        <a:p>
          <a:endParaRPr lang="tr-TR">
            <a:solidFill>
              <a:schemeClr val="bg1"/>
            </a:solidFill>
          </a:endParaRPr>
        </a:p>
      </dgm:t>
    </dgm:pt>
    <dgm:pt modelId="{553D13CA-7771-4831-BB13-B725E88D7370}" type="sibTrans" cxnId="{04158D7B-9B72-49A3-82DA-C39C30EF12B1}">
      <dgm:prSet/>
      <dgm:spPr/>
      <dgm:t>
        <a:bodyPr/>
        <a:lstStyle/>
        <a:p>
          <a:endParaRPr lang="tr-TR">
            <a:solidFill>
              <a:schemeClr val="bg1"/>
            </a:solidFill>
          </a:endParaRPr>
        </a:p>
      </dgm:t>
    </dgm:pt>
    <dgm:pt modelId="{BF1FEDE5-A590-4E54-B764-6DB13BC9D4CD}">
      <dgm:prSet/>
      <dgm:spPr/>
      <dgm:t>
        <a:bodyPr/>
        <a:lstStyle/>
        <a:p>
          <a:pPr rtl="0"/>
          <a:r>
            <a:rPr lang="tr-TR" dirty="0">
              <a:solidFill>
                <a:schemeClr val="bg1"/>
              </a:solidFill>
            </a:rPr>
            <a:t>Hedef 1- İklim Bilimi ve İklim Nötrlüğe Geçiş</a:t>
          </a:r>
          <a:endParaRPr lang="en-GB" dirty="0">
            <a:solidFill>
              <a:schemeClr val="bg1"/>
            </a:solidFill>
          </a:endParaRPr>
        </a:p>
      </dgm:t>
    </dgm:pt>
    <dgm:pt modelId="{8726C42D-1ECB-4938-ABE5-81F31AEE89C0}" type="parTrans" cxnId="{9CF010F0-BCA5-4923-B964-C5FCB1B22194}">
      <dgm:prSet/>
      <dgm:spPr/>
      <dgm:t>
        <a:bodyPr/>
        <a:lstStyle/>
        <a:p>
          <a:endParaRPr lang="tr-TR">
            <a:solidFill>
              <a:schemeClr val="bg1"/>
            </a:solidFill>
          </a:endParaRPr>
        </a:p>
      </dgm:t>
    </dgm:pt>
    <dgm:pt modelId="{F3C2256B-7CF2-4AD2-9C1B-16484D6C46E4}" type="sibTrans" cxnId="{9CF010F0-BCA5-4923-B964-C5FCB1B22194}">
      <dgm:prSet/>
      <dgm:spPr/>
      <dgm:t>
        <a:bodyPr/>
        <a:lstStyle/>
        <a:p>
          <a:endParaRPr lang="tr-TR">
            <a:solidFill>
              <a:schemeClr val="bg1"/>
            </a:solidFill>
          </a:endParaRPr>
        </a:p>
      </dgm:t>
    </dgm:pt>
    <dgm:pt modelId="{60FCE4F2-F7E0-4997-9AF9-31D311F78417}">
      <dgm:prSet/>
      <dgm:spPr/>
      <dgm:t>
        <a:bodyPr/>
        <a:lstStyle/>
        <a:p>
          <a:pPr rtl="0"/>
          <a:r>
            <a:rPr lang="tr-TR" dirty="0">
              <a:solidFill>
                <a:schemeClr val="bg1"/>
              </a:solidFill>
            </a:rPr>
            <a:t>Hedef 2- İklim Geçişine Yönelik Sektörler Arası Çözümler</a:t>
          </a:r>
          <a:endParaRPr lang="en-GB" dirty="0">
            <a:solidFill>
              <a:schemeClr val="bg1"/>
            </a:solidFill>
          </a:endParaRPr>
        </a:p>
      </dgm:t>
    </dgm:pt>
    <dgm:pt modelId="{E6F82D38-A91E-4878-8C8C-5E295023147C}" type="parTrans" cxnId="{23650674-376C-4D4C-A158-A7A72667B03A}">
      <dgm:prSet/>
      <dgm:spPr/>
      <dgm:t>
        <a:bodyPr/>
        <a:lstStyle/>
        <a:p>
          <a:endParaRPr lang="tr-TR">
            <a:solidFill>
              <a:schemeClr val="bg1"/>
            </a:solidFill>
          </a:endParaRPr>
        </a:p>
      </dgm:t>
    </dgm:pt>
    <dgm:pt modelId="{1AA35AE7-D2DB-4E48-9E9B-071D6B7A15C7}" type="sibTrans" cxnId="{23650674-376C-4D4C-A158-A7A72667B03A}">
      <dgm:prSet/>
      <dgm:spPr/>
      <dgm:t>
        <a:bodyPr/>
        <a:lstStyle/>
        <a:p>
          <a:endParaRPr lang="tr-TR">
            <a:solidFill>
              <a:schemeClr val="bg1"/>
            </a:solidFill>
          </a:endParaRPr>
        </a:p>
      </dgm:t>
    </dgm:pt>
    <dgm:pt modelId="{1B8B9EDE-8B56-4CB7-AD39-2CF80EABD423}">
      <dgm:prSet/>
      <dgm:spPr/>
      <dgm:t>
        <a:bodyPr/>
        <a:lstStyle/>
        <a:p>
          <a:pPr rtl="0"/>
          <a:r>
            <a:rPr lang="tr-TR" dirty="0">
              <a:solidFill>
                <a:schemeClr val="bg1"/>
              </a:solidFill>
            </a:rPr>
            <a:t>Hedef 3- Sürdürülebilir, Güvenli ve Rekabetçi Enerji Arzı</a:t>
          </a:r>
          <a:endParaRPr lang="en-GB" dirty="0">
            <a:solidFill>
              <a:schemeClr val="bg1"/>
            </a:solidFill>
          </a:endParaRPr>
        </a:p>
      </dgm:t>
    </dgm:pt>
    <dgm:pt modelId="{399DC60B-BD72-4347-B991-8FA94C957BDF}" type="parTrans" cxnId="{FC7F8753-6BBA-4183-B7C6-192EC84274B5}">
      <dgm:prSet/>
      <dgm:spPr/>
      <dgm:t>
        <a:bodyPr/>
        <a:lstStyle/>
        <a:p>
          <a:endParaRPr lang="tr-TR">
            <a:solidFill>
              <a:schemeClr val="bg1"/>
            </a:solidFill>
          </a:endParaRPr>
        </a:p>
      </dgm:t>
    </dgm:pt>
    <dgm:pt modelId="{4CDE894C-552C-4D38-93F0-1435B1ECB41A}" type="sibTrans" cxnId="{FC7F8753-6BBA-4183-B7C6-192EC84274B5}">
      <dgm:prSet/>
      <dgm:spPr/>
      <dgm:t>
        <a:bodyPr/>
        <a:lstStyle/>
        <a:p>
          <a:endParaRPr lang="tr-TR">
            <a:solidFill>
              <a:schemeClr val="bg1"/>
            </a:solidFill>
          </a:endParaRPr>
        </a:p>
      </dgm:t>
    </dgm:pt>
    <dgm:pt modelId="{167F428B-5C3B-416A-BA92-FF89229EF603}">
      <dgm:prSet/>
      <dgm:spPr/>
      <dgm:t>
        <a:bodyPr/>
        <a:lstStyle/>
        <a:p>
          <a:pPr rtl="0"/>
          <a:r>
            <a:rPr lang="tr-TR" dirty="0">
              <a:solidFill>
                <a:schemeClr val="bg1"/>
              </a:solidFill>
            </a:rPr>
            <a:t>Hedef 4- Verimli, Sürdürülebilir ve Kapsayıcı Enerji Kullanımı</a:t>
          </a:r>
          <a:endParaRPr lang="en-GB" dirty="0">
            <a:solidFill>
              <a:schemeClr val="bg1"/>
            </a:solidFill>
          </a:endParaRPr>
        </a:p>
      </dgm:t>
    </dgm:pt>
    <dgm:pt modelId="{2237749A-0038-4566-B43F-39C977526DFE}" type="parTrans" cxnId="{6A53EF7F-6C9A-4B41-B1AA-CD7D6487CCEC}">
      <dgm:prSet/>
      <dgm:spPr/>
      <dgm:t>
        <a:bodyPr/>
        <a:lstStyle/>
        <a:p>
          <a:endParaRPr lang="tr-TR">
            <a:solidFill>
              <a:schemeClr val="bg1"/>
            </a:solidFill>
          </a:endParaRPr>
        </a:p>
      </dgm:t>
    </dgm:pt>
    <dgm:pt modelId="{C9BCE446-F4E6-4FF2-9261-09FEA4BB0B92}" type="sibTrans" cxnId="{6A53EF7F-6C9A-4B41-B1AA-CD7D6487CCEC}">
      <dgm:prSet/>
      <dgm:spPr/>
      <dgm:t>
        <a:bodyPr/>
        <a:lstStyle/>
        <a:p>
          <a:endParaRPr lang="tr-TR">
            <a:solidFill>
              <a:schemeClr val="bg1"/>
            </a:solidFill>
          </a:endParaRPr>
        </a:p>
      </dgm:t>
    </dgm:pt>
    <dgm:pt modelId="{B95DC346-4F28-4F81-8A0C-E61565453D38}">
      <dgm:prSet/>
      <dgm:spPr/>
      <dgm:t>
        <a:bodyPr/>
        <a:lstStyle/>
        <a:p>
          <a:pPr rtl="0"/>
          <a:r>
            <a:rPr lang="tr-TR" dirty="0">
              <a:solidFill>
                <a:schemeClr val="bg1"/>
              </a:solidFill>
            </a:rPr>
            <a:t>Hedef 5- Ulaşım </a:t>
          </a:r>
          <a:r>
            <a:rPr lang="tr-TR" dirty="0" err="1">
              <a:solidFill>
                <a:schemeClr val="bg1"/>
              </a:solidFill>
            </a:rPr>
            <a:t>Modlarında</a:t>
          </a:r>
          <a:r>
            <a:rPr lang="tr-TR" dirty="0">
              <a:solidFill>
                <a:schemeClr val="bg1"/>
              </a:solidFill>
            </a:rPr>
            <a:t> Temiz ve Rekabetçi Çözümler</a:t>
          </a:r>
          <a:endParaRPr lang="en-GB" dirty="0">
            <a:solidFill>
              <a:schemeClr val="bg1"/>
            </a:solidFill>
          </a:endParaRPr>
        </a:p>
      </dgm:t>
    </dgm:pt>
    <dgm:pt modelId="{5B23B475-AEF0-418A-9D25-F756C048EB0B}" type="parTrans" cxnId="{2555E003-4C0C-4C0A-BE69-DB66DF8D224A}">
      <dgm:prSet/>
      <dgm:spPr/>
      <dgm:t>
        <a:bodyPr/>
        <a:lstStyle/>
        <a:p>
          <a:endParaRPr lang="tr-TR">
            <a:solidFill>
              <a:schemeClr val="bg1"/>
            </a:solidFill>
          </a:endParaRPr>
        </a:p>
      </dgm:t>
    </dgm:pt>
    <dgm:pt modelId="{06C55C8A-9F4C-464C-92F3-F5FDFAFCB9D0}" type="sibTrans" cxnId="{2555E003-4C0C-4C0A-BE69-DB66DF8D224A}">
      <dgm:prSet/>
      <dgm:spPr/>
      <dgm:t>
        <a:bodyPr/>
        <a:lstStyle/>
        <a:p>
          <a:endParaRPr lang="tr-TR">
            <a:solidFill>
              <a:schemeClr val="bg1"/>
            </a:solidFill>
          </a:endParaRPr>
        </a:p>
      </dgm:t>
    </dgm:pt>
    <dgm:pt modelId="{96F00807-7A6C-4EF9-9F8F-54E5E5570F37}">
      <dgm:prSet/>
      <dgm:spPr/>
      <dgm:t>
        <a:bodyPr/>
        <a:lstStyle/>
        <a:p>
          <a:pPr rtl="0"/>
          <a:r>
            <a:rPr lang="tr-TR" dirty="0">
              <a:solidFill>
                <a:schemeClr val="bg1"/>
              </a:solidFill>
            </a:rPr>
            <a:t>Hedef 6- Emniyetli, Dirençli, Akıllı ve Entegre Ulaşım Sistemleri</a:t>
          </a:r>
          <a:endParaRPr lang="en-GB" dirty="0">
            <a:solidFill>
              <a:schemeClr val="bg1"/>
            </a:solidFill>
          </a:endParaRPr>
        </a:p>
      </dgm:t>
    </dgm:pt>
    <dgm:pt modelId="{74F0C9D2-25DF-472A-B37B-7368E4412A64}" type="parTrans" cxnId="{D437EF6C-6B7C-4E40-A3B9-D2B81495E7FA}">
      <dgm:prSet/>
      <dgm:spPr/>
      <dgm:t>
        <a:bodyPr/>
        <a:lstStyle/>
        <a:p>
          <a:endParaRPr lang="tr-TR">
            <a:solidFill>
              <a:schemeClr val="bg1"/>
            </a:solidFill>
          </a:endParaRPr>
        </a:p>
      </dgm:t>
    </dgm:pt>
    <dgm:pt modelId="{CA63E3EB-CB55-4AC1-9AA6-9E58CBB0B3A2}" type="sibTrans" cxnId="{D437EF6C-6B7C-4E40-A3B9-D2B81495E7FA}">
      <dgm:prSet/>
      <dgm:spPr/>
      <dgm:t>
        <a:bodyPr/>
        <a:lstStyle/>
        <a:p>
          <a:endParaRPr lang="tr-TR">
            <a:solidFill>
              <a:schemeClr val="bg1"/>
            </a:solidFill>
          </a:endParaRPr>
        </a:p>
      </dgm:t>
    </dgm:pt>
    <dgm:pt modelId="{52F08AB1-6CFF-4CD6-A00E-35D68F9A57E1}">
      <dgm:prSet/>
      <dgm:spPr/>
      <dgm:t>
        <a:bodyPr/>
        <a:lstStyle/>
        <a:p>
          <a:pPr rtl="0"/>
          <a:r>
            <a:rPr lang="tr-TR" dirty="0">
              <a:solidFill>
                <a:schemeClr val="bg1"/>
              </a:solidFill>
            </a:rPr>
            <a:t>Bu hedeflere bağlı 2025 yılı çağrılarının 2024 yılı ikinci yarısında netleşmesi beklenmektedir. </a:t>
          </a:r>
          <a:endParaRPr lang="en-GB" dirty="0">
            <a:solidFill>
              <a:schemeClr val="bg1"/>
            </a:solidFill>
          </a:endParaRPr>
        </a:p>
      </dgm:t>
    </dgm:pt>
    <dgm:pt modelId="{BF89C0C2-291C-4F42-95FD-32411E1BD485}" type="parTrans" cxnId="{227EA2E9-582D-4606-94CF-EE80E8F7FF6A}">
      <dgm:prSet/>
      <dgm:spPr/>
      <dgm:t>
        <a:bodyPr/>
        <a:lstStyle/>
        <a:p>
          <a:endParaRPr lang="tr-TR">
            <a:solidFill>
              <a:schemeClr val="bg1"/>
            </a:solidFill>
          </a:endParaRPr>
        </a:p>
      </dgm:t>
    </dgm:pt>
    <dgm:pt modelId="{22355925-8A2E-487C-AF97-F3A57F5E8BAA}" type="sibTrans" cxnId="{227EA2E9-582D-4606-94CF-EE80E8F7FF6A}">
      <dgm:prSet/>
      <dgm:spPr/>
      <dgm:t>
        <a:bodyPr/>
        <a:lstStyle/>
        <a:p>
          <a:endParaRPr lang="tr-TR">
            <a:solidFill>
              <a:schemeClr val="bg1"/>
            </a:solidFill>
          </a:endParaRPr>
        </a:p>
      </dgm:t>
    </dgm:pt>
    <dgm:pt modelId="{F7597B85-264A-42E8-AA34-2E5BA8182227}" type="pres">
      <dgm:prSet presAssocID="{B5E6A223-264A-4E76-8BBB-A38B2CD17E5F}" presName="vert0" presStyleCnt="0">
        <dgm:presLayoutVars>
          <dgm:dir/>
          <dgm:animOne val="branch"/>
          <dgm:animLvl val="lvl"/>
        </dgm:presLayoutVars>
      </dgm:prSet>
      <dgm:spPr/>
    </dgm:pt>
    <dgm:pt modelId="{B2FADC0E-2440-4982-A8BD-AC4FC4FF6D46}" type="pres">
      <dgm:prSet presAssocID="{E36C4B63-1A7B-484D-AAC1-B0DB7FEC478B}" presName="thickLine" presStyleLbl="alignNode1" presStyleIdx="0" presStyleCnt="2"/>
      <dgm:spPr/>
    </dgm:pt>
    <dgm:pt modelId="{6647EC35-7A24-403B-82DA-0BE555E34D29}" type="pres">
      <dgm:prSet presAssocID="{E36C4B63-1A7B-484D-AAC1-B0DB7FEC478B}" presName="horz1" presStyleCnt="0"/>
      <dgm:spPr/>
    </dgm:pt>
    <dgm:pt modelId="{98F18847-F0EF-4AAA-8925-324E385861AF}" type="pres">
      <dgm:prSet presAssocID="{E36C4B63-1A7B-484D-AAC1-B0DB7FEC478B}" presName="tx1" presStyleLbl="revTx" presStyleIdx="0" presStyleCnt="8" custScaleX="215601"/>
      <dgm:spPr/>
    </dgm:pt>
    <dgm:pt modelId="{F4A3F9AB-5924-4B69-A92C-03140608BFDE}" type="pres">
      <dgm:prSet presAssocID="{E36C4B63-1A7B-484D-AAC1-B0DB7FEC478B}" presName="vert1" presStyleCnt="0"/>
      <dgm:spPr/>
    </dgm:pt>
    <dgm:pt modelId="{039BBBAC-3A7A-4D7E-8978-A4834A9E0D4D}" type="pres">
      <dgm:prSet presAssocID="{BF1FEDE5-A590-4E54-B764-6DB13BC9D4CD}" presName="vertSpace2a" presStyleCnt="0"/>
      <dgm:spPr/>
    </dgm:pt>
    <dgm:pt modelId="{87508393-D17F-4021-BC7D-2D66BC1B28AC}" type="pres">
      <dgm:prSet presAssocID="{BF1FEDE5-A590-4E54-B764-6DB13BC9D4CD}" presName="horz2" presStyleCnt="0"/>
      <dgm:spPr/>
    </dgm:pt>
    <dgm:pt modelId="{8339E04C-0941-467C-8D86-C51608F30694}" type="pres">
      <dgm:prSet presAssocID="{BF1FEDE5-A590-4E54-B764-6DB13BC9D4CD}" presName="horzSpace2" presStyleCnt="0"/>
      <dgm:spPr/>
    </dgm:pt>
    <dgm:pt modelId="{93FE9C8F-623D-4A33-89A9-77ED93FAB97D}" type="pres">
      <dgm:prSet presAssocID="{BF1FEDE5-A590-4E54-B764-6DB13BC9D4CD}" presName="tx2" presStyleLbl="revTx" presStyleIdx="1" presStyleCnt="8"/>
      <dgm:spPr/>
    </dgm:pt>
    <dgm:pt modelId="{177901E1-1576-4766-83C7-D99CB4BB6237}" type="pres">
      <dgm:prSet presAssocID="{BF1FEDE5-A590-4E54-B764-6DB13BC9D4CD}" presName="vert2" presStyleCnt="0"/>
      <dgm:spPr/>
    </dgm:pt>
    <dgm:pt modelId="{CB51FB5E-A74E-4878-9082-69321AA75291}" type="pres">
      <dgm:prSet presAssocID="{BF1FEDE5-A590-4E54-B764-6DB13BC9D4CD}" presName="thinLine2b" presStyleLbl="callout" presStyleIdx="0" presStyleCnt="6"/>
      <dgm:spPr/>
    </dgm:pt>
    <dgm:pt modelId="{3367D092-5487-47FF-AB6B-34D18661CEC3}" type="pres">
      <dgm:prSet presAssocID="{BF1FEDE5-A590-4E54-B764-6DB13BC9D4CD}" presName="vertSpace2b" presStyleCnt="0"/>
      <dgm:spPr/>
    </dgm:pt>
    <dgm:pt modelId="{18E28F19-AC37-4B26-8902-603293039F96}" type="pres">
      <dgm:prSet presAssocID="{60FCE4F2-F7E0-4997-9AF9-31D311F78417}" presName="horz2" presStyleCnt="0"/>
      <dgm:spPr/>
    </dgm:pt>
    <dgm:pt modelId="{A5D18F30-BB86-473A-84AA-9C20957061A1}" type="pres">
      <dgm:prSet presAssocID="{60FCE4F2-F7E0-4997-9AF9-31D311F78417}" presName="horzSpace2" presStyleCnt="0"/>
      <dgm:spPr/>
    </dgm:pt>
    <dgm:pt modelId="{EDBB1797-ACD9-42F4-996A-B648863A56E4}" type="pres">
      <dgm:prSet presAssocID="{60FCE4F2-F7E0-4997-9AF9-31D311F78417}" presName="tx2" presStyleLbl="revTx" presStyleIdx="2" presStyleCnt="8"/>
      <dgm:spPr/>
    </dgm:pt>
    <dgm:pt modelId="{B0ACCC13-8ECB-4B98-B6F6-ED39BD56D208}" type="pres">
      <dgm:prSet presAssocID="{60FCE4F2-F7E0-4997-9AF9-31D311F78417}" presName="vert2" presStyleCnt="0"/>
      <dgm:spPr/>
    </dgm:pt>
    <dgm:pt modelId="{CE277C34-6AFB-4762-969B-C31132E792CA}" type="pres">
      <dgm:prSet presAssocID="{60FCE4F2-F7E0-4997-9AF9-31D311F78417}" presName="thinLine2b" presStyleLbl="callout" presStyleIdx="1" presStyleCnt="6"/>
      <dgm:spPr/>
    </dgm:pt>
    <dgm:pt modelId="{ABBF517D-2E80-4145-8BF9-9C84783BC602}" type="pres">
      <dgm:prSet presAssocID="{60FCE4F2-F7E0-4997-9AF9-31D311F78417}" presName="vertSpace2b" presStyleCnt="0"/>
      <dgm:spPr/>
    </dgm:pt>
    <dgm:pt modelId="{240F62F5-D404-4D0A-820F-565D4C99BF8D}" type="pres">
      <dgm:prSet presAssocID="{1B8B9EDE-8B56-4CB7-AD39-2CF80EABD423}" presName="horz2" presStyleCnt="0"/>
      <dgm:spPr/>
    </dgm:pt>
    <dgm:pt modelId="{E9C4BFCE-4E06-411D-B7EA-7CC3DCADA46E}" type="pres">
      <dgm:prSet presAssocID="{1B8B9EDE-8B56-4CB7-AD39-2CF80EABD423}" presName="horzSpace2" presStyleCnt="0"/>
      <dgm:spPr/>
    </dgm:pt>
    <dgm:pt modelId="{24D07B95-9999-49DF-AFC2-4DC0D24B7A29}" type="pres">
      <dgm:prSet presAssocID="{1B8B9EDE-8B56-4CB7-AD39-2CF80EABD423}" presName="tx2" presStyleLbl="revTx" presStyleIdx="3" presStyleCnt="8"/>
      <dgm:spPr/>
    </dgm:pt>
    <dgm:pt modelId="{6A953430-DE64-486A-87D8-3FCBACE507C2}" type="pres">
      <dgm:prSet presAssocID="{1B8B9EDE-8B56-4CB7-AD39-2CF80EABD423}" presName="vert2" presStyleCnt="0"/>
      <dgm:spPr/>
    </dgm:pt>
    <dgm:pt modelId="{249A6C2D-7260-416E-9A0C-595AF1E65B92}" type="pres">
      <dgm:prSet presAssocID="{1B8B9EDE-8B56-4CB7-AD39-2CF80EABD423}" presName="thinLine2b" presStyleLbl="callout" presStyleIdx="2" presStyleCnt="6"/>
      <dgm:spPr/>
    </dgm:pt>
    <dgm:pt modelId="{77F0B799-308D-487F-AC46-B2B34B6E2D8E}" type="pres">
      <dgm:prSet presAssocID="{1B8B9EDE-8B56-4CB7-AD39-2CF80EABD423}" presName="vertSpace2b" presStyleCnt="0"/>
      <dgm:spPr/>
    </dgm:pt>
    <dgm:pt modelId="{218AA4DD-08B8-4245-B93E-DEF226DE18B4}" type="pres">
      <dgm:prSet presAssocID="{167F428B-5C3B-416A-BA92-FF89229EF603}" presName="horz2" presStyleCnt="0"/>
      <dgm:spPr/>
    </dgm:pt>
    <dgm:pt modelId="{B4C0E965-7F4D-4BBA-B2A8-41F8F408C0FE}" type="pres">
      <dgm:prSet presAssocID="{167F428B-5C3B-416A-BA92-FF89229EF603}" presName="horzSpace2" presStyleCnt="0"/>
      <dgm:spPr/>
    </dgm:pt>
    <dgm:pt modelId="{852A1C4A-4365-47C2-B227-AEB970DF8589}" type="pres">
      <dgm:prSet presAssocID="{167F428B-5C3B-416A-BA92-FF89229EF603}" presName="tx2" presStyleLbl="revTx" presStyleIdx="4" presStyleCnt="8"/>
      <dgm:spPr/>
    </dgm:pt>
    <dgm:pt modelId="{076908E2-7E8A-4FA5-B01A-560CF2778052}" type="pres">
      <dgm:prSet presAssocID="{167F428B-5C3B-416A-BA92-FF89229EF603}" presName="vert2" presStyleCnt="0"/>
      <dgm:spPr/>
    </dgm:pt>
    <dgm:pt modelId="{99CC0414-36BF-4E92-A542-EE2AEA0F6B94}" type="pres">
      <dgm:prSet presAssocID="{167F428B-5C3B-416A-BA92-FF89229EF603}" presName="thinLine2b" presStyleLbl="callout" presStyleIdx="3" presStyleCnt="6"/>
      <dgm:spPr/>
    </dgm:pt>
    <dgm:pt modelId="{DA97FFEE-5ADA-44AC-91C8-2714E6EF76F5}" type="pres">
      <dgm:prSet presAssocID="{167F428B-5C3B-416A-BA92-FF89229EF603}" presName="vertSpace2b" presStyleCnt="0"/>
      <dgm:spPr/>
    </dgm:pt>
    <dgm:pt modelId="{AD8501F7-92D3-489D-9CAF-4C6529A66410}" type="pres">
      <dgm:prSet presAssocID="{B95DC346-4F28-4F81-8A0C-E61565453D38}" presName="horz2" presStyleCnt="0"/>
      <dgm:spPr/>
    </dgm:pt>
    <dgm:pt modelId="{83ED15AF-6E6E-40DC-8F56-D53034C9D1E2}" type="pres">
      <dgm:prSet presAssocID="{B95DC346-4F28-4F81-8A0C-E61565453D38}" presName="horzSpace2" presStyleCnt="0"/>
      <dgm:spPr/>
    </dgm:pt>
    <dgm:pt modelId="{D1F806E1-32D0-479D-9B90-690D7711896C}" type="pres">
      <dgm:prSet presAssocID="{B95DC346-4F28-4F81-8A0C-E61565453D38}" presName="tx2" presStyleLbl="revTx" presStyleIdx="5" presStyleCnt="8"/>
      <dgm:spPr/>
    </dgm:pt>
    <dgm:pt modelId="{64ED77F5-497F-4F06-AA68-096CDEDD2CDD}" type="pres">
      <dgm:prSet presAssocID="{B95DC346-4F28-4F81-8A0C-E61565453D38}" presName="vert2" presStyleCnt="0"/>
      <dgm:spPr/>
    </dgm:pt>
    <dgm:pt modelId="{E33B6024-A107-4754-98DA-E81AB291D9BB}" type="pres">
      <dgm:prSet presAssocID="{B95DC346-4F28-4F81-8A0C-E61565453D38}" presName="thinLine2b" presStyleLbl="callout" presStyleIdx="4" presStyleCnt="6"/>
      <dgm:spPr/>
    </dgm:pt>
    <dgm:pt modelId="{F6FD1FDD-281F-4A55-B113-A41C9D56FF47}" type="pres">
      <dgm:prSet presAssocID="{B95DC346-4F28-4F81-8A0C-E61565453D38}" presName="vertSpace2b" presStyleCnt="0"/>
      <dgm:spPr/>
    </dgm:pt>
    <dgm:pt modelId="{D747EEB6-B606-4452-806A-4228C7910C4D}" type="pres">
      <dgm:prSet presAssocID="{96F00807-7A6C-4EF9-9F8F-54E5E5570F37}" presName="horz2" presStyleCnt="0"/>
      <dgm:spPr/>
    </dgm:pt>
    <dgm:pt modelId="{E8EE5B43-186D-416E-A8D8-4FDEDFABDE47}" type="pres">
      <dgm:prSet presAssocID="{96F00807-7A6C-4EF9-9F8F-54E5E5570F37}" presName="horzSpace2" presStyleCnt="0"/>
      <dgm:spPr/>
    </dgm:pt>
    <dgm:pt modelId="{C5883165-22F5-458E-9F2E-CB2B3BFD589C}" type="pres">
      <dgm:prSet presAssocID="{96F00807-7A6C-4EF9-9F8F-54E5E5570F37}" presName="tx2" presStyleLbl="revTx" presStyleIdx="6" presStyleCnt="8"/>
      <dgm:spPr/>
    </dgm:pt>
    <dgm:pt modelId="{BE08E597-B2A1-4A83-96D5-93F501A49B4D}" type="pres">
      <dgm:prSet presAssocID="{96F00807-7A6C-4EF9-9F8F-54E5E5570F37}" presName="vert2" presStyleCnt="0"/>
      <dgm:spPr/>
    </dgm:pt>
    <dgm:pt modelId="{BEEE1212-41AD-4B9A-AC5B-6BF67C7AA596}" type="pres">
      <dgm:prSet presAssocID="{96F00807-7A6C-4EF9-9F8F-54E5E5570F37}" presName="thinLine2b" presStyleLbl="callout" presStyleIdx="5" presStyleCnt="6"/>
      <dgm:spPr/>
    </dgm:pt>
    <dgm:pt modelId="{866288DA-A476-4C94-941B-2EDCEF4C6ED4}" type="pres">
      <dgm:prSet presAssocID="{96F00807-7A6C-4EF9-9F8F-54E5E5570F37}" presName="vertSpace2b" presStyleCnt="0"/>
      <dgm:spPr/>
    </dgm:pt>
    <dgm:pt modelId="{957DAEC0-8BEF-42D6-A60C-46E051D4C0B8}" type="pres">
      <dgm:prSet presAssocID="{52F08AB1-6CFF-4CD6-A00E-35D68F9A57E1}" presName="thickLine" presStyleLbl="alignNode1" presStyleIdx="1" presStyleCnt="2"/>
      <dgm:spPr/>
    </dgm:pt>
    <dgm:pt modelId="{25D411B7-B346-495C-9E04-5C803240EFBA}" type="pres">
      <dgm:prSet presAssocID="{52F08AB1-6CFF-4CD6-A00E-35D68F9A57E1}" presName="horz1" presStyleCnt="0"/>
      <dgm:spPr/>
    </dgm:pt>
    <dgm:pt modelId="{1215B278-FD3B-49F9-A17F-ABD768691DBC}" type="pres">
      <dgm:prSet presAssocID="{52F08AB1-6CFF-4CD6-A00E-35D68F9A57E1}" presName="tx1" presStyleLbl="revTx" presStyleIdx="7" presStyleCnt="8" custScaleX="500000" custScaleY="26493"/>
      <dgm:spPr/>
    </dgm:pt>
    <dgm:pt modelId="{FF25486D-4CC4-44AA-9F61-298DC0AB8544}" type="pres">
      <dgm:prSet presAssocID="{52F08AB1-6CFF-4CD6-A00E-35D68F9A57E1}" presName="vert1" presStyleCnt="0"/>
      <dgm:spPr/>
    </dgm:pt>
  </dgm:ptLst>
  <dgm:cxnLst>
    <dgm:cxn modelId="{2555E003-4C0C-4C0A-BE69-DB66DF8D224A}" srcId="{E36C4B63-1A7B-484D-AAC1-B0DB7FEC478B}" destId="{B95DC346-4F28-4F81-8A0C-E61565453D38}" srcOrd="4" destOrd="0" parTransId="{5B23B475-AEF0-418A-9D25-F756C048EB0B}" sibTransId="{06C55C8A-9F4C-464C-92F3-F5FDFAFCB9D0}"/>
    <dgm:cxn modelId="{BAEA591A-3EAE-4E36-B769-F6C9C43F233D}" type="presOf" srcId="{BF1FEDE5-A590-4E54-B764-6DB13BC9D4CD}" destId="{93FE9C8F-623D-4A33-89A9-77ED93FAB97D}" srcOrd="0" destOrd="0" presId="urn:microsoft.com/office/officeart/2008/layout/LinedList"/>
    <dgm:cxn modelId="{3BB9AB3C-7356-47E5-875E-AD342F95C06D}" type="presOf" srcId="{1B8B9EDE-8B56-4CB7-AD39-2CF80EABD423}" destId="{24D07B95-9999-49DF-AFC2-4DC0D24B7A29}" srcOrd="0" destOrd="0" presId="urn:microsoft.com/office/officeart/2008/layout/LinedList"/>
    <dgm:cxn modelId="{9159013E-D8B6-4430-B020-39B67489CBF0}" type="presOf" srcId="{B95DC346-4F28-4F81-8A0C-E61565453D38}" destId="{D1F806E1-32D0-479D-9B90-690D7711896C}" srcOrd="0" destOrd="0" presId="urn:microsoft.com/office/officeart/2008/layout/LinedList"/>
    <dgm:cxn modelId="{D437EF6C-6B7C-4E40-A3B9-D2B81495E7FA}" srcId="{E36C4B63-1A7B-484D-AAC1-B0DB7FEC478B}" destId="{96F00807-7A6C-4EF9-9F8F-54E5E5570F37}" srcOrd="5" destOrd="0" parTransId="{74F0C9D2-25DF-472A-B37B-7368E4412A64}" sibTransId="{CA63E3EB-CB55-4AC1-9AA6-9E58CBB0B3A2}"/>
    <dgm:cxn modelId="{FC7F8753-6BBA-4183-B7C6-192EC84274B5}" srcId="{E36C4B63-1A7B-484D-AAC1-B0DB7FEC478B}" destId="{1B8B9EDE-8B56-4CB7-AD39-2CF80EABD423}" srcOrd="2" destOrd="0" parTransId="{399DC60B-BD72-4347-B991-8FA94C957BDF}" sibTransId="{4CDE894C-552C-4D38-93F0-1435B1ECB41A}"/>
    <dgm:cxn modelId="{23650674-376C-4D4C-A158-A7A72667B03A}" srcId="{E36C4B63-1A7B-484D-AAC1-B0DB7FEC478B}" destId="{60FCE4F2-F7E0-4997-9AF9-31D311F78417}" srcOrd="1" destOrd="0" parTransId="{E6F82D38-A91E-4878-8C8C-5E295023147C}" sibTransId="{1AA35AE7-D2DB-4E48-9E9B-071D6B7A15C7}"/>
    <dgm:cxn modelId="{3329837A-724C-47FF-85FA-C3880DBE86C8}" type="presOf" srcId="{96F00807-7A6C-4EF9-9F8F-54E5E5570F37}" destId="{C5883165-22F5-458E-9F2E-CB2B3BFD589C}" srcOrd="0" destOrd="0" presId="urn:microsoft.com/office/officeart/2008/layout/LinedList"/>
    <dgm:cxn modelId="{04158D7B-9B72-49A3-82DA-C39C30EF12B1}" srcId="{B5E6A223-264A-4E76-8BBB-A38B2CD17E5F}" destId="{E36C4B63-1A7B-484D-AAC1-B0DB7FEC478B}" srcOrd="0" destOrd="0" parTransId="{6DDDE152-2F1F-4448-81B5-1D3B9FFDB8E9}" sibTransId="{553D13CA-7771-4831-BB13-B725E88D7370}"/>
    <dgm:cxn modelId="{6A53EF7F-6C9A-4B41-B1AA-CD7D6487CCEC}" srcId="{E36C4B63-1A7B-484D-AAC1-B0DB7FEC478B}" destId="{167F428B-5C3B-416A-BA92-FF89229EF603}" srcOrd="3" destOrd="0" parTransId="{2237749A-0038-4566-B43F-39C977526DFE}" sibTransId="{C9BCE446-F4E6-4FF2-9261-09FEA4BB0B92}"/>
    <dgm:cxn modelId="{C1373BA0-A715-4443-8881-7D948B6E8816}" type="presOf" srcId="{167F428B-5C3B-416A-BA92-FF89229EF603}" destId="{852A1C4A-4365-47C2-B227-AEB970DF8589}" srcOrd="0" destOrd="0" presId="urn:microsoft.com/office/officeart/2008/layout/LinedList"/>
    <dgm:cxn modelId="{5F327EB4-7D5D-4812-9001-DB90D09D7F91}" type="presOf" srcId="{E36C4B63-1A7B-484D-AAC1-B0DB7FEC478B}" destId="{98F18847-F0EF-4AAA-8925-324E385861AF}" srcOrd="0" destOrd="0" presId="urn:microsoft.com/office/officeart/2008/layout/LinedList"/>
    <dgm:cxn modelId="{A35572BF-0716-4F62-BF7F-12F3C5C01428}" type="presOf" srcId="{60FCE4F2-F7E0-4997-9AF9-31D311F78417}" destId="{EDBB1797-ACD9-42F4-996A-B648863A56E4}" srcOrd="0" destOrd="0" presId="urn:microsoft.com/office/officeart/2008/layout/LinedList"/>
    <dgm:cxn modelId="{9ED82AC2-D64C-4B98-B9E8-D2D966560330}" type="presOf" srcId="{52F08AB1-6CFF-4CD6-A00E-35D68F9A57E1}" destId="{1215B278-FD3B-49F9-A17F-ABD768691DBC}" srcOrd="0" destOrd="0" presId="urn:microsoft.com/office/officeart/2008/layout/LinedList"/>
    <dgm:cxn modelId="{EFB28EDE-4DCA-4861-BA8B-B454A9953375}" type="presOf" srcId="{B5E6A223-264A-4E76-8BBB-A38B2CD17E5F}" destId="{F7597B85-264A-42E8-AA34-2E5BA8182227}" srcOrd="0" destOrd="0" presId="urn:microsoft.com/office/officeart/2008/layout/LinedList"/>
    <dgm:cxn modelId="{227EA2E9-582D-4606-94CF-EE80E8F7FF6A}" srcId="{B5E6A223-264A-4E76-8BBB-A38B2CD17E5F}" destId="{52F08AB1-6CFF-4CD6-A00E-35D68F9A57E1}" srcOrd="1" destOrd="0" parTransId="{BF89C0C2-291C-4F42-95FD-32411E1BD485}" sibTransId="{22355925-8A2E-487C-AF97-F3A57F5E8BAA}"/>
    <dgm:cxn modelId="{9CF010F0-BCA5-4923-B964-C5FCB1B22194}" srcId="{E36C4B63-1A7B-484D-AAC1-B0DB7FEC478B}" destId="{BF1FEDE5-A590-4E54-B764-6DB13BC9D4CD}" srcOrd="0" destOrd="0" parTransId="{8726C42D-1ECB-4938-ABE5-81F31AEE89C0}" sibTransId="{F3C2256B-7CF2-4AD2-9C1B-16484D6C46E4}"/>
    <dgm:cxn modelId="{CBAC5FA5-9F08-4A92-A944-C897A7F86565}" type="presParOf" srcId="{F7597B85-264A-42E8-AA34-2E5BA8182227}" destId="{B2FADC0E-2440-4982-A8BD-AC4FC4FF6D46}" srcOrd="0" destOrd="0" presId="urn:microsoft.com/office/officeart/2008/layout/LinedList"/>
    <dgm:cxn modelId="{05E077A4-F64E-4C04-8119-032D4BC194EA}" type="presParOf" srcId="{F7597B85-264A-42E8-AA34-2E5BA8182227}" destId="{6647EC35-7A24-403B-82DA-0BE555E34D29}" srcOrd="1" destOrd="0" presId="urn:microsoft.com/office/officeart/2008/layout/LinedList"/>
    <dgm:cxn modelId="{01AA513D-7E24-434E-9EEB-65EC1A7D6D3B}" type="presParOf" srcId="{6647EC35-7A24-403B-82DA-0BE555E34D29}" destId="{98F18847-F0EF-4AAA-8925-324E385861AF}" srcOrd="0" destOrd="0" presId="urn:microsoft.com/office/officeart/2008/layout/LinedList"/>
    <dgm:cxn modelId="{79F8AD0F-40F0-4D01-B82E-3536639313E2}" type="presParOf" srcId="{6647EC35-7A24-403B-82DA-0BE555E34D29}" destId="{F4A3F9AB-5924-4B69-A92C-03140608BFDE}" srcOrd="1" destOrd="0" presId="urn:microsoft.com/office/officeart/2008/layout/LinedList"/>
    <dgm:cxn modelId="{768256F9-806F-4290-A31A-3D64E1A93635}" type="presParOf" srcId="{F4A3F9AB-5924-4B69-A92C-03140608BFDE}" destId="{039BBBAC-3A7A-4D7E-8978-A4834A9E0D4D}" srcOrd="0" destOrd="0" presId="urn:microsoft.com/office/officeart/2008/layout/LinedList"/>
    <dgm:cxn modelId="{0FC1279E-0BAA-4BB6-A642-04A381AC1876}" type="presParOf" srcId="{F4A3F9AB-5924-4B69-A92C-03140608BFDE}" destId="{87508393-D17F-4021-BC7D-2D66BC1B28AC}" srcOrd="1" destOrd="0" presId="urn:microsoft.com/office/officeart/2008/layout/LinedList"/>
    <dgm:cxn modelId="{2BC68A01-6371-41B7-8E08-75CE409F5A17}" type="presParOf" srcId="{87508393-D17F-4021-BC7D-2D66BC1B28AC}" destId="{8339E04C-0941-467C-8D86-C51608F30694}" srcOrd="0" destOrd="0" presId="urn:microsoft.com/office/officeart/2008/layout/LinedList"/>
    <dgm:cxn modelId="{A568432D-189A-407B-B9AC-760E3912C50B}" type="presParOf" srcId="{87508393-D17F-4021-BC7D-2D66BC1B28AC}" destId="{93FE9C8F-623D-4A33-89A9-77ED93FAB97D}" srcOrd="1" destOrd="0" presId="urn:microsoft.com/office/officeart/2008/layout/LinedList"/>
    <dgm:cxn modelId="{BE4BB10F-9E01-46AC-B604-51CF52734422}" type="presParOf" srcId="{87508393-D17F-4021-BC7D-2D66BC1B28AC}" destId="{177901E1-1576-4766-83C7-D99CB4BB6237}" srcOrd="2" destOrd="0" presId="urn:microsoft.com/office/officeart/2008/layout/LinedList"/>
    <dgm:cxn modelId="{C10D7B61-1AEE-4503-8427-B7C048017977}" type="presParOf" srcId="{F4A3F9AB-5924-4B69-A92C-03140608BFDE}" destId="{CB51FB5E-A74E-4878-9082-69321AA75291}" srcOrd="2" destOrd="0" presId="urn:microsoft.com/office/officeart/2008/layout/LinedList"/>
    <dgm:cxn modelId="{9FBD5324-666F-47A5-BF74-78E37FB998BF}" type="presParOf" srcId="{F4A3F9AB-5924-4B69-A92C-03140608BFDE}" destId="{3367D092-5487-47FF-AB6B-34D18661CEC3}" srcOrd="3" destOrd="0" presId="urn:microsoft.com/office/officeart/2008/layout/LinedList"/>
    <dgm:cxn modelId="{363EE028-EA18-4B30-AB70-ED822B0B0954}" type="presParOf" srcId="{F4A3F9AB-5924-4B69-A92C-03140608BFDE}" destId="{18E28F19-AC37-4B26-8902-603293039F96}" srcOrd="4" destOrd="0" presId="urn:microsoft.com/office/officeart/2008/layout/LinedList"/>
    <dgm:cxn modelId="{B65BF9F2-4712-430A-AFB8-49C807DAC588}" type="presParOf" srcId="{18E28F19-AC37-4B26-8902-603293039F96}" destId="{A5D18F30-BB86-473A-84AA-9C20957061A1}" srcOrd="0" destOrd="0" presId="urn:microsoft.com/office/officeart/2008/layout/LinedList"/>
    <dgm:cxn modelId="{B627302E-ED15-463C-BC53-AFE6C0F69C04}" type="presParOf" srcId="{18E28F19-AC37-4B26-8902-603293039F96}" destId="{EDBB1797-ACD9-42F4-996A-B648863A56E4}" srcOrd="1" destOrd="0" presId="urn:microsoft.com/office/officeart/2008/layout/LinedList"/>
    <dgm:cxn modelId="{04EAEA5C-178F-4159-9DE9-4BBAD07CEFDB}" type="presParOf" srcId="{18E28F19-AC37-4B26-8902-603293039F96}" destId="{B0ACCC13-8ECB-4B98-B6F6-ED39BD56D208}" srcOrd="2" destOrd="0" presId="urn:microsoft.com/office/officeart/2008/layout/LinedList"/>
    <dgm:cxn modelId="{DD0B744A-FFE4-4C80-9D04-B5D5DF3000EE}" type="presParOf" srcId="{F4A3F9AB-5924-4B69-A92C-03140608BFDE}" destId="{CE277C34-6AFB-4762-969B-C31132E792CA}" srcOrd="5" destOrd="0" presId="urn:microsoft.com/office/officeart/2008/layout/LinedList"/>
    <dgm:cxn modelId="{0EF8ECFB-56E7-4FA4-94CA-660CE9E2B502}" type="presParOf" srcId="{F4A3F9AB-5924-4B69-A92C-03140608BFDE}" destId="{ABBF517D-2E80-4145-8BF9-9C84783BC602}" srcOrd="6" destOrd="0" presId="urn:microsoft.com/office/officeart/2008/layout/LinedList"/>
    <dgm:cxn modelId="{B6F9D0E9-5996-49F2-8563-39577C438233}" type="presParOf" srcId="{F4A3F9AB-5924-4B69-A92C-03140608BFDE}" destId="{240F62F5-D404-4D0A-820F-565D4C99BF8D}" srcOrd="7" destOrd="0" presId="urn:microsoft.com/office/officeart/2008/layout/LinedList"/>
    <dgm:cxn modelId="{CE61A263-0D9A-45E8-A33E-9F47CC09B854}" type="presParOf" srcId="{240F62F5-D404-4D0A-820F-565D4C99BF8D}" destId="{E9C4BFCE-4E06-411D-B7EA-7CC3DCADA46E}" srcOrd="0" destOrd="0" presId="urn:microsoft.com/office/officeart/2008/layout/LinedList"/>
    <dgm:cxn modelId="{709336A5-626D-460C-9CCD-328D502A3FD0}" type="presParOf" srcId="{240F62F5-D404-4D0A-820F-565D4C99BF8D}" destId="{24D07B95-9999-49DF-AFC2-4DC0D24B7A29}" srcOrd="1" destOrd="0" presId="urn:microsoft.com/office/officeart/2008/layout/LinedList"/>
    <dgm:cxn modelId="{C4DE3C95-08E2-407C-8242-CCABB98078FB}" type="presParOf" srcId="{240F62F5-D404-4D0A-820F-565D4C99BF8D}" destId="{6A953430-DE64-486A-87D8-3FCBACE507C2}" srcOrd="2" destOrd="0" presId="urn:microsoft.com/office/officeart/2008/layout/LinedList"/>
    <dgm:cxn modelId="{7CAB037C-027D-4576-AD41-44AB84F8E708}" type="presParOf" srcId="{F4A3F9AB-5924-4B69-A92C-03140608BFDE}" destId="{249A6C2D-7260-416E-9A0C-595AF1E65B92}" srcOrd="8" destOrd="0" presId="urn:microsoft.com/office/officeart/2008/layout/LinedList"/>
    <dgm:cxn modelId="{BB318B05-2027-4E82-937B-96F6B2D51D4C}" type="presParOf" srcId="{F4A3F9AB-5924-4B69-A92C-03140608BFDE}" destId="{77F0B799-308D-487F-AC46-B2B34B6E2D8E}" srcOrd="9" destOrd="0" presId="urn:microsoft.com/office/officeart/2008/layout/LinedList"/>
    <dgm:cxn modelId="{60C296E8-3015-4040-9CA7-49EDEE326808}" type="presParOf" srcId="{F4A3F9AB-5924-4B69-A92C-03140608BFDE}" destId="{218AA4DD-08B8-4245-B93E-DEF226DE18B4}" srcOrd="10" destOrd="0" presId="urn:microsoft.com/office/officeart/2008/layout/LinedList"/>
    <dgm:cxn modelId="{87EF9902-E82A-47BE-8BDE-E4008789FBAC}" type="presParOf" srcId="{218AA4DD-08B8-4245-B93E-DEF226DE18B4}" destId="{B4C0E965-7F4D-4BBA-B2A8-41F8F408C0FE}" srcOrd="0" destOrd="0" presId="urn:microsoft.com/office/officeart/2008/layout/LinedList"/>
    <dgm:cxn modelId="{28D4597D-27EB-4A5D-B446-751D85B739F0}" type="presParOf" srcId="{218AA4DD-08B8-4245-B93E-DEF226DE18B4}" destId="{852A1C4A-4365-47C2-B227-AEB970DF8589}" srcOrd="1" destOrd="0" presId="urn:microsoft.com/office/officeart/2008/layout/LinedList"/>
    <dgm:cxn modelId="{7D7C974E-C72E-478B-8592-D214CFBBC47D}" type="presParOf" srcId="{218AA4DD-08B8-4245-B93E-DEF226DE18B4}" destId="{076908E2-7E8A-4FA5-B01A-560CF2778052}" srcOrd="2" destOrd="0" presId="urn:microsoft.com/office/officeart/2008/layout/LinedList"/>
    <dgm:cxn modelId="{FF1F8B43-64E8-4976-93D1-B2C2F5A0B38B}" type="presParOf" srcId="{F4A3F9AB-5924-4B69-A92C-03140608BFDE}" destId="{99CC0414-36BF-4E92-A542-EE2AEA0F6B94}" srcOrd="11" destOrd="0" presId="urn:microsoft.com/office/officeart/2008/layout/LinedList"/>
    <dgm:cxn modelId="{43FD6F78-76AF-4234-AABE-A478B3D4AF23}" type="presParOf" srcId="{F4A3F9AB-5924-4B69-A92C-03140608BFDE}" destId="{DA97FFEE-5ADA-44AC-91C8-2714E6EF76F5}" srcOrd="12" destOrd="0" presId="urn:microsoft.com/office/officeart/2008/layout/LinedList"/>
    <dgm:cxn modelId="{8EF57C2C-5D77-48E8-A36F-6821988CE285}" type="presParOf" srcId="{F4A3F9AB-5924-4B69-A92C-03140608BFDE}" destId="{AD8501F7-92D3-489D-9CAF-4C6529A66410}" srcOrd="13" destOrd="0" presId="urn:microsoft.com/office/officeart/2008/layout/LinedList"/>
    <dgm:cxn modelId="{AD99FD82-1233-4E8F-8564-3F3F96F29804}" type="presParOf" srcId="{AD8501F7-92D3-489D-9CAF-4C6529A66410}" destId="{83ED15AF-6E6E-40DC-8F56-D53034C9D1E2}" srcOrd="0" destOrd="0" presId="urn:microsoft.com/office/officeart/2008/layout/LinedList"/>
    <dgm:cxn modelId="{552A7780-80B8-4728-84B0-2D04A7B352CD}" type="presParOf" srcId="{AD8501F7-92D3-489D-9CAF-4C6529A66410}" destId="{D1F806E1-32D0-479D-9B90-690D7711896C}" srcOrd="1" destOrd="0" presId="urn:microsoft.com/office/officeart/2008/layout/LinedList"/>
    <dgm:cxn modelId="{00BC0CBC-837F-4291-BD24-324AC4CA0011}" type="presParOf" srcId="{AD8501F7-92D3-489D-9CAF-4C6529A66410}" destId="{64ED77F5-497F-4F06-AA68-096CDEDD2CDD}" srcOrd="2" destOrd="0" presId="urn:microsoft.com/office/officeart/2008/layout/LinedList"/>
    <dgm:cxn modelId="{9EF79AD2-98A8-4C24-A607-47AA83006670}" type="presParOf" srcId="{F4A3F9AB-5924-4B69-A92C-03140608BFDE}" destId="{E33B6024-A107-4754-98DA-E81AB291D9BB}" srcOrd="14" destOrd="0" presId="urn:microsoft.com/office/officeart/2008/layout/LinedList"/>
    <dgm:cxn modelId="{D2A0F222-623D-4B12-9644-CC5157D6A160}" type="presParOf" srcId="{F4A3F9AB-5924-4B69-A92C-03140608BFDE}" destId="{F6FD1FDD-281F-4A55-B113-A41C9D56FF47}" srcOrd="15" destOrd="0" presId="urn:microsoft.com/office/officeart/2008/layout/LinedList"/>
    <dgm:cxn modelId="{812AC002-2FCF-4A10-B09E-C935C17008B9}" type="presParOf" srcId="{F4A3F9AB-5924-4B69-A92C-03140608BFDE}" destId="{D747EEB6-B606-4452-806A-4228C7910C4D}" srcOrd="16" destOrd="0" presId="urn:microsoft.com/office/officeart/2008/layout/LinedList"/>
    <dgm:cxn modelId="{19941D3B-356A-4081-B0EC-630BF12CA4A4}" type="presParOf" srcId="{D747EEB6-B606-4452-806A-4228C7910C4D}" destId="{E8EE5B43-186D-416E-A8D8-4FDEDFABDE47}" srcOrd="0" destOrd="0" presId="urn:microsoft.com/office/officeart/2008/layout/LinedList"/>
    <dgm:cxn modelId="{246A209F-76AB-4FCF-8C36-6596805B6139}" type="presParOf" srcId="{D747EEB6-B606-4452-806A-4228C7910C4D}" destId="{C5883165-22F5-458E-9F2E-CB2B3BFD589C}" srcOrd="1" destOrd="0" presId="urn:microsoft.com/office/officeart/2008/layout/LinedList"/>
    <dgm:cxn modelId="{AD432E17-90B4-4F00-9D3F-077EDB952063}" type="presParOf" srcId="{D747EEB6-B606-4452-806A-4228C7910C4D}" destId="{BE08E597-B2A1-4A83-96D5-93F501A49B4D}" srcOrd="2" destOrd="0" presId="urn:microsoft.com/office/officeart/2008/layout/LinedList"/>
    <dgm:cxn modelId="{45B37AA2-6071-4BDB-BFBD-A287A5A14E4E}" type="presParOf" srcId="{F4A3F9AB-5924-4B69-A92C-03140608BFDE}" destId="{BEEE1212-41AD-4B9A-AC5B-6BF67C7AA596}" srcOrd="17" destOrd="0" presId="urn:microsoft.com/office/officeart/2008/layout/LinedList"/>
    <dgm:cxn modelId="{50DA70E7-1C67-4961-9A03-62A7C506D5E2}" type="presParOf" srcId="{F4A3F9AB-5924-4B69-A92C-03140608BFDE}" destId="{866288DA-A476-4C94-941B-2EDCEF4C6ED4}" srcOrd="18" destOrd="0" presId="urn:microsoft.com/office/officeart/2008/layout/LinedList"/>
    <dgm:cxn modelId="{46305C37-1F89-4E53-9100-7C5E6D792070}" type="presParOf" srcId="{F7597B85-264A-42E8-AA34-2E5BA8182227}" destId="{957DAEC0-8BEF-42D6-A60C-46E051D4C0B8}" srcOrd="2" destOrd="0" presId="urn:microsoft.com/office/officeart/2008/layout/LinedList"/>
    <dgm:cxn modelId="{6712025A-D03A-4DE4-B20B-76BCCA599FF9}" type="presParOf" srcId="{F7597B85-264A-42E8-AA34-2E5BA8182227}" destId="{25D411B7-B346-495C-9E04-5C803240EFBA}" srcOrd="3" destOrd="0" presId="urn:microsoft.com/office/officeart/2008/layout/LinedList"/>
    <dgm:cxn modelId="{4F8181C9-E902-4FC9-9276-5254992AA20C}" type="presParOf" srcId="{25D411B7-B346-495C-9E04-5C803240EFBA}" destId="{1215B278-FD3B-49F9-A17F-ABD768691DBC}" srcOrd="0" destOrd="0" presId="urn:microsoft.com/office/officeart/2008/layout/LinedList"/>
    <dgm:cxn modelId="{35D985D4-2F43-4E37-BED0-773D8F804586}" type="presParOf" srcId="{25D411B7-B346-495C-9E04-5C803240EFBA}" destId="{FF25486D-4CC4-44AA-9F61-298DC0AB854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3AD8819-E2DD-40F9-98E9-5457E9ABCF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7339E59C-BB57-4259-89C4-E84693AB703C}">
      <dgm:prSet custT="1"/>
      <dgm:spPr>
        <a:noFill/>
      </dgm:spPr>
      <dgm:t>
        <a:bodyPr/>
        <a:lstStyle/>
        <a:p>
          <a:pPr rtl="0"/>
          <a:r>
            <a:rPr lang="tr-TR" sz="2200" dirty="0"/>
            <a:t>Küme 6 kapsamında, gıdanın sürdürülebilirliğinin sağlanması, çevresel bozulmanın engellenmesi, biyolojik çeşitliliğin korunması, su güvenliğini ve doğal kaynaklarını daha iyi yönetmeyi başaran bir ekonominin hayata geçirilmesi amaçlanmaktadır. </a:t>
          </a:r>
          <a:endParaRPr lang="en-GB" sz="2200" dirty="0"/>
        </a:p>
      </dgm:t>
    </dgm:pt>
    <dgm:pt modelId="{745A0075-ACFA-4A6F-A836-7C6ED17AA9C8}" type="parTrans" cxnId="{19F7E619-050F-418A-A87E-065BB829755F}">
      <dgm:prSet/>
      <dgm:spPr/>
      <dgm:t>
        <a:bodyPr/>
        <a:lstStyle/>
        <a:p>
          <a:endParaRPr lang="tr-TR"/>
        </a:p>
      </dgm:t>
    </dgm:pt>
    <dgm:pt modelId="{E68E3E13-C6A2-40F0-A288-BA4337EC1D1F}" type="sibTrans" cxnId="{19F7E619-050F-418A-A87E-065BB829755F}">
      <dgm:prSet/>
      <dgm:spPr/>
      <dgm:t>
        <a:bodyPr/>
        <a:lstStyle/>
        <a:p>
          <a:endParaRPr lang="tr-TR"/>
        </a:p>
      </dgm:t>
    </dgm:pt>
    <dgm:pt modelId="{B77C65D9-6C70-4DD5-98B0-7FF4B2872B96}">
      <dgm:prSet custT="1"/>
      <dgm:spPr>
        <a:noFill/>
      </dgm:spPr>
      <dgm:t>
        <a:bodyPr/>
        <a:lstStyle/>
        <a:p>
          <a:pPr rtl="0"/>
          <a:r>
            <a:rPr lang="tr-TR" sz="2200" dirty="0"/>
            <a:t>Alan kapsamında </a:t>
          </a:r>
          <a:r>
            <a:rPr lang="tr-TR" sz="2200" dirty="0" err="1"/>
            <a:t>biyoçeşitlilik</a:t>
          </a:r>
          <a:r>
            <a:rPr lang="tr-TR" sz="2200" dirty="0"/>
            <a:t>, çevre-dostu gıda üretim sistemleri ve gıda zinciri, döngüsel ve </a:t>
          </a:r>
          <a:r>
            <a:rPr lang="tr-TR" sz="2200" dirty="0" err="1"/>
            <a:t>biyo</a:t>
          </a:r>
          <a:r>
            <a:rPr lang="tr-TR" sz="2200" dirty="0"/>
            <a:t>-ekonomi, temiz çevre ve atıkların önlenmesi, kırsal, kentsel ve kıyı toplulukların güçlendirilmesi, çevresel gözlem teknolojileri ve Avrupa Birliği Yeşil Mutabakatı konularında projelerin desteklenmesi planlanmaktadır.</a:t>
          </a:r>
          <a:endParaRPr lang="en-GB" sz="2200" dirty="0"/>
        </a:p>
      </dgm:t>
    </dgm:pt>
    <dgm:pt modelId="{7374E712-43CD-47C2-B5E3-39994E328B41}" type="parTrans" cxnId="{32B3304B-BCE3-4E3D-93B9-BC417486791C}">
      <dgm:prSet/>
      <dgm:spPr/>
      <dgm:t>
        <a:bodyPr/>
        <a:lstStyle/>
        <a:p>
          <a:endParaRPr lang="tr-TR"/>
        </a:p>
      </dgm:t>
    </dgm:pt>
    <dgm:pt modelId="{2A77865D-8397-454A-A8D7-5671962B9040}" type="sibTrans" cxnId="{32B3304B-BCE3-4E3D-93B9-BC417486791C}">
      <dgm:prSet/>
      <dgm:spPr/>
      <dgm:t>
        <a:bodyPr/>
        <a:lstStyle/>
        <a:p>
          <a:endParaRPr lang="tr-TR"/>
        </a:p>
      </dgm:t>
    </dgm:pt>
    <dgm:pt modelId="{0ECBF253-2982-4373-A3D5-1E6918422279}" type="pres">
      <dgm:prSet presAssocID="{E3AD8819-E2DD-40F9-98E9-5457E9ABCFE0}" presName="linear" presStyleCnt="0">
        <dgm:presLayoutVars>
          <dgm:animLvl val="lvl"/>
          <dgm:resizeHandles val="exact"/>
        </dgm:presLayoutVars>
      </dgm:prSet>
      <dgm:spPr/>
    </dgm:pt>
    <dgm:pt modelId="{C00E7430-AD2E-42F9-8D2C-E682EC9D2C0A}" type="pres">
      <dgm:prSet presAssocID="{7339E59C-BB57-4259-89C4-E84693AB703C}" presName="parentText" presStyleLbl="node1" presStyleIdx="0" presStyleCnt="2">
        <dgm:presLayoutVars>
          <dgm:chMax val="0"/>
          <dgm:bulletEnabled val="1"/>
        </dgm:presLayoutVars>
      </dgm:prSet>
      <dgm:spPr/>
    </dgm:pt>
    <dgm:pt modelId="{ECD9BF6A-6D25-4646-AF44-3714D3DB49D3}" type="pres">
      <dgm:prSet presAssocID="{E68E3E13-C6A2-40F0-A288-BA4337EC1D1F}" presName="spacer" presStyleCnt="0"/>
      <dgm:spPr/>
    </dgm:pt>
    <dgm:pt modelId="{D5D9A783-8A48-46F0-8A24-A27488D4ADBD}" type="pres">
      <dgm:prSet presAssocID="{B77C65D9-6C70-4DD5-98B0-7FF4B2872B96}" presName="parentText" presStyleLbl="node1" presStyleIdx="1" presStyleCnt="2">
        <dgm:presLayoutVars>
          <dgm:chMax val="0"/>
          <dgm:bulletEnabled val="1"/>
        </dgm:presLayoutVars>
      </dgm:prSet>
      <dgm:spPr/>
    </dgm:pt>
  </dgm:ptLst>
  <dgm:cxnLst>
    <dgm:cxn modelId="{19F7E619-050F-418A-A87E-065BB829755F}" srcId="{E3AD8819-E2DD-40F9-98E9-5457E9ABCFE0}" destId="{7339E59C-BB57-4259-89C4-E84693AB703C}" srcOrd="0" destOrd="0" parTransId="{745A0075-ACFA-4A6F-A836-7C6ED17AA9C8}" sibTransId="{E68E3E13-C6A2-40F0-A288-BA4337EC1D1F}"/>
    <dgm:cxn modelId="{32B3304B-BCE3-4E3D-93B9-BC417486791C}" srcId="{E3AD8819-E2DD-40F9-98E9-5457E9ABCFE0}" destId="{B77C65D9-6C70-4DD5-98B0-7FF4B2872B96}" srcOrd="1" destOrd="0" parTransId="{7374E712-43CD-47C2-B5E3-39994E328B41}" sibTransId="{2A77865D-8397-454A-A8D7-5671962B9040}"/>
    <dgm:cxn modelId="{32B45AA1-966A-4481-BEB5-892EA6E85F28}" type="presOf" srcId="{B77C65D9-6C70-4DD5-98B0-7FF4B2872B96}" destId="{D5D9A783-8A48-46F0-8A24-A27488D4ADBD}" srcOrd="0" destOrd="0" presId="urn:microsoft.com/office/officeart/2005/8/layout/vList2"/>
    <dgm:cxn modelId="{353C0CA8-AFF9-4938-B077-42397BA9584E}" type="presOf" srcId="{E3AD8819-E2DD-40F9-98E9-5457E9ABCFE0}" destId="{0ECBF253-2982-4373-A3D5-1E6918422279}" srcOrd="0" destOrd="0" presId="urn:microsoft.com/office/officeart/2005/8/layout/vList2"/>
    <dgm:cxn modelId="{D7283DB5-69D9-4B76-B6CF-D28F7E85FA35}" type="presOf" srcId="{7339E59C-BB57-4259-89C4-E84693AB703C}" destId="{C00E7430-AD2E-42F9-8D2C-E682EC9D2C0A}" srcOrd="0" destOrd="0" presId="urn:microsoft.com/office/officeart/2005/8/layout/vList2"/>
    <dgm:cxn modelId="{E371D0FE-8CF0-482D-A932-325DFBEF296D}" type="presParOf" srcId="{0ECBF253-2982-4373-A3D5-1E6918422279}" destId="{C00E7430-AD2E-42F9-8D2C-E682EC9D2C0A}" srcOrd="0" destOrd="0" presId="urn:microsoft.com/office/officeart/2005/8/layout/vList2"/>
    <dgm:cxn modelId="{ADF2FA6E-1009-44E6-8096-02240E1AC9E0}" type="presParOf" srcId="{0ECBF253-2982-4373-A3D5-1E6918422279}" destId="{ECD9BF6A-6D25-4646-AF44-3714D3DB49D3}" srcOrd="1" destOrd="0" presId="urn:microsoft.com/office/officeart/2005/8/layout/vList2"/>
    <dgm:cxn modelId="{E893CEE8-5B4B-4688-A3B1-617067FA8F69}" type="presParOf" srcId="{0ECBF253-2982-4373-A3D5-1E6918422279}" destId="{D5D9A783-8A48-46F0-8A24-A27488D4ADB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3A9F240-8446-4C8E-AC22-3C51B70E2E3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4938C176-2808-45CC-992F-A6A98105EEBE}">
      <dgm:prSet/>
      <dgm:spPr/>
      <dgm:t>
        <a:bodyPr/>
        <a:lstStyle/>
        <a:p>
          <a:pPr rtl="0"/>
          <a:r>
            <a:rPr lang="tr-TR" dirty="0">
              <a:solidFill>
                <a:schemeClr val="bg1"/>
              </a:solidFill>
            </a:rPr>
            <a:t>2025 yılı Çalışma Programınca belirlenen öncelikler doğrultusunda finansman sağlanacağı belirtilen hedefler şunlardır;</a:t>
          </a:r>
          <a:endParaRPr lang="en-GB" dirty="0">
            <a:solidFill>
              <a:schemeClr val="bg1"/>
            </a:solidFill>
          </a:endParaRPr>
        </a:p>
      </dgm:t>
    </dgm:pt>
    <dgm:pt modelId="{AD34AD65-5575-417F-AABC-D4EAC9BBC2C2}" type="parTrans" cxnId="{762E791A-D83C-4E7E-BA15-6630891F4620}">
      <dgm:prSet/>
      <dgm:spPr/>
      <dgm:t>
        <a:bodyPr/>
        <a:lstStyle/>
        <a:p>
          <a:endParaRPr lang="tr-TR"/>
        </a:p>
      </dgm:t>
    </dgm:pt>
    <dgm:pt modelId="{6DDACED0-057E-4476-8223-A11DA9A51FD5}" type="sibTrans" cxnId="{762E791A-D83C-4E7E-BA15-6630891F4620}">
      <dgm:prSet/>
      <dgm:spPr/>
      <dgm:t>
        <a:bodyPr/>
        <a:lstStyle/>
        <a:p>
          <a:endParaRPr lang="tr-TR"/>
        </a:p>
      </dgm:t>
    </dgm:pt>
    <dgm:pt modelId="{B2805754-9B85-4BAE-B87D-49CCE98FF1EB}">
      <dgm:prSet custT="1"/>
      <dgm:spPr/>
      <dgm:t>
        <a:bodyPr/>
        <a:lstStyle/>
        <a:p>
          <a:pPr rtl="0"/>
          <a:r>
            <a:rPr lang="tr-TR" sz="1800" dirty="0">
              <a:solidFill>
                <a:schemeClr val="bg1"/>
              </a:solidFill>
            </a:rPr>
            <a:t>Hedef 1: </a:t>
          </a:r>
          <a:r>
            <a:rPr lang="tr-TR" sz="1800" dirty="0" err="1">
              <a:solidFill>
                <a:schemeClr val="bg1"/>
              </a:solidFill>
            </a:rPr>
            <a:t>Biyoçeşitlilik</a:t>
          </a:r>
          <a:r>
            <a:rPr lang="tr-TR" sz="1800" dirty="0">
              <a:solidFill>
                <a:schemeClr val="bg1"/>
              </a:solidFill>
            </a:rPr>
            <a:t> ve Ekosistem Servisleri</a:t>
          </a:r>
          <a:endParaRPr lang="en-GB" sz="1800" dirty="0">
            <a:solidFill>
              <a:schemeClr val="bg1"/>
            </a:solidFill>
          </a:endParaRPr>
        </a:p>
      </dgm:t>
    </dgm:pt>
    <dgm:pt modelId="{CE2C7F6C-FA90-46BD-B3BD-69385E282B9B}" type="parTrans" cxnId="{6B53242D-D178-4713-88BE-F53D93545293}">
      <dgm:prSet/>
      <dgm:spPr/>
      <dgm:t>
        <a:bodyPr/>
        <a:lstStyle/>
        <a:p>
          <a:endParaRPr lang="tr-TR"/>
        </a:p>
      </dgm:t>
    </dgm:pt>
    <dgm:pt modelId="{319E3BF1-3523-4559-B90F-64A14EC36592}" type="sibTrans" cxnId="{6B53242D-D178-4713-88BE-F53D93545293}">
      <dgm:prSet/>
      <dgm:spPr/>
      <dgm:t>
        <a:bodyPr/>
        <a:lstStyle/>
        <a:p>
          <a:endParaRPr lang="tr-TR"/>
        </a:p>
      </dgm:t>
    </dgm:pt>
    <dgm:pt modelId="{6328DCBC-AB85-4F21-966D-AC8380645AAE}">
      <dgm:prSet custT="1"/>
      <dgm:spPr/>
      <dgm:t>
        <a:bodyPr/>
        <a:lstStyle/>
        <a:p>
          <a:pPr rtl="0"/>
          <a:r>
            <a:rPr lang="tr-TR" sz="1800" dirty="0">
              <a:solidFill>
                <a:schemeClr val="bg1"/>
              </a:solidFill>
            </a:rPr>
            <a:t>Hedef 2: Birincil Üretimden Tüketime Kadar Adil, Sağlıklı ve Çevre Dostu Gıda Sistemleri</a:t>
          </a:r>
          <a:endParaRPr lang="en-GB" sz="1800" dirty="0">
            <a:solidFill>
              <a:schemeClr val="bg1"/>
            </a:solidFill>
          </a:endParaRPr>
        </a:p>
      </dgm:t>
    </dgm:pt>
    <dgm:pt modelId="{29D6F09B-4EAC-4A1B-BCC2-C71ADA13404D}" type="parTrans" cxnId="{1847E94B-8A09-4502-ABF3-DAD02BAD12F5}">
      <dgm:prSet/>
      <dgm:spPr/>
      <dgm:t>
        <a:bodyPr/>
        <a:lstStyle/>
        <a:p>
          <a:endParaRPr lang="tr-TR"/>
        </a:p>
      </dgm:t>
    </dgm:pt>
    <dgm:pt modelId="{2632248E-B27A-4707-993F-CC19C551F495}" type="sibTrans" cxnId="{1847E94B-8A09-4502-ABF3-DAD02BAD12F5}">
      <dgm:prSet/>
      <dgm:spPr/>
      <dgm:t>
        <a:bodyPr/>
        <a:lstStyle/>
        <a:p>
          <a:endParaRPr lang="tr-TR"/>
        </a:p>
      </dgm:t>
    </dgm:pt>
    <dgm:pt modelId="{902842E6-9286-4EF5-B748-003CD767D5EA}">
      <dgm:prSet custT="1"/>
      <dgm:spPr/>
      <dgm:t>
        <a:bodyPr/>
        <a:lstStyle/>
        <a:p>
          <a:pPr rtl="0"/>
          <a:r>
            <a:rPr lang="tr-TR" sz="1800" dirty="0">
              <a:solidFill>
                <a:schemeClr val="bg1"/>
              </a:solidFill>
            </a:rPr>
            <a:t>Hedef 3: Döngüsel Ekonomi ve </a:t>
          </a:r>
          <a:r>
            <a:rPr lang="tr-TR" sz="1800" dirty="0" err="1">
              <a:solidFill>
                <a:schemeClr val="bg1"/>
              </a:solidFill>
            </a:rPr>
            <a:t>Biyoekonomi</a:t>
          </a:r>
          <a:r>
            <a:rPr lang="tr-TR" sz="1800" dirty="0">
              <a:solidFill>
                <a:schemeClr val="bg1"/>
              </a:solidFill>
            </a:rPr>
            <a:t> Sektörleri</a:t>
          </a:r>
          <a:endParaRPr lang="en-GB" sz="1800" dirty="0">
            <a:solidFill>
              <a:schemeClr val="bg1"/>
            </a:solidFill>
          </a:endParaRPr>
        </a:p>
      </dgm:t>
    </dgm:pt>
    <dgm:pt modelId="{48970933-214E-4E56-860D-45EDA417370D}" type="parTrans" cxnId="{177CCD8D-8724-4C3A-9851-882A3E143BFF}">
      <dgm:prSet/>
      <dgm:spPr/>
      <dgm:t>
        <a:bodyPr/>
        <a:lstStyle/>
        <a:p>
          <a:endParaRPr lang="tr-TR"/>
        </a:p>
      </dgm:t>
    </dgm:pt>
    <dgm:pt modelId="{49B2EF11-D6C5-4EA2-AF6A-338C1E3D9C89}" type="sibTrans" cxnId="{177CCD8D-8724-4C3A-9851-882A3E143BFF}">
      <dgm:prSet/>
      <dgm:spPr/>
      <dgm:t>
        <a:bodyPr/>
        <a:lstStyle/>
        <a:p>
          <a:endParaRPr lang="tr-TR"/>
        </a:p>
      </dgm:t>
    </dgm:pt>
    <dgm:pt modelId="{6FB8C0B9-758F-4649-BE31-DE255942D248}">
      <dgm:prSet custT="1"/>
      <dgm:spPr/>
      <dgm:t>
        <a:bodyPr/>
        <a:lstStyle/>
        <a:p>
          <a:pPr rtl="0"/>
          <a:r>
            <a:rPr lang="tr-TR" sz="1800" dirty="0">
              <a:solidFill>
                <a:schemeClr val="bg1"/>
              </a:solidFill>
            </a:rPr>
            <a:t>Hedef 4: Temiz Çevre ve Sıfır Emisyon</a:t>
          </a:r>
          <a:endParaRPr lang="en-GB" sz="1800" dirty="0">
            <a:solidFill>
              <a:schemeClr val="bg1"/>
            </a:solidFill>
          </a:endParaRPr>
        </a:p>
      </dgm:t>
    </dgm:pt>
    <dgm:pt modelId="{384858E3-5810-4A76-B723-415FED91E02B}" type="parTrans" cxnId="{B25B7BCC-5BE0-460F-8C3A-4E2B7D0711DC}">
      <dgm:prSet/>
      <dgm:spPr/>
      <dgm:t>
        <a:bodyPr/>
        <a:lstStyle/>
        <a:p>
          <a:endParaRPr lang="tr-TR"/>
        </a:p>
      </dgm:t>
    </dgm:pt>
    <dgm:pt modelId="{FE292B7A-61E0-41F2-AF5B-60D17FAA1BEA}" type="sibTrans" cxnId="{B25B7BCC-5BE0-460F-8C3A-4E2B7D0711DC}">
      <dgm:prSet/>
      <dgm:spPr/>
      <dgm:t>
        <a:bodyPr/>
        <a:lstStyle/>
        <a:p>
          <a:endParaRPr lang="tr-TR"/>
        </a:p>
      </dgm:t>
    </dgm:pt>
    <dgm:pt modelId="{2C2FEF86-74FE-49AC-A6A3-37349D76E1CC}">
      <dgm:prSet custT="1"/>
      <dgm:spPr/>
      <dgm:t>
        <a:bodyPr/>
        <a:lstStyle/>
        <a:p>
          <a:pPr rtl="0"/>
          <a:r>
            <a:rPr lang="tr-TR" sz="1800" dirty="0">
              <a:solidFill>
                <a:schemeClr val="bg1"/>
              </a:solidFill>
            </a:rPr>
            <a:t>Hedef 5: İklim Aksiyonu için Kara, Okyanus ve Su Çalışmaları</a:t>
          </a:r>
          <a:endParaRPr lang="en-GB" sz="1800" dirty="0">
            <a:solidFill>
              <a:schemeClr val="bg1"/>
            </a:solidFill>
          </a:endParaRPr>
        </a:p>
      </dgm:t>
    </dgm:pt>
    <dgm:pt modelId="{95B6E09F-9E44-4B3A-B9D6-36B25825A7B7}" type="parTrans" cxnId="{44AFC93E-57ED-4B9D-A027-604F14CA673D}">
      <dgm:prSet/>
      <dgm:spPr/>
      <dgm:t>
        <a:bodyPr/>
        <a:lstStyle/>
        <a:p>
          <a:endParaRPr lang="tr-TR"/>
        </a:p>
      </dgm:t>
    </dgm:pt>
    <dgm:pt modelId="{F739C1D7-2E02-406B-A7C6-0E571BA3932C}" type="sibTrans" cxnId="{44AFC93E-57ED-4B9D-A027-604F14CA673D}">
      <dgm:prSet/>
      <dgm:spPr/>
      <dgm:t>
        <a:bodyPr/>
        <a:lstStyle/>
        <a:p>
          <a:endParaRPr lang="tr-TR"/>
        </a:p>
      </dgm:t>
    </dgm:pt>
    <dgm:pt modelId="{748A908A-79C8-4B40-B442-5561C73B37FA}">
      <dgm:prSet custT="1"/>
      <dgm:spPr/>
      <dgm:t>
        <a:bodyPr/>
        <a:lstStyle/>
        <a:p>
          <a:pPr rtl="0"/>
          <a:r>
            <a:rPr lang="tr-TR" sz="1800" dirty="0">
              <a:solidFill>
                <a:schemeClr val="bg1"/>
              </a:solidFill>
            </a:rPr>
            <a:t>Hedef 6: Dirençli, Kapsayıcı, Sağlıklı ve Yeşil Kırsal, Kıyısal ve Kentsel Toplumlar</a:t>
          </a:r>
          <a:endParaRPr lang="en-GB" sz="1800" dirty="0">
            <a:solidFill>
              <a:schemeClr val="bg1"/>
            </a:solidFill>
          </a:endParaRPr>
        </a:p>
      </dgm:t>
    </dgm:pt>
    <dgm:pt modelId="{BA1A6D1C-B1EE-4B4E-ADD4-A166A7818CAC}" type="parTrans" cxnId="{F6220075-BD80-4AD2-8929-C1036B6BCB8F}">
      <dgm:prSet/>
      <dgm:spPr/>
      <dgm:t>
        <a:bodyPr/>
        <a:lstStyle/>
        <a:p>
          <a:endParaRPr lang="tr-TR"/>
        </a:p>
      </dgm:t>
    </dgm:pt>
    <dgm:pt modelId="{1CA7725F-73D5-49BE-83EB-C3DBF3080154}" type="sibTrans" cxnId="{F6220075-BD80-4AD2-8929-C1036B6BCB8F}">
      <dgm:prSet/>
      <dgm:spPr/>
      <dgm:t>
        <a:bodyPr/>
        <a:lstStyle/>
        <a:p>
          <a:endParaRPr lang="tr-TR"/>
        </a:p>
      </dgm:t>
    </dgm:pt>
    <dgm:pt modelId="{5D5FD9E0-9144-4A8A-9DE5-927D7E21AEC9}">
      <dgm:prSet custT="1"/>
      <dgm:spPr/>
      <dgm:t>
        <a:bodyPr/>
        <a:lstStyle/>
        <a:p>
          <a:pPr rtl="0"/>
          <a:r>
            <a:rPr lang="tr-TR" sz="1800" dirty="0">
              <a:solidFill>
                <a:schemeClr val="bg1"/>
              </a:solidFill>
            </a:rPr>
            <a:t>Hedef 7: Yeşil Mutabakat Yararına </a:t>
          </a:r>
          <a:r>
            <a:rPr lang="tr-TR" sz="1800" dirty="0" err="1">
              <a:solidFill>
                <a:schemeClr val="bg1"/>
              </a:solidFill>
            </a:rPr>
            <a:t>İnovatif</a:t>
          </a:r>
          <a:r>
            <a:rPr lang="tr-TR" sz="1800" dirty="0">
              <a:solidFill>
                <a:schemeClr val="bg1"/>
              </a:solidFill>
            </a:rPr>
            <a:t> Yönetim, Çevresel Gözlemleme ve Dijital Çözümler</a:t>
          </a:r>
          <a:endParaRPr lang="en-GB" sz="1800" dirty="0">
            <a:solidFill>
              <a:schemeClr val="bg1"/>
            </a:solidFill>
          </a:endParaRPr>
        </a:p>
      </dgm:t>
    </dgm:pt>
    <dgm:pt modelId="{8332E8F3-86F6-4E6A-B523-98910FB9A9CE}" type="parTrans" cxnId="{4AF1D716-035A-44DD-BC9D-D69105BC17FB}">
      <dgm:prSet/>
      <dgm:spPr/>
      <dgm:t>
        <a:bodyPr/>
        <a:lstStyle/>
        <a:p>
          <a:endParaRPr lang="tr-TR"/>
        </a:p>
      </dgm:t>
    </dgm:pt>
    <dgm:pt modelId="{35B049AB-F120-4F76-9A03-C017756FB35A}" type="sibTrans" cxnId="{4AF1D716-035A-44DD-BC9D-D69105BC17FB}">
      <dgm:prSet/>
      <dgm:spPr/>
      <dgm:t>
        <a:bodyPr/>
        <a:lstStyle/>
        <a:p>
          <a:endParaRPr lang="tr-TR"/>
        </a:p>
      </dgm:t>
    </dgm:pt>
    <dgm:pt modelId="{01D31AE1-0A28-432C-BACD-AE1365C93CC9}">
      <dgm:prSet/>
      <dgm:spPr/>
      <dgm:t>
        <a:bodyPr/>
        <a:lstStyle/>
        <a:p>
          <a:pPr rtl="0"/>
          <a:r>
            <a:rPr lang="tr-TR" dirty="0">
              <a:solidFill>
                <a:schemeClr val="bg1"/>
              </a:solidFill>
            </a:rPr>
            <a:t>Bu hedeflere bağlı 2025 yılı çağrılarının 2024 yılı ikinci yarısında netleşmesi beklenmektedir. </a:t>
          </a:r>
          <a:endParaRPr lang="en-GB" dirty="0">
            <a:solidFill>
              <a:schemeClr val="bg1"/>
            </a:solidFill>
          </a:endParaRPr>
        </a:p>
      </dgm:t>
    </dgm:pt>
    <dgm:pt modelId="{738CD976-59E7-46FA-9536-33276C0CCC5F}" type="parTrans" cxnId="{BB574B52-10D6-4887-B616-2BDC81EB228A}">
      <dgm:prSet/>
      <dgm:spPr/>
      <dgm:t>
        <a:bodyPr/>
        <a:lstStyle/>
        <a:p>
          <a:endParaRPr lang="tr-TR"/>
        </a:p>
      </dgm:t>
    </dgm:pt>
    <dgm:pt modelId="{BE5E13C8-84F1-4F5D-8551-6C8B4480B28D}" type="sibTrans" cxnId="{BB574B52-10D6-4887-B616-2BDC81EB228A}">
      <dgm:prSet/>
      <dgm:spPr/>
      <dgm:t>
        <a:bodyPr/>
        <a:lstStyle/>
        <a:p>
          <a:endParaRPr lang="tr-TR"/>
        </a:p>
      </dgm:t>
    </dgm:pt>
    <dgm:pt modelId="{9CF0A783-C470-45D1-BCB3-8770981C0ED4}" type="pres">
      <dgm:prSet presAssocID="{D3A9F240-8446-4C8E-AC22-3C51B70E2E37}" presName="vert0" presStyleCnt="0">
        <dgm:presLayoutVars>
          <dgm:dir/>
          <dgm:animOne val="branch"/>
          <dgm:animLvl val="lvl"/>
        </dgm:presLayoutVars>
      </dgm:prSet>
      <dgm:spPr/>
    </dgm:pt>
    <dgm:pt modelId="{DCF530A2-74E1-4D92-9B75-853D42C86B42}" type="pres">
      <dgm:prSet presAssocID="{4938C176-2808-45CC-992F-A6A98105EEBE}" presName="thickLine" presStyleLbl="alignNode1" presStyleIdx="0" presStyleCnt="2"/>
      <dgm:spPr/>
    </dgm:pt>
    <dgm:pt modelId="{5F4B8F5D-E9A9-4AB0-A4C5-636C466C662E}" type="pres">
      <dgm:prSet presAssocID="{4938C176-2808-45CC-992F-A6A98105EEBE}" presName="horz1" presStyleCnt="0"/>
      <dgm:spPr/>
    </dgm:pt>
    <dgm:pt modelId="{0AF6568A-21C8-4D7C-BDE3-700255EF9413}" type="pres">
      <dgm:prSet presAssocID="{4938C176-2808-45CC-992F-A6A98105EEBE}" presName="tx1" presStyleLbl="revTx" presStyleIdx="0" presStyleCnt="9" custScaleX="182945"/>
      <dgm:spPr/>
    </dgm:pt>
    <dgm:pt modelId="{573F57B5-C2B5-4428-83D8-AE0A8B1574B5}" type="pres">
      <dgm:prSet presAssocID="{4938C176-2808-45CC-992F-A6A98105EEBE}" presName="vert1" presStyleCnt="0"/>
      <dgm:spPr/>
    </dgm:pt>
    <dgm:pt modelId="{E2AD3F06-AF6F-45E1-BA1C-8A2A27EDEE3E}" type="pres">
      <dgm:prSet presAssocID="{B2805754-9B85-4BAE-B87D-49CCE98FF1EB}" presName="vertSpace2a" presStyleCnt="0"/>
      <dgm:spPr/>
    </dgm:pt>
    <dgm:pt modelId="{24727E7E-E15A-4CD6-8866-C348FFA8E28F}" type="pres">
      <dgm:prSet presAssocID="{B2805754-9B85-4BAE-B87D-49CCE98FF1EB}" presName="horz2" presStyleCnt="0"/>
      <dgm:spPr/>
    </dgm:pt>
    <dgm:pt modelId="{678F4E59-5D3C-407C-9384-4776DBA2AE6A}" type="pres">
      <dgm:prSet presAssocID="{B2805754-9B85-4BAE-B87D-49CCE98FF1EB}" presName="horzSpace2" presStyleCnt="0"/>
      <dgm:spPr/>
    </dgm:pt>
    <dgm:pt modelId="{FB9BE372-E935-4C41-91C8-07040C039FE5}" type="pres">
      <dgm:prSet presAssocID="{B2805754-9B85-4BAE-B87D-49CCE98FF1EB}" presName="tx2" presStyleLbl="revTx" presStyleIdx="1" presStyleCnt="9"/>
      <dgm:spPr/>
    </dgm:pt>
    <dgm:pt modelId="{53293FDD-A018-4FF2-8699-C8336EA775A5}" type="pres">
      <dgm:prSet presAssocID="{B2805754-9B85-4BAE-B87D-49CCE98FF1EB}" presName="vert2" presStyleCnt="0"/>
      <dgm:spPr/>
    </dgm:pt>
    <dgm:pt modelId="{0BF36B5F-93FB-4158-8E77-C31D5F43D6C5}" type="pres">
      <dgm:prSet presAssocID="{B2805754-9B85-4BAE-B87D-49CCE98FF1EB}" presName="thinLine2b" presStyleLbl="callout" presStyleIdx="0" presStyleCnt="7"/>
      <dgm:spPr/>
    </dgm:pt>
    <dgm:pt modelId="{69F3883F-5D72-4CE5-B90F-CE1F5CE85478}" type="pres">
      <dgm:prSet presAssocID="{B2805754-9B85-4BAE-B87D-49CCE98FF1EB}" presName="vertSpace2b" presStyleCnt="0"/>
      <dgm:spPr/>
    </dgm:pt>
    <dgm:pt modelId="{B59F4D43-3FC0-4529-B900-2F654BBAB238}" type="pres">
      <dgm:prSet presAssocID="{6328DCBC-AB85-4F21-966D-AC8380645AAE}" presName="horz2" presStyleCnt="0"/>
      <dgm:spPr/>
    </dgm:pt>
    <dgm:pt modelId="{84471AB2-BB62-4CEC-86FB-FB5F2B55AD14}" type="pres">
      <dgm:prSet presAssocID="{6328DCBC-AB85-4F21-966D-AC8380645AAE}" presName="horzSpace2" presStyleCnt="0"/>
      <dgm:spPr/>
    </dgm:pt>
    <dgm:pt modelId="{FA27C6A7-2AED-40E0-84E3-A016DC86CE2A}" type="pres">
      <dgm:prSet presAssocID="{6328DCBC-AB85-4F21-966D-AC8380645AAE}" presName="tx2" presStyleLbl="revTx" presStyleIdx="2" presStyleCnt="9"/>
      <dgm:spPr/>
    </dgm:pt>
    <dgm:pt modelId="{0E83CA35-704D-45D4-AFE6-CF5E29F65980}" type="pres">
      <dgm:prSet presAssocID="{6328DCBC-AB85-4F21-966D-AC8380645AAE}" presName="vert2" presStyleCnt="0"/>
      <dgm:spPr/>
    </dgm:pt>
    <dgm:pt modelId="{A0C096FA-B789-404C-B620-6C3088847021}" type="pres">
      <dgm:prSet presAssocID="{6328DCBC-AB85-4F21-966D-AC8380645AAE}" presName="thinLine2b" presStyleLbl="callout" presStyleIdx="1" presStyleCnt="7"/>
      <dgm:spPr/>
    </dgm:pt>
    <dgm:pt modelId="{B7D4BE7A-B2D9-4007-9DE8-8E6103DFA036}" type="pres">
      <dgm:prSet presAssocID="{6328DCBC-AB85-4F21-966D-AC8380645AAE}" presName="vertSpace2b" presStyleCnt="0"/>
      <dgm:spPr/>
    </dgm:pt>
    <dgm:pt modelId="{9E8433BD-564A-4721-94F0-A15D52B546BA}" type="pres">
      <dgm:prSet presAssocID="{902842E6-9286-4EF5-B748-003CD767D5EA}" presName="horz2" presStyleCnt="0"/>
      <dgm:spPr/>
    </dgm:pt>
    <dgm:pt modelId="{0AC4B752-0034-4BF3-BC0B-066BE529EABC}" type="pres">
      <dgm:prSet presAssocID="{902842E6-9286-4EF5-B748-003CD767D5EA}" presName="horzSpace2" presStyleCnt="0"/>
      <dgm:spPr/>
    </dgm:pt>
    <dgm:pt modelId="{16794262-3C95-44AF-B0BB-589307D3A0EC}" type="pres">
      <dgm:prSet presAssocID="{902842E6-9286-4EF5-B748-003CD767D5EA}" presName="tx2" presStyleLbl="revTx" presStyleIdx="3" presStyleCnt="9"/>
      <dgm:spPr/>
    </dgm:pt>
    <dgm:pt modelId="{F1DD62C1-7803-49B2-AAFC-7CE7C9EAF818}" type="pres">
      <dgm:prSet presAssocID="{902842E6-9286-4EF5-B748-003CD767D5EA}" presName="vert2" presStyleCnt="0"/>
      <dgm:spPr/>
    </dgm:pt>
    <dgm:pt modelId="{68E7D2B6-B931-4659-B85F-77349FE693F4}" type="pres">
      <dgm:prSet presAssocID="{902842E6-9286-4EF5-B748-003CD767D5EA}" presName="thinLine2b" presStyleLbl="callout" presStyleIdx="2" presStyleCnt="7"/>
      <dgm:spPr/>
    </dgm:pt>
    <dgm:pt modelId="{CDE3E20B-07B6-43EA-AB95-1B4D305F798B}" type="pres">
      <dgm:prSet presAssocID="{902842E6-9286-4EF5-B748-003CD767D5EA}" presName="vertSpace2b" presStyleCnt="0"/>
      <dgm:spPr/>
    </dgm:pt>
    <dgm:pt modelId="{04F0D7AD-36A6-42F4-86C6-4B7919C07339}" type="pres">
      <dgm:prSet presAssocID="{6FB8C0B9-758F-4649-BE31-DE255942D248}" presName="horz2" presStyleCnt="0"/>
      <dgm:spPr/>
    </dgm:pt>
    <dgm:pt modelId="{CAD1278F-5AAB-4965-99D6-A49D114790B6}" type="pres">
      <dgm:prSet presAssocID="{6FB8C0B9-758F-4649-BE31-DE255942D248}" presName="horzSpace2" presStyleCnt="0"/>
      <dgm:spPr/>
    </dgm:pt>
    <dgm:pt modelId="{D4388CF0-5E8E-4442-A320-6FD3EC8D831D}" type="pres">
      <dgm:prSet presAssocID="{6FB8C0B9-758F-4649-BE31-DE255942D248}" presName="tx2" presStyleLbl="revTx" presStyleIdx="4" presStyleCnt="9"/>
      <dgm:spPr/>
    </dgm:pt>
    <dgm:pt modelId="{A862CD47-347B-4E13-A3AB-0DA821E9A82C}" type="pres">
      <dgm:prSet presAssocID="{6FB8C0B9-758F-4649-BE31-DE255942D248}" presName="vert2" presStyleCnt="0"/>
      <dgm:spPr/>
    </dgm:pt>
    <dgm:pt modelId="{8BA7DE46-7B2D-4523-81E1-4B969C9E23F5}" type="pres">
      <dgm:prSet presAssocID="{6FB8C0B9-758F-4649-BE31-DE255942D248}" presName="thinLine2b" presStyleLbl="callout" presStyleIdx="3" presStyleCnt="7"/>
      <dgm:spPr/>
    </dgm:pt>
    <dgm:pt modelId="{1582CDD9-54B1-408F-A270-D9722E910462}" type="pres">
      <dgm:prSet presAssocID="{6FB8C0B9-758F-4649-BE31-DE255942D248}" presName="vertSpace2b" presStyleCnt="0"/>
      <dgm:spPr/>
    </dgm:pt>
    <dgm:pt modelId="{304009A8-CD30-4B8E-BC04-101C3E2F78CC}" type="pres">
      <dgm:prSet presAssocID="{2C2FEF86-74FE-49AC-A6A3-37349D76E1CC}" presName="horz2" presStyleCnt="0"/>
      <dgm:spPr/>
    </dgm:pt>
    <dgm:pt modelId="{03F4857F-F9CD-4113-A58D-0EE481B37A00}" type="pres">
      <dgm:prSet presAssocID="{2C2FEF86-74FE-49AC-A6A3-37349D76E1CC}" presName="horzSpace2" presStyleCnt="0"/>
      <dgm:spPr/>
    </dgm:pt>
    <dgm:pt modelId="{308103EF-AC2E-4643-8E47-BF8E537C4B1E}" type="pres">
      <dgm:prSet presAssocID="{2C2FEF86-74FE-49AC-A6A3-37349D76E1CC}" presName="tx2" presStyleLbl="revTx" presStyleIdx="5" presStyleCnt="9"/>
      <dgm:spPr/>
    </dgm:pt>
    <dgm:pt modelId="{450164EA-65FF-4C4E-AC2E-1BF5B37B5D47}" type="pres">
      <dgm:prSet presAssocID="{2C2FEF86-74FE-49AC-A6A3-37349D76E1CC}" presName="vert2" presStyleCnt="0"/>
      <dgm:spPr/>
    </dgm:pt>
    <dgm:pt modelId="{74774F0B-7FA1-4E63-B24F-DF04AB273ADA}" type="pres">
      <dgm:prSet presAssocID="{2C2FEF86-74FE-49AC-A6A3-37349D76E1CC}" presName="thinLine2b" presStyleLbl="callout" presStyleIdx="4" presStyleCnt="7"/>
      <dgm:spPr/>
    </dgm:pt>
    <dgm:pt modelId="{502F7878-E431-455E-B19B-03850E993957}" type="pres">
      <dgm:prSet presAssocID="{2C2FEF86-74FE-49AC-A6A3-37349D76E1CC}" presName="vertSpace2b" presStyleCnt="0"/>
      <dgm:spPr/>
    </dgm:pt>
    <dgm:pt modelId="{7EDAB254-4E43-44DE-8CBB-E50B6F3B82BB}" type="pres">
      <dgm:prSet presAssocID="{748A908A-79C8-4B40-B442-5561C73B37FA}" presName="horz2" presStyleCnt="0"/>
      <dgm:spPr/>
    </dgm:pt>
    <dgm:pt modelId="{785BB5F7-CA83-43F8-93C0-3940112B7491}" type="pres">
      <dgm:prSet presAssocID="{748A908A-79C8-4B40-B442-5561C73B37FA}" presName="horzSpace2" presStyleCnt="0"/>
      <dgm:spPr/>
    </dgm:pt>
    <dgm:pt modelId="{7A56A317-3D11-49D0-85C3-1C31CB286AF0}" type="pres">
      <dgm:prSet presAssocID="{748A908A-79C8-4B40-B442-5561C73B37FA}" presName="tx2" presStyleLbl="revTx" presStyleIdx="6" presStyleCnt="9"/>
      <dgm:spPr/>
    </dgm:pt>
    <dgm:pt modelId="{1F59FB78-849C-4E4C-8660-750FBBD92F7A}" type="pres">
      <dgm:prSet presAssocID="{748A908A-79C8-4B40-B442-5561C73B37FA}" presName="vert2" presStyleCnt="0"/>
      <dgm:spPr/>
    </dgm:pt>
    <dgm:pt modelId="{E877EB51-E0C9-4A84-9DA0-E85FC0F21A75}" type="pres">
      <dgm:prSet presAssocID="{748A908A-79C8-4B40-B442-5561C73B37FA}" presName="thinLine2b" presStyleLbl="callout" presStyleIdx="5" presStyleCnt="7"/>
      <dgm:spPr/>
    </dgm:pt>
    <dgm:pt modelId="{5736420D-D533-4318-BE40-DD4F52DDB8E6}" type="pres">
      <dgm:prSet presAssocID="{748A908A-79C8-4B40-B442-5561C73B37FA}" presName="vertSpace2b" presStyleCnt="0"/>
      <dgm:spPr/>
    </dgm:pt>
    <dgm:pt modelId="{F54D7FC9-97A9-408C-AFB4-6BA27A110F82}" type="pres">
      <dgm:prSet presAssocID="{5D5FD9E0-9144-4A8A-9DE5-927D7E21AEC9}" presName="horz2" presStyleCnt="0"/>
      <dgm:spPr/>
    </dgm:pt>
    <dgm:pt modelId="{B91209E7-2680-4E70-B977-32C39D3EEEF3}" type="pres">
      <dgm:prSet presAssocID="{5D5FD9E0-9144-4A8A-9DE5-927D7E21AEC9}" presName="horzSpace2" presStyleCnt="0"/>
      <dgm:spPr/>
    </dgm:pt>
    <dgm:pt modelId="{98B7BC09-8AFD-48A6-A3C5-73D1A787B9AE}" type="pres">
      <dgm:prSet presAssocID="{5D5FD9E0-9144-4A8A-9DE5-927D7E21AEC9}" presName="tx2" presStyleLbl="revTx" presStyleIdx="7" presStyleCnt="9"/>
      <dgm:spPr/>
    </dgm:pt>
    <dgm:pt modelId="{1C44A7C6-9700-4076-99C4-04288384E452}" type="pres">
      <dgm:prSet presAssocID="{5D5FD9E0-9144-4A8A-9DE5-927D7E21AEC9}" presName="vert2" presStyleCnt="0"/>
      <dgm:spPr/>
    </dgm:pt>
    <dgm:pt modelId="{7D6F07F1-B808-4D6D-8B6D-D60087FB73AD}" type="pres">
      <dgm:prSet presAssocID="{5D5FD9E0-9144-4A8A-9DE5-927D7E21AEC9}" presName="thinLine2b" presStyleLbl="callout" presStyleIdx="6" presStyleCnt="7"/>
      <dgm:spPr/>
    </dgm:pt>
    <dgm:pt modelId="{3BD31212-4423-4BF9-B9CF-DAD4B95E2204}" type="pres">
      <dgm:prSet presAssocID="{5D5FD9E0-9144-4A8A-9DE5-927D7E21AEC9}" presName="vertSpace2b" presStyleCnt="0"/>
      <dgm:spPr/>
    </dgm:pt>
    <dgm:pt modelId="{FAB24C7C-00D3-4CCA-816A-7F673D0AE5B8}" type="pres">
      <dgm:prSet presAssocID="{01D31AE1-0A28-432C-BACD-AE1365C93CC9}" presName="thickLine" presStyleLbl="alignNode1" presStyleIdx="1" presStyleCnt="2"/>
      <dgm:spPr/>
    </dgm:pt>
    <dgm:pt modelId="{3BDFF6B3-76B7-49FF-9A34-0AEE70BFB0F5}" type="pres">
      <dgm:prSet presAssocID="{01D31AE1-0A28-432C-BACD-AE1365C93CC9}" presName="horz1" presStyleCnt="0"/>
      <dgm:spPr/>
    </dgm:pt>
    <dgm:pt modelId="{2665CAEF-033E-439C-B6E4-0BCD19CC88B9}" type="pres">
      <dgm:prSet presAssocID="{01D31AE1-0A28-432C-BACD-AE1365C93CC9}" presName="tx1" presStyleLbl="revTx" presStyleIdx="8" presStyleCnt="9" custScaleX="500000" custScaleY="23858"/>
      <dgm:spPr/>
    </dgm:pt>
    <dgm:pt modelId="{AA79E60F-0E67-46CF-8061-2208DE6133ED}" type="pres">
      <dgm:prSet presAssocID="{01D31AE1-0A28-432C-BACD-AE1365C93CC9}" presName="vert1" presStyleCnt="0"/>
      <dgm:spPr/>
    </dgm:pt>
  </dgm:ptLst>
  <dgm:cxnLst>
    <dgm:cxn modelId="{673C1A0A-8654-42CB-A986-E899917E505E}" type="presOf" srcId="{6328DCBC-AB85-4F21-966D-AC8380645AAE}" destId="{FA27C6A7-2AED-40E0-84E3-A016DC86CE2A}" srcOrd="0" destOrd="0" presId="urn:microsoft.com/office/officeart/2008/layout/LinedList"/>
    <dgm:cxn modelId="{4AF1D716-035A-44DD-BC9D-D69105BC17FB}" srcId="{4938C176-2808-45CC-992F-A6A98105EEBE}" destId="{5D5FD9E0-9144-4A8A-9DE5-927D7E21AEC9}" srcOrd="6" destOrd="0" parTransId="{8332E8F3-86F6-4E6A-B523-98910FB9A9CE}" sibTransId="{35B049AB-F120-4F76-9A03-C017756FB35A}"/>
    <dgm:cxn modelId="{762E791A-D83C-4E7E-BA15-6630891F4620}" srcId="{D3A9F240-8446-4C8E-AC22-3C51B70E2E37}" destId="{4938C176-2808-45CC-992F-A6A98105EEBE}" srcOrd="0" destOrd="0" parTransId="{AD34AD65-5575-417F-AABC-D4EAC9BBC2C2}" sibTransId="{6DDACED0-057E-4476-8223-A11DA9A51FD5}"/>
    <dgm:cxn modelId="{655C5522-B2A4-408B-B7E5-DFA3BD0501EE}" type="presOf" srcId="{902842E6-9286-4EF5-B748-003CD767D5EA}" destId="{16794262-3C95-44AF-B0BB-589307D3A0EC}" srcOrd="0" destOrd="0" presId="urn:microsoft.com/office/officeart/2008/layout/LinedList"/>
    <dgm:cxn modelId="{6B53242D-D178-4713-88BE-F53D93545293}" srcId="{4938C176-2808-45CC-992F-A6A98105EEBE}" destId="{B2805754-9B85-4BAE-B87D-49CCE98FF1EB}" srcOrd="0" destOrd="0" parTransId="{CE2C7F6C-FA90-46BD-B3BD-69385E282B9B}" sibTransId="{319E3BF1-3523-4559-B90F-64A14EC36592}"/>
    <dgm:cxn modelId="{652E1D2F-2EC5-498C-AA5D-44EBB8A78299}" type="presOf" srcId="{2C2FEF86-74FE-49AC-A6A3-37349D76E1CC}" destId="{308103EF-AC2E-4643-8E47-BF8E537C4B1E}" srcOrd="0" destOrd="0" presId="urn:microsoft.com/office/officeart/2008/layout/LinedList"/>
    <dgm:cxn modelId="{7D4C2F30-9188-4D93-B5AC-2E01EC7EDDEC}" type="presOf" srcId="{D3A9F240-8446-4C8E-AC22-3C51B70E2E37}" destId="{9CF0A783-C470-45D1-BCB3-8770981C0ED4}" srcOrd="0" destOrd="0" presId="urn:microsoft.com/office/officeart/2008/layout/LinedList"/>
    <dgm:cxn modelId="{20DEA03B-674A-4B6A-BC42-2EEEB025D156}" type="presOf" srcId="{4938C176-2808-45CC-992F-A6A98105EEBE}" destId="{0AF6568A-21C8-4D7C-BDE3-700255EF9413}" srcOrd="0" destOrd="0" presId="urn:microsoft.com/office/officeart/2008/layout/LinedList"/>
    <dgm:cxn modelId="{44AFC93E-57ED-4B9D-A027-604F14CA673D}" srcId="{4938C176-2808-45CC-992F-A6A98105EEBE}" destId="{2C2FEF86-74FE-49AC-A6A3-37349D76E1CC}" srcOrd="4" destOrd="0" parTransId="{95B6E09F-9E44-4B3A-B9D6-36B25825A7B7}" sibTransId="{F739C1D7-2E02-406B-A7C6-0E571BA3932C}"/>
    <dgm:cxn modelId="{1847E94B-8A09-4502-ABF3-DAD02BAD12F5}" srcId="{4938C176-2808-45CC-992F-A6A98105EEBE}" destId="{6328DCBC-AB85-4F21-966D-AC8380645AAE}" srcOrd="1" destOrd="0" parTransId="{29D6F09B-4EAC-4A1B-BCC2-C71ADA13404D}" sibTransId="{2632248E-B27A-4707-993F-CC19C551F495}"/>
    <dgm:cxn modelId="{3265BB4C-A7E5-405A-98E6-930F1A02B82A}" type="presOf" srcId="{B2805754-9B85-4BAE-B87D-49CCE98FF1EB}" destId="{FB9BE372-E935-4C41-91C8-07040C039FE5}" srcOrd="0" destOrd="0" presId="urn:microsoft.com/office/officeart/2008/layout/LinedList"/>
    <dgm:cxn modelId="{BB574B52-10D6-4887-B616-2BDC81EB228A}" srcId="{D3A9F240-8446-4C8E-AC22-3C51B70E2E37}" destId="{01D31AE1-0A28-432C-BACD-AE1365C93CC9}" srcOrd="1" destOrd="0" parTransId="{738CD976-59E7-46FA-9536-33276C0CCC5F}" sibTransId="{BE5E13C8-84F1-4F5D-8551-6C8B4480B28D}"/>
    <dgm:cxn modelId="{F6220075-BD80-4AD2-8929-C1036B6BCB8F}" srcId="{4938C176-2808-45CC-992F-A6A98105EEBE}" destId="{748A908A-79C8-4B40-B442-5561C73B37FA}" srcOrd="5" destOrd="0" parTransId="{BA1A6D1C-B1EE-4B4E-ADD4-A166A7818CAC}" sibTransId="{1CA7725F-73D5-49BE-83EB-C3DBF3080154}"/>
    <dgm:cxn modelId="{EB95387B-5677-4E16-93D2-FEE75C19E118}" type="presOf" srcId="{748A908A-79C8-4B40-B442-5561C73B37FA}" destId="{7A56A317-3D11-49D0-85C3-1C31CB286AF0}" srcOrd="0" destOrd="0" presId="urn:microsoft.com/office/officeart/2008/layout/LinedList"/>
    <dgm:cxn modelId="{177CCD8D-8724-4C3A-9851-882A3E143BFF}" srcId="{4938C176-2808-45CC-992F-A6A98105EEBE}" destId="{902842E6-9286-4EF5-B748-003CD767D5EA}" srcOrd="2" destOrd="0" parTransId="{48970933-214E-4E56-860D-45EDA417370D}" sibTransId="{49B2EF11-D6C5-4EA2-AF6A-338C1E3D9C89}"/>
    <dgm:cxn modelId="{DED048B3-BC7F-45B9-84E9-C75AA8DE3C5F}" type="presOf" srcId="{6FB8C0B9-758F-4649-BE31-DE255942D248}" destId="{D4388CF0-5E8E-4442-A320-6FD3EC8D831D}" srcOrd="0" destOrd="0" presId="urn:microsoft.com/office/officeart/2008/layout/LinedList"/>
    <dgm:cxn modelId="{B25B7BCC-5BE0-460F-8C3A-4E2B7D0711DC}" srcId="{4938C176-2808-45CC-992F-A6A98105EEBE}" destId="{6FB8C0B9-758F-4649-BE31-DE255942D248}" srcOrd="3" destOrd="0" parTransId="{384858E3-5810-4A76-B723-415FED91E02B}" sibTransId="{FE292B7A-61E0-41F2-AF5B-60D17FAA1BEA}"/>
    <dgm:cxn modelId="{5D84C1CE-A66C-4C3F-AAA1-2974DE5C05AE}" type="presOf" srcId="{01D31AE1-0A28-432C-BACD-AE1365C93CC9}" destId="{2665CAEF-033E-439C-B6E4-0BCD19CC88B9}" srcOrd="0" destOrd="0" presId="urn:microsoft.com/office/officeart/2008/layout/LinedList"/>
    <dgm:cxn modelId="{21435BE1-5235-43AC-8C9B-0E7DBE9C726C}" type="presOf" srcId="{5D5FD9E0-9144-4A8A-9DE5-927D7E21AEC9}" destId="{98B7BC09-8AFD-48A6-A3C5-73D1A787B9AE}" srcOrd="0" destOrd="0" presId="urn:microsoft.com/office/officeart/2008/layout/LinedList"/>
    <dgm:cxn modelId="{503451D2-684F-4B6A-B251-065921AD3E4F}" type="presParOf" srcId="{9CF0A783-C470-45D1-BCB3-8770981C0ED4}" destId="{DCF530A2-74E1-4D92-9B75-853D42C86B42}" srcOrd="0" destOrd="0" presId="urn:microsoft.com/office/officeart/2008/layout/LinedList"/>
    <dgm:cxn modelId="{2650DF28-4890-4F04-A8BE-23BFA6E36C1F}" type="presParOf" srcId="{9CF0A783-C470-45D1-BCB3-8770981C0ED4}" destId="{5F4B8F5D-E9A9-4AB0-A4C5-636C466C662E}" srcOrd="1" destOrd="0" presId="urn:microsoft.com/office/officeart/2008/layout/LinedList"/>
    <dgm:cxn modelId="{241000C9-2403-46F8-81DB-E18FD2422F37}" type="presParOf" srcId="{5F4B8F5D-E9A9-4AB0-A4C5-636C466C662E}" destId="{0AF6568A-21C8-4D7C-BDE3-700255EF9413}" srcOrd="0" destOrd="0" presId="urn:microsoft.com/office/officeart/2008/layout/LinedList"/>
    <dgm:cxn modelId="{24175FD7-A42A-48CD-A5EE-1A5E36B6F013}" type="presParOf" srcId="{5F4B8F5D-E9A9-4AB0-A4C5-636C466C662E}" destId="{573F57B5-C2B5-4428-83D8-AE0A8B1574B5}" srcOrd="1" destOrd="0" presId="urn:microsoft.com/office/officeart/2008/layout/LinedList"/>
    <dgm:cxn modelId="{3A30C702-4DE0-47A2-9F73-78199709C737}" type="presParOf" srcId="{573F57B5-C2B5-4428-83D8-AE0A8B1574B5}" destId="{E2AD3F06-AF6F-45E1-BA1C-8A2A27EDEE3E}" srcOrd="0" destOrd="0" presId="urn:microsoft.com/office/officeart/2008/layout/LinedList"/>
    <dgm:cxn modelId="{DFD64E94-7209-4CF7-A745-7D75998C8B8C}" type="presParOf" srcId="{573F57B5-C2B5-4428-83D8-AE0A8B1574B5}" destId="{24727E7E-E15A-4CD6-8866-C348FFA8E28F}" srcOrd="1" destOrd="0" presId="urn:microsoft.com/office/officeart/2008/layout/LinedList"/>
    <dgm:cxn modelId="{EA5A6111-B880-43D7-8AF8-960BA14F433F}" type="presParOf" srcId="{24727E7E-E15A-4CD6-8866-C348FFA8E28F}" destId="{678F4E59-5D3C-407C-9384-4776DBA2AE6A}" srcOrd="0" destOrd="0" presId="urn:microsoft.com/office/officeart/2008/layout/LinedList"/>
    <dgm:cxn modelId="{81E3870A-F9CE-4205-93A5-BF109FE17C36}" type="presParOf" srcId="{24727E7E-E15A-4CD6-8866-C348FFA8E28F}" destId="{FB9BE372-E935-4C41-91C8-07040C039FE5}" srcOrd="1" destOrd="0" presId="urn:microsoft.com/office/officeart/2008/layout/LinedList"/>
    <dgm:cxn modelId="{5F84B8FC-BE0C-45F8-BD1D-C649EDAE9826}" type="presParOf" srcId="{24727E7E-E15A-4CD6-8866-C348FFA8E28F}" destId="{53293FDD-A018-4FF2-8699-C8336EA775A5}" srcOrd="2" destOrd="0" presId="urn:microsoft.com/office/officeart/2008/layout/LinedList"/>
    <dgm:cxn modelId="{42D47D1C-8767-4FC9-90F1-3E029EB91213}" type="presParOf" srcId="{573F57B5-C2B5-4428-83D8-AE0A8B1574B5}" destId="{0BF36B5F-93FB-4158-8E77-C31D5F43D6C5}" srcOrd="2" destOrd="0" presId="urn:microsoft.com/office/officeart/2008/layout/LinedList"/>
    <dgm:cxn modelId="{60C844F5-8063-4062-884B-A4E6DC9F7232}" type="presParOf" srcId="{573F57B5-C2B5-4428-83D8-AE0A8B1574B5}" destId="{69F3883F-5D72-4CE5-B90F-CE1F5CE85478}" srcOrd="3" destOrd="0" presId="urn:microsoft.com/office/officeart/2008/layout/LinedList"/>
    <dgm:cxn modelId="{0D5FD072-3782-47CD-A52D-5CEF955FB151}" type="presParOf" srcId="{573F57B5-C2B5-4428-83D8-AE0A8B1574B5}" destId="{B59F4D43-3FC0-4529-B900-2F654BBAB238}" srcOrd="4" destOrd="0" presId="urn:microsoft.com/office/officeart/2008/layout/LinedList"/>
    <dgm:cxn modelId="{408AA9F6-5582-4BAE-907D-31A8CF38C35F}" type="presParOf" srcId="{B59F4D43-3FC0-4529-B900-2F654BBAB238}" destId="{84471AB2-BB62-4CEC-86FB-FB5F2B55AD14}" srcOrd="0" destOrd="0" presId="urn:microsoft.com/office/officeart/2008/layout/LinedList"/>
    <dgm:cxn modelId="{1F8AC7A9-B4C4-4161-A4CF-AB85AB435937}" type="presParOf" srcId="{B59F4D43-3FC0-4529-B900-2F654BBAB238}" destId="{FA27C6A7-2AED-40E0-84E3-A016DC86CE2A}" srcOrd="1" destOrd="0" presId="urn:microsoft.com/office/officeart/2008/layout/LinedList"/>
    <dgm:cxn modelId="{7EB6D19B-46E7-4A4C-8035-3B9E3D680759}" type="presParOf" srcId="{B59F4D43-3FC0-4529-B900-2F654BBAB238}" destId="{0E83CA35-704D-45D4-AFE6-CF5E29F65980}" srcOrd="2" destOrd="0" presId="urn:microsoft.com/office/officeart/2008/layout/LinedList"/>
    <dgm:cxn modelId="{E63D2128-95DB-414D-8D42-00B87B6E9D59}" type="presParOf" srcId="{573F57B5-C2B5-4428-83D8-AE0A8B1574B5}" destId="{A0C096FA-B789-404C-B620-6C3088847021}" srcOrd="5" destOrd="0" presId="urn:microsoft.com/office/officeart/2008/layout/LinedList"/>
    <dgm:cxn modelId="{8C7E6FCA-4BCD-4648-AA2E-6DBB2D835ACD}" type="presParOf" srcId="{573F57B5-C2B5-4428-83D8-AE0A8B1574B5}" destId="{B7D4BE7A-B2D9-4007-9DE8-8E6103DFA036}" srcOrd="6" destOrd="0" presId="urn:microsoft.com/office/officeart/2008/layout/LinedList"/>
    <dgm:cxn modelId="{84656743-E70C-4F6A-96E8-34AE20B77103}" type="presParOf" srcId="{573F57B5-C2B5-4428-83D8-AE0A8B1574B5}" destId="{9E8433BD-564A-4721-94F0-A15D52B546BA}" srcOrd="7" destOrd="0" presId="urn:microsoft.com/office/officeart/2008/layout/LinedList"/>
    <dgm:cxn modelId="{776EAD64-E924-444E-9FBE-F7AFF8BCAAB9}" type="presParOf" srcId="{9E8433BD-564A-4721-94F0-A15D52B546BA}" destId="{0AC4B752-0034-4BF3-BC0B-066BE529EABC}" srcOrd="0" destOrd="0" presId="urn:microsoft.com/office/officeart/2008/layout/LinedList"/>
    <dgm:cxn modelId="{1676815C-0F92-4AD1-B61D-42C97D8B2C77}" type="presParOf" srcId="{9E8433BD-564A-4721-94F0-A15D52B546BA}" destId="{16794262-3C95-44AF-B0BB-589307D3A0EC}" srcOrd="1" destOrd="0" presId="urn:microsoft.com/office/officeart/2008/layout/LinedList"/>
    <dgm:cxn modelId="{A24ED530-CFB4-4ED0-A4F5-1E936CFB8087}" type="presParOf" srcId="{9E8433BD-564A-4721-94F0-A15D52B546BA}" destId="{F1DD62C1-7803-49B2-AAFC-7CE7C9EAF818}" srcOrd="2" destOrd="0" presId="urn:microsoft.com/office/officeart/2008/layout/LinedList"/>
    <dgm:cxn modelId="{F0D925BB-848E-455C-9ADA-C702879209D0}" type="presParOf" srcId="{573F57B5-C2B5-4428-83D8-AE0A8B1574B5}" destId="{68E7D2B6-B931-4659-B85F-77349FE693F4}" srcOrd="8" destOrd="0" presId="urn:microsoft.com/office/officeart/2008/layout/LinedList"/>
    <dgm:cxn modelId="{C1680976-F087-4671-A7EA-741FDA66B84D}" type="presParOf" srcId="{573F57B5-C2B5-4428-83D8-AE0A8B1574B5}" destId="{CDE3E20B-07B6-43EA-AB95-1B4D305F798B}" srcOrd="9" destOrd="0" presId="urn:microsoft.com/office/officeart/2008/layout/LinedList"/>
    <dgm:cxn modelId="{75805580-34A6-4818-BA9B-68BEF0DA54BA}" type="presParOf" srcId="{573F57B5-C2B5-4428-83D8-AE0A8B1574B5}" destId="{04F0D7AD-36A6-42F4-86C6-4B7919C07339}" srcOrd="10" destOrd="0" presId="urn:microsoft.com/office/officeart/2008/layout/LinedList"/>
    <dgm:cxn modelId="{9567BE5E-A075-4E7A-A401-783AD4F0545D}" type="presParOf" srcId="{04F0D7AD-36A6-42F4-86C6-4B7919C07339}" destId="{CAD1278F-5AAB-4965-99D6-A49D114790B6}" srcOrd="0" destOrd="0" presId="urn:microsoft.com/office/officeart/2008/layout/LinedList"/>
    <dgm:cxn modelId="{8D182BE7-058A-4E81-A917-2D2D34CB84E2}" type="presParOf" srcId="{04F0D7AD-36A6-42F4-86C6-4B7919C07339}" destId="{D4388CF0-5E8E-4442-A320-6FD3EC8D831D}" srcOrd="1" destOrd="0" presId="urn:microsoft.com/office/officeart/2008/layout/LinedList"/>
    <dgm:cxn modelId="{D5B967DB-B581-4BC8-A46C-206DE37B89F4}" type="presParOf" srcId="{04F0D7AD-36A6-42F4-86C6-4B7919C07339}" destId="{A862CD47-347B-4E13-A3AB-0DA821E9A82C}" srcOrd="2" destOrd="0" presId="urn:microsoft.com/office/officeart/2008/layout/LinedList"/>
    <dgm:cxn modelId="{9BF1880F-BC3C-4701-91AE-97C8A78E56EA}" type="presParOf" srcId="{573F57B5-C2B5-4428-83D8-AE0A8B1574B5}" destId="{8BA7DE46-7B2D-4523-81E1-4B969C9E23F5}" srcOrd="11" destOrd="0" presId="urn:microsoft.com/office/officeart/2008/layout/LinedList"/>
    <dgm:cxn modelId="{BEB052AC-F984-45F4-B62D-39545F61B23F}" type="presParOf" srcId="{573F57B5-C2B5-4428-83D8-AE0A8B1574B5}" destId="{1582CDD9-54B1-408F-A270-D9722E910462}" srcOrd="12" destOrd="0" presId="urn:microsoft.com/office/officeart/2008/layout/LinedList"/>
    <dgm:cxn modelId="{F6096049-13C4-49B3-BF01-A24A01715809}" type="presParOf" srcId="{573F57B5-C2B5-4428-83D8-AE0A8B1574B5}" destId="{304009A8-CD30-4B8E-BC04-101C3E2F78CC}" srcOrd="13" destOrd="0" presId="urn:microsoft.com/office/officeart/2008/layout/LinedList"/>
    <dgm:cxn modelId="{99EFF729-1B1F-40D2-81C1-77A99B8FC010}" type="presParOf" srcId="{304009A8-CD30-4B8E-BC04-101C3E2F78CC}" destId="{03F4857F-F9CD-4113-A58D-0EE481B37A00}" srcOrd="0" destOrd="0" presId="urn:microsoft.com/office/officeart/2008/layout/LinedList"/>
    <dgm:cxn modelId="{EF314CE2-5CEC-4F88-BF33-87C4E52D60F8}" type="presParOf" srcId="{304009A8-CD30-4B8E-BC04-101C3E2F78CC}" destId="{308103EF-AC2E-4643-8E47-BF8E537C4B1E}" srcOrd="1" destOrd="0" presId="urn:microsoft.com/office/officeart/2008/layout/LinedList"/>
    <dgm:cxn modelId="{4119E86A-263C-43F2-9717-B7795D2EC620}" type="presParOf" srcId="{304009A8-CD30-4B8E-BC04-101C3E2F78CC}" destId="{450164EA-65FF-4C4E-AC2E-1BF5B37B5D47}" srcOrd="2" destOrd="0" presId="urn:microsoft.com/office/officeart/2008/layout/LinedList"/>
    <dgm:cxn modelId="{1CEA67BA-CA7A-4174-8EF5-3CB923FCB743}" type="presParOf" srcId="{573F57B5-C2B5-4428-83D8-AE0A8B1574B5}" destId="{74774F0B-7FA1-4E63-B24F-DF04AB273ADA}" srcOrd="14" destOrd="0" presId="urn:microsoft.com/office/officeart/2008/layout/LinedList"/>
    <dgm:cxn modelId="{5E005A2A-905B-4F68-A912-7E9753418248}" type="presParOf" srcId="{573F57B5-C2B5-4428-83D8-AE0A8B1574B5}" destId="{502F7878-E431-455E-B19B-03850E993957}" srcOrd="15" destOrd="0" presId="urn:microsoft.com/office/officeart/2008/layout/LinedList"/>
    <dgm:cxn modelId="{6B1C837D-CB9E-4F8E-8D14-2A0721463358}" type="presParOf" srcId="{573F57B5-C2B5-4428-83D8-AE0A8B1574B5}" destId="{7EDAB254-4E43-44DE-8CBB-E50B6F3B82BB}" srcOrd="16" destOrd="0" presId="urn:microsoft.com/office/officeart/2008/layout/LinedList"/>
    <dgm:cxn modelId="{2442065B-2761-4939-ADA9-1F477F005F32}" type="presParOf" srcId="{7EDAB254-4E43-44DE-8CBB-E50B6F3B82BB}" destId="{785BB5F7-CA83-43F8-93C0-3940112B7491}" srcOrd="0" destOrd="0" presId="urn:microsoft.com/office/officeart/2008/layout/LinedList"/>
    <dgm:cxn modelId="{7F49A923-E1A8-4FF8-A7D5-7FF0D40E137C}" type="presParOf" srcId="{7EDAB254-4E43-44DE-8CBB-E50B6F3B82BB}" destId="{7A56A317-3D11-49D0-85C3-1C31CB286AF0}" srcOrd="1" destOrd="0" presId="urn:microsoft.com/office/officeart/2008/layout/LinedList"/>
    <dgm:cxn modelId="{55DCD436-50DE-4566-BFB2-0761591B1261}" type="presParOf" srcId="{7EDAB254-4E43-44DE-8CBB-E50B6F3B82BB}" destId="{1F59FB78-849C-4E4C-8660-750FBBD92F7A}" srcOrd="2" destOrd="0" presId="urn:microsoft.com/office/officeart/2008/layout/LinedList"/>
    <dgm:cxn modelId="{14599B4A-9BEA-405A-802B-DD2DCA9372CC}" type="presParOf" srcId="{573F57B5-C2B5-4428-83D8-AE0A8B1574B5}" destId="{E877EB51-E0C9-4A84-9DA0-E85FC0F21A75}" srcOrd="17" destOrd="0" presId="urn:microsoft.com/office/officeart/2008/layout/LinedList"/>
    <dgm:cxn modelId="{9AD6FADE-5A67-4443-A00C-B4EB265582F8}" type="presParOf" srcId="{573F57B5-C2B5-4428-83D8-AE0A8B1574B5}" destId="{5736420D-D533-4318-BE40-DD4F52DDB8E6}" srcOrd="18" destOrd="0" presId="urn:microsoft.com/office/officeart/2008/layout/LinedList"/>
    <dgm:cxn modelId="{EFD8AA97-79BF-488A-AF4F-C65735FF0B3A}" type="presParOf" srcId="{573F57B5-C2B5-4428-83D8-AE0A8B1574B5}" destId="{F54D7FC9-97A9-408C-AFB4-6BA27A110F82}" srcOrd="19" destOrd="0" presId="urn:microsoft.com/office/officeart/2008/layout/LinedList"/>
    <dgm:cxn modelId="{608F8F7B-463A-4821-9AE7-2B9B55D3B538}" type="presParOf" srcId="{F54D7FC9-97A9-408C-AFB4-6BA27A110F82}" destId="{B91209E7-2680-4E70-B977-32C39D3EEEF3}" srcOrd="0" destOrd="0" presId="urn:microsoft.com/office/officeart/2008/layout/LinedList"/>
    <dgm:cxn modelId="{D4FDD2F8-3760-4AF9-9936-25187A92ECE9}" type="presParOf" srcId="{F54D7FC9-97A9-408C-AFB4-6BA27A110F82}" destId="{98B7BC09-8AFD-48A6-A3C5-73D1A787B9AE}" srcOrd="1" destOrd="0" presId="urn:microsoft.com/office/officeart/2008/layout/LinedList"/>
    <dgm:cxn modelId="{D26CC00E-85AE-4551-9FC6-987D039F2183}" type="presParOf" srcId="{F54D7FC9-97A9-408C-AFB4-6BA27A110F82}" destId="{1C44A7C6-9700-4076-99C4-04288384E452}" srcOrd="2" destOrd="0" presId="urn:microsoft.com/office/officeart/2008/layout/LinedList"/>
    <dgm:cxn modelId="{F1C83C60-C79F-4E49-88CB-206E9FC03B8C}" type="presParOf" srcId="{573F57B5-C2B5-4428-83D8-AE0A8B1574B5}" destId="{7D6F07F1-B808-4D6D-8B6D-D60087FB73AD}" srcOrd="20" destOrd="0" presId="urn:microsoft.com/office/officeart/2008/layout/LinedList"/>
    <dgm:cxn modelId="{17CE14C2-7D63-4E78-89F3-6898B910217D}" type="presParOf" srcId="{573F57B5-C2B5-4428-83D8-AE0A8B1574B5}" destId="{3BD31212-4423-4BF9-B9CF-DAD4B95E2204}" srcOrd="21" destOrd="0" presId="urn:microsoft.com/office/officeart/2008/layout/LinedList"/>
    <dgm:cxn modelId="{1C66003A-A2F3-4E3D-AAB7-698CF79C6855}" type="presParOf" srcId="{9CF0A783-C470-45D1-BCB3-8770981C0ED4}" destId="{FAB24C7C-00D3-4CCA-816A-7F673D0AE5B8}" srcOrd="2" destOrd="0" presId="urn:microsoft.com/office/officeart/2008/layout/LinedList"/>
    <dgm:cxn modelId="{E43B4CE1-6DD1-462D-9570-7BBB1B9DDAFE}" type="presParOf" srcId="{9CF0A783-C470-45D1-BCB3-8770981C0ED4}" destId="{3BDFF6B3-76B7-49FF-9A34-0AEE70BFB0F5}" srcOrd="3" destOrd="0" presId="urn:microsoft.com/office/officeart/2008/layout/LinedList"/>
    <dgm:cxn modelId="{27AF967D-154B-4ECF-981D-E81F7F8622BB}" type="presParOf" srcId="{3BDFF6B3-76B7-49FF-9A34-0AEE70BFB0F5}" destId="{2665CAEF-033E-439C-B6E4-0BCD19CC88B9}" srcOrd="0" destOrd="0" presId="urn:microsoft.com/office/officeart/2008/layout/LinedList"/>
    <dgm:cxn modelId="{FF30DD5E-79B7-4CAA-A2CB-A0A882A4C219}" type="presParOf" srcId="{3BDFF6B3-76B7-49FF-9A34-0AEE70BFB0F5}" destId="{AA79E60F-0E67-46CF-8061-2208DE6133E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F605FCF-AC56-49FA-AD8A-782FCC52693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045DF224-2C53-4A28-B87E-4536DF1FCF4B}">
      <dgm:prSet custT="1"/>
      <dgm:spPr/>
      <dgm:t>
        <a:bodyPr/>
        <a:lstStyle/>
        <a:p>
          <a:pPr algn="ctr" rtl="0">
            <a:spcAft>
              <a:spcPts val="0"/>
            </a:spcAft>
          </a:pPr>
          <a:endParaRPr lang="tr-TR" sz="2000" b="1" dirty="0">
            <a:solidFill>
              <a:srgbClr val="FF0000"/>
            </a:solidFill>
          </a:endParaRPr>
        </a:p>
        <a:p>
          <a:pPr algn="ctr" rtl="0">
            <a:spcAft>
              <a:spcPts val="0"/>
            </a:spcAft>
          </a:pPr>
          <a:r>
            <a:rPr lang="tr-TR" sz="2000" b="1" dirty="0">
              <a:solidFill>
                <a:srgbClr val="FF0000"/>
              </a:solidFill>
            </a:rPr>
            <a:t>Avrupa Yenilik Konseyi - EIC </a:t>
          </a:r>
        </a:p>
        <a:p>
          <a:pPr algn="ctr" rtl="0">
            <a:spcAft>
              <a:spcPts val="0"/>
            </a:spcAft>
          </a:pPr>
          <a:endParaRPr lang="tr-TR" sz="2000" b="1" dirty="0">
            <a:solidFill>
              <a:srgbClr val="FF0000"/>
            </a:solidFill>
          </a:endParaRPr>
        </a:p>
        <a:p>
          <a:pPr algn="ctr" rtl="0">
            <a:spcAft>
              <a:spcPts val="0"/>
            </a:spcAft>
          </a:pPr>
          <a:r>
            <a:rPr lang="tr-TR" sz="2000" dirty="0">
              <a:solidFill>
                <a:schemeClr val="bg1">
                  <a:lumMod val="95000"/>
                </a:schemeClr>
              </a:solidFill>
            </a:rPr>
            <a:t>Avrupa’nın en iddialı yenilik girişimi Avrupa Yenilik Konseyi Programı Avrupa coğrafyasında erken aşamalı araştırmadan başlayarak yenilikçi ve çığır açan teknoloji geliştiren start-</a:t>
          </a:r>
          <a:r>
            <a:rPr lang="tr-TR" sz="2000" dirty="0" err="1">
              <a:solidFill>
                <a:schemeClr val="bg1">
                  <a:lumMod val="95000"/>
                </a:schemeClr>
              </a:solidFill>
            </a:rPr>
            <a:t>up</a:t>
          </a:r>
          <a:r>
            <a:rPr lang="tr-TR" sz="2000" dirty="0">
              <a:solidFill>
                <a:schemeClr val="bg1">
                  <a:lumMod val="95000"/>
                </a:schemeClr>
              </a:solidFill>
            </a:rPr>
            <a:t> ve </a:t>
          </a:r>
          <a:r>
            <a:rPr lang="tr-TR" sz="2000" dirty="0" err="1">
              <a:solidFill>
                <a:schemeClr val="bg1">
                  <a:lumMod val="95000"/>
                </a:schemeClr>
              </a:solidFill>
            </a:rPr>
            <a:t>scale-up’lar</a:t>
          </a:r>
          <a:r>
            <a:rPr lang="tr-TR" sz="2000" dirty="0">
              <a:solidFill>
                <a:schemeClr val="bg1">
                  <a:lumMod val="95000"/>
                </a:schemeClr>
              </a:solidFill>
            </a:rPr>
            <a:t> seviyesine kadar girişimleri destekler. Programın bütçesi 10 Milyar €’dur. </a:t>
          </a:r>
          <a:endParaRPr lang="en-GB" sz="2000" dirty="0">
            <a:solidFill>
              <a:schemeClr val="bg1"/>
            </a:solidFill>
          </a:endParaRPr>
        </a:p>
      </dgm:t>
    </dgm:pt>
    <dgm:pt modelId="{DFFC1610-FB49-44A4-893F-D2D77B7C7C97}" type="parTrans" cxnId="{A931FCD0-2E0D-451A-A6DE-D7660391D837}">
      <dgm:prSet/>
      <dgm:spPr/>
      <dgm:t>
        <a:bodyPr/>
        <a:lstStyle/>
        <a:p>
          <a:endParaRPr lang="tr-TR"/>
        </a:p>
      </dgm:t>
    </dgm:pt>
    <dgm:pt modelId="{49C21981-8A6B-4360-A13B-5573B1C9FB19}" type="sibTrans" cxnId="{A931FCD0-2E0D-451A-A6DE-D7660391D837}">
      <dgm:prSet/>
      <dgm:spPr/>
      <dgm:t>
        <a:bodyPr/>
        <a:lstStyle/>
        <a:p>
          <a:endParaRPr lang="tr-TR"/>
        </a:p>
      </dgm:t>
    </dgm:pt>
    <dgm:pt modelId="{8D26FF48-2353-47AC-80E9-C7036481FDCD}">
      <dgm:prSet custT="1"/>
      <dgm:spPr/>
      <dgm:t>
        <a:bodyPr/>
        <a:lstStyle/>
        <a:p>
          <a:pPr algn="ctr" rtl="0"/>
          <a:endParaRPr lang="en-GB" sz="2000" b="1" dirty="0">
            <a:solidFill>
              <a:schemeClr val="bg1"/>
            </a:solidFill>
          </a:endParaRPr>
        </a:p>
      </dgm:t>
    </dgm:pt>
    <dgm:pt modelId="{94C54A47-3CF7-45D2-8643-11F5883A99B2}" type="parTrans" cxnId="{D60F0D0B-0FB2-45C8-8CC9-A9E943C6FABB}">
      <dgm:prSet/>
      <dgm:spPr/>
      <dgm:t>
        <a:bodyPr/>
        <a:lstStyle/>
        <a:p>
          <a:endParaRPr lang="tr-TR"/>
        </a:p>
      </dgm:t>
    </dgm:pt>
    <dgm:pt modelId="{420704D3-7B9C-4EE2-86EF-9BC214C3A161}" type="sibTrans" cxnId="{D60F0D0B-0FB2-45C8-8CC9-A9E943C6FABB}">
      <dgm:prSet/>
      <dgm:spPr/>
      <dgm:t>
        <a:bodyPr/>
        <a:lstStyle/>
        <a:p>
          <a:endParaRPr lang="tr-TR"/>
        </a:p>
      </dgm:t>
    </dgm:pt>
    <dgm:pt modelId="{7DCA2ABA-37DA-402B-9C58-9B068D22380D}" type="pres">
      <dgm:prSet presAssocID="{DF605FCF-AC56-49FA-AD8A-782FCC526935}" presName="vert0" presStyleCnt="0">
        <dgm:presLayoutVars>
          <dgm:dir/>
          <dgm:animOne val="branch"/>
          <dgm:animLvl val="lvl"/>
        </dgm:presLayoutVars>
      </dgm:prSet>
      <dgm:spPr/>
    </dgm:pt>
    <dgm:pt modelId="{BE8E39C7-094E-4B56-AA98-F858E8C91C69}" type="pres">
      <dgm:prSet presAssocID="{045DF224-2C53-4A28-B87E-4536DF1FCF4B}" presName="thickLine" presStyleLbl="alignNode1" presStyleIdx="0" presStyleCnt="2"/>
      <dgm:spPr/>
    </dgm:pt>
    <dgm:pt modelId="{181BA5D0-DD54-424D-A6C4-E7A8A36FD59D}" type="pres">
      <dgm:prSet presAssocID="{045DF224-2C53-4A28-B87E-4536DF1FCF4B}" presName="horz1" presStyleCnt="0"/>
      <dgm:spPr/>
    </dgm:pt>
    <dgm:pt modelId="{1FFD0AEC-1036-4EA2-8E5D-8A5D4A67DC81}" type="pres">
      <dgm:prSet presAssocID="{045DF224-2C53-4A28-B87E-4536DF1FCF4B}" presName="tx1" presStyleLbl="revTx" presStyleIdx="0" presStyleCnt="2" custScaleY="437913"/>
      <dgm:spPr/>
    </dgm:pt>
    <dgm:pt modelId="{FF1335D5-DBED-4810-B8D4-D399218BE13D}" type="pres">
      <dgm:prSet presAssocID="{045DF224-2C53-4A28-B87E-4536DF1FCF4B}" presName="vert1" presStyleCnt="0"/>
      <dgm:spPr/>
    </dgm:pt>
    <dgm:pt modelId="{F26053F3-FB9E-4D78-9FB2-DFB750E2412C}" type="pres">
      <dgm:prSet presAssocID="{8D26FF48-2353-47AC-80E9-C7036481FDCD}" presName="thickLine" presStyleLbl="alignNode1" presStyleIdx="1" presStyleCnt="2"/>
      <dgm:spPr/>
    </dgm:pt>
    <dgm:pt modelId="{D00B5E1B-0615-4EC5-B227-86A2A42A0F27}" type="pres">
      <dgm:prSet presAssocID="{8D26FF48-2353-47AC-80E9-C7036481FDCD}" presName="horz1" presStyleCnt="0"/>
      <dgm:spPr/>
    </dgm:pt>
    <dgm:pt modelId="{4992F39B-2080-46E8-A843-959D9A45D6B8}" type="pres">
      <dgm:prSet presAssocID="{8D26FF48-2353-47AC-80E9-C7036481FDCD}" presName="tx1" presStyleLbl="revTx" presStyleIdx="1" presStyleCnt="2"/>
      <dgm:spPr/>
    </dgm:pt>
    <dgm:pt modelId="{34986360-A2A6-4082-8E81-94EF8EA40209}" type="pres">
      <dgm:prSet presAssocID="{8D26FF48-2353-47AC-80E9-C7036481FDCD}" presName="vert1" presStyleCnt="0"/>
      <dgm:spPr/>
    </dgm:pt>
  </dgm:ptLst>
  <dgm:cxnLst>
    <dgm:cxn modelId="{D60F0D0B-0FB2-45C8-8CC9-A9E943C6FABB}" srcId="{DF605FCF-AC56-49FA-AD8A-782FCC526935}" destId="{8D26FF48-2353-47AC-80E9-C7036481FDCD}" srcOrd="1" destOrd="0" parTransId="{94C54A47-3CF7-45D2-8643-11F5883A99B2}" sibTransId="{420704D3-7B9C-4EE2-86EF-9BC214C3A161}"/>
    <dgm:cxn modelId="{C936D02E-788A-456C-A9D9-381440CC55CC}" type="presOf" srcId="{8D26FF48-2353-47AC-80E9-C7036481FDCD}" destId="{4992F39B-2080-46E8-A843-959D9A45D6B8}" srcOrd="0" destOrd="0" presId="urn:microsoft.com/office/officeart/2008/layout/LinedList"/>
    <dgm:cxn modelId="{0059A49E-CC8A-4911-8D58-525A152496CA}" type="presOf" srcId="{DF605FCF-AC56-49FA-AD8A-782FCC526935}" destId="{7DCA2ABA-37DA-402B-9C58-9B068D22380D}" srcOrd="0" destOrd="0" presId="urn:microsoft.com/office/officeart/2008/layout/LinedList"/>
    <dgm:cxn modelId="{A931FCD0-2E0D-451A-A6DE-D7660391D837}" srcId="{DF605FCF-AC56-49FA-AD8A-782FCC526935}" destId="{045DF224-2C53-4A28-B87E-4536DF1FCF4B}" srcOrd="0" destOrd="0" parTransId="{DFFC1610-FB49-44A4-893F-D2D77B7C7C97}" sibTransId="{49C21981-8A6B-4360-A13B-5573B1C9FB19}"/>
    <dgm:cxn modelId="{3D1541FD-32B6-485A-A4CF-F5098F3A0645}" type="presOf" srcId="{045DF224-2C53-4A28-B87E-4536DF1FCF4B}" destId="{1FFD0AEC-1036-4EA2-8E5D-8A5D4A67DC81}" srcOrd="0" destOrd="0" presId="urn:microsoft.com/office/officeart/2008/layout/LinedList"/>
    <dgm:cxn modelId="{5A8267E2-ADB1-4C52-86FB-2D2FD3FF89BB}" type="presParOf" srcId="{7DCA2ABA-37DA-402B-9C58-9B068D22380D}" destId="{BE8E39C7-094E-4B56-AA98-F858E8C91C69}" srcOrd="0" destOrd="0" presId="urn:microsoft.com/office/officeart/2008/layout/LinedList"/>
    <dgm:cxn modelId="{A415DF60-6DF7-491A-AA10-7F085DD10F29}" type="presParOf" srcId="{7DCA2ABA-37DA-402B-9C58-9B068D22380D}" destId="{181BA5D0-DD54-424D-A6C4-E7A8A36FD59D}" srcOrd="1" destOrd="0" presId="urn:microsoft.com/office/officeart/2008/layout/LinedList"/>
    <dgm:cxn modelId="{9571A3D0-84E2-4FAF-B06F-0E6C45A2BC44}" type="presParOf" srcId="{181BA5D0-DD54-424D-A6C4-E7A8A36FD59D}" destId="{1FFD0AEC-1036-4EA2-8E5D-8A5D4A67DC81}" srcOrd="0" destOrd="0" presId="urn:microsoft.com/office/officeart/2008/layout/LinedList"/>
    <dgm:cxn modelId="{093F8387-D7C0-43A5-8656-8B8DCACA1299}" type="presParOf" srcId="{181BA5D0-DD54-424D-A6C4-E7A8A36FD59D}" destId="{FF1335D5-DBED-4810-B8D4-D399218BE13D}" srcOrd="1" destOrd="0" presId="urn:microsoft.com/office/officeart/2008/layout/LinedList"/>
    <dgm:cxn modelId="{3653C23B-74CE-4F13-AFD8-6A917157F881}" type="presParOf" srcId="{7DCA2ABA-37DA-402B-9C58-9B068D22380D}" destId="{F26053F3-FB9E-4D78-9FB2-DFB750E2412C}" srcOrd="2" destOrd="0" presId="urn:microsoft.com/office/officeart/2008/layout/LinedList"/>
    <dgm:cxn modelId="{95CAE116-D76D-412D-8B52-D66D5758D295}" type="presParOf" srcId="{7DCA2ABA-37DA-402B-9C58-9B068D22380D}" destId="{D00B5E1B-0615-4EC5-B227-86A2A42A0F27}" srcOrd="3" destOrd="0" presId="urn:microsoft.com/office/officeart/2008/layout/LinedList"/>
    <dgm:cxn modelId="{7DBA7C41-9F02-4C02-A12D-0FE8849F6C1E}" type="presParOf" srcId="{D00B5E1B-0615-4EC5-B227-86A2A42A0F27}" destId="{4992F39B-2080-46E8-A843-959D9A45D6B8}" srcOrd="0" destOrd="0" presId="urn:microsoft.com/office/officeart/2008/layout/LinedList"/>
    <dgm:cxn modelId="{82BAD357-C7CF-41F7-A6DA-F2D4941F06D3}" type="presParOf" srcId="{D00B5E1B-0615-4EC5-B227-86A2A42A0F27}" destId="{34986360-A2A6-4082-8E81-94EF8EA4020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F605FCF-AC56-49FA-AD8A-782FCC52693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045DF224-2C53-4A28-B87E-4536DF1FCF4B}">
      <dgm:prSet custT="1"/>
      <dgm:spPr/>
      <dgm:t>
        <a:bodyPr/>
        <a:lstStyle/>
        <a:p>
          <a:pPr algn="ctr" rtl="0">
            <a:spcAft>
              <a:spcPts val="0"/>
            </a:spcAft>
          </a:pPr>
          <a:r>
            <a:rPr lang="tr-TR" sz="2000" b="1" dirty="0">
              <a:solidFill>
                <a:srgbClr val="FF0000"/>
              </a:solidFill>
            </a:rPr>
            <a:t>Avrupa Yenilik ve Teknoloji Enstitüsü - EIT</a:t>
          </a:r>
        </a:p>
        <a:p>
          <a:pPr algn="ctr" rtl="0">
            <a:spcAft>
              <a:spcPts val="0"/>
            </a:spcAft>
          </a:pPr>
          <a:r>
            <a:rPr lang="tr-TR" sz="2000" dirty="0">
              <a:solidFill>
                <a:schemeClr val="bg1">
                  <a:lumMod val="95000"/>
                </a:schemeClr>
              </a:solidFill>
            </a:rPr>
            <a:t>«KIC» denilen dinamik, sınır ötesi ortaklıklar kurulması için önde gelen şirketlerden, üniversitelerden ve araştırma merkezlerinden oluşan 'bilgi </a:t>
          </a:r>
          <a:r>
            <a:rPr lang="tr-TR" sz="2000" dirty="0" err="1">
              <a:solidFill>
                <a:schemeClr val="bg1">
                  <a:lumMod val="95000"/>
                </a:schemeClr>
              </a:solidFill>
            </a:rPr>
            <a:t>üçgeni'ni</a:t>
          </a:r>
          <a:r>
            <a:rPr lang="tr-TR" sz="2000" dirty="0">
              <a:solidFill>
                <a:schemeClr val="bg1">
                  <a:lumMod val="95000"/>
                </a:schemeClr>
              </a:solidFill>
            </a:rPr>
            <a:t> bir araya getirerek girişimcilik yeteneğini besler ve yeni fikirleri destekler. EIT, </a:t>
          </a:r>
          <a:r>
            <a:rPr lang="tr-TR" sz="2000" dirty="0" err="1">
              <a:solidFill>
                <a:schemeClr val="bg1">
                  <a:lumMod val="95000"/>
                </a:schemeClr>
              </a:solidFill>
            </a:rPr>
            <a:t>KIC'ler</a:t>
          </a:r>
          <a:r>
            <a:rPr lang="tr-TR" sz="2000" dirty="0">
              <a:solidFill>
                <a:schemeClr val="bg1">
                  <a:lumMod val="95000"/>
                </a:schemeClr>
              </a:solidFill>
            </a:rPr>
            <a:t> aracılığıyla, Avrupa’da </a:t>
          </a:r>
          <a:r>
            <a:rPr lang="tr-TR" sz="2000" dirty="0" err="1">
              <a:solidFill>
                <a:schemeClr val="bg1">
                  <a:lumMod val="95000"/>
                </a:schemeClr>
              </a:solidFill>
            </a:rPr>
            <a:t>inovasyona</a:t>
          </a:r>
          <a:r>
            <a:rPr lang="tr-TR" sz="2000" dirty="0">
              <a:solidFill>
                <a:schemeClr val="bg1">
                  <a:lumMod val="95000"/>
                </a:schemeClr>
              </a:solidFill>
            </a:rPr>
            <a:t> nasıl yaklaşıldığı, yönetildiği, finanse edildiği ve yaygınlaştırıldığına dair yeni modeller geliştirir ve test eder.</a:t>
          </a:r>
          <a:endParaRPr lang="en-GB" sz="2000" dirty="0">
            <a:solidFill>
              <a:schemeClr val="bg1"/>
            </a:solidFill>
          </a:endParaRPr>
        </a:p>
      </dgm:t>
    </dgm:pt>
    <dgm:pt modelId="{DFFC1610-FB49-44A4-893F-D2D77B7C7C97}" type="parTrans" cxnId="{A931FCD0-2E0D-451A-A6DE-D7660391D837}">
      <dgm:prSet/>
      <dgm:spPr/>
      <dgm:t>
        <a:bodyPr/>
        <a:lstStyle/>
        <a:p>
          <a:endParaRPr lang="tr-TR"/>
        </a:p>
      </dgm:t>
    </dgm:pt>
    <dgm:pt modelId="{49C21981-8A6B-4360-A13B-5573B1C9FB19}" type="sibTrans" cxnId="{A931FCD0-2E0D-451A-A6DE-D7660391D837}">
      <dgm:prSet/>
      <dgm:spPr/>
      <dgm:t>
        <a:bodyPr/>
        <a:lstStyle/>
        <a:p>
          <a:endParaRPr lang="tr-TR"/>
        </a:p>
      </dgm:t>
    </dgm:pt>
    <dgm:pt modelId="{8D26FF48-2353-47AC-80E9-C7036481FDCD}">
      <dgm:prSet custT="1"/>
      <dgm:spPr/>
      <dgm:t>
        <a:bodyPr/>
        <a:lstStyle/>
        <a:p>
          <a:pPr algn="ctr" rtl="0"/>
          <a:endParaRPr lang="en-GB" sz="2000" b="1" dirty="0">
            <a:solidFill>
              <a:schemeClr val="bg1"/>
            </a:solidFill>
          </a:endParaRPr>
        </a:p>
      </dgm:t>
    </dgm:pt>
    <dgm:pt modelId="{94C54A47-3CF7-45D2-8643-11F5883A99B2}" type="parTrans" cxnId="{D60F0D0B-0FB2-45C8-8CC9-A9E943C6FABB}">
      <dgm:prSet/>
      <dgm:spPr/>
      <dgm:t>
        <a:bodyPr/>
        <a:lstStyle/>
        <a:p>
          <a:endParaRPr lang="tr-TR"/>
        </a:p>
      </dgm:t>
    </dgm:pt>
    <dgm:pt modelId="{420704D3-7B9C-4EE2-86EF-9BC214C3A161}" type="sibTrans" cxnId="{D60F0D0B-0FB2-45C8-8CC9-A9E943C6FABB}">
      <dgm:prSet/>
      <dgm:spPr/>
      <dgm:t>
        <a:bodyPr/>
        <a:lstStyle/>
        <a:p>
          <a:endParaRPr lang="tr-TR"/>
        </a:p>
      </dgm:t>
    </dgm:pt>
    <dgm:pt modelId="{7DCA2ABA-37DA-402B-9C58-9B068D22380D}" type="pres">
      <dgm:prSet presAssocID="{DF605FCF-AC56-49FA-AD8A-782FCC526935}" presName="vert0" presStyleCnt="0">
        <dgm:presLayoutVars>
          <dgm:dir/>
          <dgm:animOne val="branch"/>
          <dgm:animLvl val="lvl"/>
        </dgm:presLayoutVars>
      </dgm:prSet>
      <dgm:spPr/>
    </dgm:pt>
    <dgm:pt modelId="{BE8E39C7-094E-4B56-AA98-F858E8C91C69}" type="pres">
      <dgm:prSet presAssocID="{045DF224-2C53-4A28-B87E-4536DF1FCF4B}" presName="thickLine" presStyleLbl="alignNode1" presStyleIdx="0" presStyleCnt="2" custLinFactNeighborY="-74167"/>
      <dgm:spPr/>
    </dgm:pt>
    <dgm:pt modelId="{181BA5D0-DD54-424D-A6C4-E7A8A36FD59D}" type="pres">
      <dgm:prSet presAssocID="{045DF224-2C53-4A28-B87E-4536DF1FCF4B}" presName="horz1" presStyleCnt="0"/>
      <dgm:spPr/>
    </dgm:pt>
    <dgm:pt modelId="{1FFD0AEC-1036-4EA2-8E5D-8A5D4A67DC81}" type="pres">
      <dgm:prSet presAssocID="{045DF224-2C53-4A28-B87E-4536DF1FCF4B}" presName="tx1" presStyleLbl="revTx" presStyleIdx="0" presStyleCnt="2" custScaleY="437913"/>
      <dgm:spPr/>
    </dgm:pt>
    <dgm:pt modelId="{FF1335D5-DBED-4810-B8D4-D399218BE13D}" type="pres">
      <dgm:prSet presAssocID="{045DF224-2C53-4A28-B87E-4536DF1FCF4B}" presName="vert1" presStyleCnt="0"/>
      <dgm:spPr/>
    </dgm:pt>
    <dgm:pt modelId="{F26053F3-FB9E-4D78-9FB2-DFB750E2412C}" type="pres">
      <dgm:prSet presAssocID="{8D26FF48-2353-47AC-80E9-C7036481FDCD}" presName="thickLine" presStyleLbl="alignNode1" presStyleIdx="1" presStyleCnt="2"/>
      <dgm:spPr/>
    </dgm:pt>
    <dgm:pt modelId="{D00B5E1B-0615-4EC5-B227-86A2A42A0F27}" type="pres">
      <dgm:prSet presAssocID="{8D26FF48-2353-47AC-80E9-C7036481FDCD}" presName="horz1" presStyleCnt="0"/>
      <dgm:spPr/>
    </dgm:pt>
    <dgm:pt modelId="{4992F39B-2080-46E8-A843-959D9A45D6B8}" type="pres">
      <dgm:prSet presAssocID="{8D26FF48-2353-47AC-80E9-C7036481FDCD}" presName="tx1" presStyleLbl="revTx" presStyleIdx="1" presStyleCnt="2"/>
      <dgm:spPr/>
    </dgm:pt>
    <dgm:pt modelId="{34986360-A2A6-4082-8E81-94EF8EA40209}" type="pres">
      <dgm:prSet presAssocID="{8D26FF48-2353-47AC-80E9-C7036481FDCD}" presName="vert1" presStyleCnt="0"/>
      <dgm:spPr/>
    </dgm:pt>
  </dgm:ptLst>
  <dgm:cxnLst>
    <dgm:cxn modelId="{D60F0D0B-0FB2-45C8-8CC9-A9E943C6FABB}" srcId="{DF605FCF-AC56-49FA-AD8A-782FCC526935}" destId="{8D26FF48-2353-47AC-80E9-C7036481FDCD}" srcOrd="1" destOrd="0" parTransId="{94C54A47-3CF7-45D2-8643-11F5883A99B2}" sibTransId="{420704D3-7B9C-4EE2-86EF-9BC214C3A161}"/>
    <dgm:cxn modelId="{C936D02E-788A-456C-A9D9-381440CC55CC}" type="presOf" srcId="{8D26FF48-2353-47AC-80E9-C7036481FDCD}" destId="{4992F39B-2080-46E8-A843-959D9A45D6B8}" srcOrd="0" destOrd="0" presId="urn:microsoft.com/office/officeart/2008/layout/LinedList"/>
    <dgm:cxn modelId="{0059A49E-CC8A-4911-8D58-525A152496CA}" type="presOf" srcId="{DF605FCF-AC56-49FA-AD8A-782FCC526935}" destId="{7DCA2ABA-37DA-402B-9C58-9B068D22380D}" srcOrd="0" destOrd="0" presId="urn:microsoft.com/office/officeart/2008/layout/LinedList"/>
    <dgm:cxn modelId="{A931FCD0-2E0D-451A-A6DE-D7660391D837}" srcId="{DF605FCF-AC56-49FA-AD8A-782FCC526935}" destId="{045DF224-2C53-4A28-B87E-4536DF1FCF4B}" srcOrd="0" destOrd="0" parTransId="{DFFC1610-FB49-44A4-893F-D2D77B7C7C97}" sibTransId="{49C21981-8A6B-4360-A13B-5573B1C9FB19}"/>
    <dgm:cxn modelId="{3D1541FD-32B6-485A-A4CF-F5098F3A0645}" type="presOf" srcId="{045DF224-2C53-4A28-B87E-4536DF1FCF4B}" destId="{1FFD0AEC-1036-4EA2-8E5D-8A5D4A67DC81}" srcOrd="0" destOrd="0" presId="urn:microsoft.com/office/officeart/2008/layout/LinedList"/>
    <dgm:cxn modelId="{5A8267E2-ADB1-4C52-86FB-2D2FD3FF89BB}" type="presParOf" srcId="{7DCA2ABA-37DA-402B-9C58-9B068D22380D}" destId="{BE8E39C7-094E-4B56-AA98-F858E8C91C69}" srcOrd="0" destOrd="0" presId="urn:microsoft.com/office/officeart/2008/layout/LinedList"/>
    <dgm:cxn modelId="{A415DF60-6DF7-491A-AA10-7F085DD10F29}" type="presParOf" srcId="{7DCA2ABA-37DA-402B-9C58-9B068D22380D}" destId="{181BA5D0-DD54-424D-A6C4-E7A8A36FD59D}" srcOrd="1" destOrd="0" presId="urn:microsoft.com/office/officeart/2008/layout/LinedList"/>
    <dgm:cxn modelId="{9571A3D0-84E2-4FAF-B06F-0E6C45A2BC44}" type="presParOf" srcId="{181BA5D0-DD54-424D-A6C4-E7A8A36FD59D}" destId="{1FFD0AEC-1036-4EA2-8E5D-8A5D4A67DC81}" srcOrd="0" destOrd="0" presId="urn:microsoft.com/office/officeart/2008/layout/LinedList"/>
    <dgm:cxn modelId="{093F8387-D7C0-43A5-8656-8B8DCACA1299}" type="presParOf" srcId="{181BA5D0-DD54-424D-A6C4-E7A8A36FD59D}" destId="{FF1335D5-DBED-4810-B8D4-D399218BE13D}" srcOrd="1" destOrd="0" presId="urn:microsoft.com/office/officeart/2008/layout/LinedList"/>
    <dgm:cxn modelId="{3653C23B-74CE-4F13-AFD8-6A917157F881}" type="presParOf" srcId="{7DCA2ABA-37DA-402B-9C58-9B068D22380D}" destId="{F26053F3-FB9E-4D78-9FB2-DFB750E2412C}" srcOrd="2" destOrd="0" presId="urn:microsoft.com/office/officeart/2008/layout/LinedList"/>
    <dgm:cxn modelId="{95CAE116-D76D-412D-8B52-D66D5758D295}" type="presParOf" srcId="{7DCA2ABA-37DA-402B-9C58-9B068D22380D}" destId="{D00B5E1B-0615-4EC5-B227-86A2A42A0F27}" srcOrd="3" destOrd="0" presId="urn:microsoft.com/office/officeart/2008/layout/LinedList"/>
    <dgm:cxn modelId="{7DBA7C41-9F02-4C02-A12D-0FE8849F6C1E}" type="presParOf" srcId="{D00B5E1B-0615-4EC5-B227-86A2A42A0F27}" destId="{4992F39B-2080-46E8-A843-959D9A45D6B8}" srcOrd="0" destOrd="0" presId="urn:microsoft.com/office/officeart/2008/layout/LinedList"/>
    <dgm:cxn modelId="{82BAD357-C7CF-41F7-A6DA-F2D4941F06D3}" type="presParOf" srcId="{D00B5E1B-0615-4EC5-B227-86A2A42A0F27}" destId="{34986360-A2A6-4082-8E81-94EF8EA4020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21876F-6875-43E7-A572-A3F37023329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tr-TR"/>
        </a:p>
      </dgm:t>
    </dgm:pt>
    <dgm:pt modelId="{6813B7F3-498C-4FFA-85E0-F7C668C7BF94}">
      <dgm:prSet custT="1"/>
      <dgm:spPr/>
      <dgm:t>
        <a:bodyPr/>
        <a:lstStyle/>
        <a:p>
          <a:pPr algn="ctr" rtl="0"/>
          <a:r>
            <a:rPr lang="en-GB" sz="1800" b="1" dirty="0" err="1">
              <a:solidFill>
                <a:schemeClr val="bg1"/>
              </a:solidFill>
            </a:rPr>
            <a:t>Hedef</a:t>
          </a:r>
          <a:r>
            <a:rPr lang="en-GB" sz="1800" b="1" dirty="0">
              <a:solidFill>
                <a:schemeClr val="bg1"/>
              </a:solidFill>
            </a:rPr>
            <a:t> </a:t>
          </a:r>
          <a:r>
            <a:rPr lang="en-GB" sz="1800" b="1" dirty="0" err="1">
              <a:solidFill>
                <a:schemeClr val="bg1"/>
              </a:solidFill>
            </a:rPr>
            <a:t>Kitleler</a:t>
          </a:r>
          <a:r>
            <a:rPr lang="en-GB" sz="1800" b="1" dirty="0">
              <a:solidFill>
                <a:schemeClr val="bg1"/>
              </a:solidFill>
            </a:rPr>
            <a:t>:</a:t>
          </a:r>
        </a:p>
      </dgm:t>
    </dgm:pt>
    <dgm:pt modelId="{25FD29D2-59B9-4E61-A20B-A42E98E243F1}" type="parTrans" cxnId="{F0360F76-62C4-4579-9549-DF1DB7ADF889}">
      <dgm:prSet/>
      <dgm:spPr/>
      <dgm:t>
        <a:bodyPr/>
        <a:lstStyle/>
        <a:p>
          <a:endParaRPr lang="tr-TR" sz="2400" b="1">
            <a:solidFill>
              <a:schemeClr val="bg1"/>
            </a:solidFill>
          </a:endParaRPr>
        </a:p>
      </dgm:t>
    </dgm:pt>
    <dgm:pt modelId="{5BC914FF-6404-4636-908E-469F2875F971}" type="sibTrans" cxnId="{F0360F76-62C4-4579-9549-DF1DB7ADF889}">
      <dgm:prSet/>
      <dgm:spPr/>
      <dgm:t>
        <a:bodyPr/>
        <a:lstStyle/>
        <a:p>
          <a:endParaRPr lang="tr-TR" sz="2400" b="1">
            <a:solidFill>
              <a:schemeClr val="bg1"/>
            </a:solidFill>
          </a:endParaRPr>
        </a:p>
      </dgm:t>
    </dgm:pt>
    <dgm:pt modelId="{282C9BA3-6FA1-423D-A0C3-5AC62391A238}">
      <dgm:prSet/>
      <dgm:spPr/>
      <dgm:t>
        <a:bodyPr/>
        <a:lstStyle/>
        <a:p>
          <a:r>
            <a:rPr lang="en-GB" b="1" dirty="0" err="1">
              <a:solidFill>
                <a:schemeClr val="bg1"/>
              </a:solidFill>
            </a:rPr>
            <a:t>Afet</a:t>
          </a:r>
          <a:r>
            <a:rPr lang="en-GB" b="1" dirty="0">
              <a:solidFill>
                <a:schemeClr val="bg1"/>
              </a:solidFill>
            </a:rPr>
            <a:t> risk </a:t>
          </a:r>
          <a:r>
            <a:rPr lang="en-GB" b="1" dirty="0" err="1">
              <a:solidFill>
                <a:schemeClr val="bg1"/>
              </a:solidFill>
            </a:rPr>
            <a:t>yönetimi</a:t>
          </a:r>
          <a:r>
            <a:rPr lang="en-GB" b="1" dirty="0">
              <a:solidFill>
                <a:schemeClr val="bg1"/>
              </a:solidFill>
            </a:rPr>
            <a:t> </a:t>
          </a:r>
          <a:r>
            <a:rPr lang="en-GB" b="1" dirty="0" err="1">
              <a:solidFill>
                <a:schemeClr val="bg1"/>
              </a:solidFill>
            </a:rPr>
            <a:t>alanında</a:t>
          </a:r>
          <a:r>
            <a:rPr lang="en-GB" b="1" dirty="0">
              <a:solidFill>
                <a:schemeClr val="bg1"/>
              </a:solidFill>
            </a:rPr>
            <a:t> </a:t>
          </a:r>
          <a:r>
            <a:rPr lang="en-GB" b="1" dirty="0" err="1">
              <a:solidFill>
                <a:schemeClr val="bg1"/>
              </a:solidFill>
            </a:rPr>
            <a:t>çalışan</a:t>
          </a:r>
          <a:r>
            <a:rPr lang="en-GB" b="1" dirty="0">
              <a:solidFill>
                <a:schemeClr val="bg1"/>
              </a:solidFill>
            </a:rPr>
            <a:t> </a:t>
          </a:r>
          <a:r>
            <a:rPr lang="en-GB" b="1" dirty="0" err="1">
              <a:solidFill>
                <a:schemeClr val="bg1"/>
              </a:solidFill>
            </a:rPr>
            <a:t>tüm</a:t>
          </a:r>
          <a:r>
            <a:rPr lang="en-GB" b="1" dirty="0">
              <a:solidFill>
                <a:schemeClr val="bg1"/>
              </a:solidFill>
            </a:rPr>
            <a:t> </a:t>
          </a:r>
          <a:r>
            <a:rPr lang="en-GB" b="1" dirty="0" err="1">
              <a:solidFill>
                <a:schemeClr val="bg1"/>
              </a:solidFill>
            </a:rPr>
            <a:t>STÖ'ler</a:t>
          </a:r>
          <a:endParaRPr lang="en-GB" b="1" dirty="0">
            <a:solidFill>
              <a:schemeClr val="bg1"/>
            </a:solidFill>
          </a:endParaRPr>
        </a:p>
      </dgm:t>
    </dgm:pt>
    <dgm:pt modelId="{C5529A7B-28E6-4E90-B9DF-E71EE7F46A20}" type="parTrans" cxnId="{E1347308-1787-4D7F-8C7D-CC7AAB908526}">
      <dgm:prSet/>
      <dgm:spPr/>
      <dgm:t>
        <a:bodyPr/>
        <a:lstStyle/>
        <a:p>
          <a:endParaRPr lang="tr-TR" b="1">
            <a:solidFill>
              <a:schemeClr val="bg1"/>
            </a:solidFill>
          </a:endParaRPr>
        </a:p>
      </dgm:t>
    </dgm:pt>
    <dgm:pt modelId="{5FABF608-E4CD-4E34-BA10-6E9400CBAFAD}" type="sibTrans" cxnId="{E1347308-1787-4D7F-8C7D-CC7AAB908526}">
      <dgm:prSet/>
      <dgm:spPr/>
      <dgm:t>
        <a:bodyPr/>
        <a:lstStyle/>
        <a:p>
          <a:endParaRPr lang="tr-TR" b="1">
            <a:solidFill>
              <a:schemeClr val="bg1"/>
            </a:solidFill>
          </a:endParaRPr>
        </a:p>
      </dgm:t>
    </dgm:pt>
    <dgm:pt modelId="{9F543B98-EE0E-48F5-AAB0-E5D04C0E602E}">
      <dgm:prSet custT="1"/>
      <dgm:spPr/>
      <dgm:t>
        <a:bodyPr/>
        <a:lstStyle/>
        <a:p>
          <a:pPr rtl="0"/>
          <a:r>
            <a:rPr lang="en-GB" sz="1800" b="1" dirty="0">
              <a:solidFill>
                <a:schemeClr val="bg1"/>
              </a:solidFill>
            </a:rPr>
            <a:t>2023 </a:t>
          </a:r>
          <a:r>
            <a:rPr lang="en-GB" sz="1800" b="1" dirty="0" err="1">
              <a:solidFill>
                <a:schemeClr val="bg1"/>
              </a:solidFill>
            </a:rPr>
            <a:t>depremlerinden</a:t>
          </a:r>
          <a:r>
            <a:rPr lang="en-GB" sz="1800" b="1" dirty="0">
              <a:solidFill>
                <a:schemeClr val="bg1"/>
              </a:solidFill>
            </a:rPr>
            <a:t> </a:t>
          </a:r>
          <a:r>
            <a:rPr lang="en-GB" sz="1800" b="1" dirty="0" err="1">
              <a:solidFill>
                <a:schemeClr val="bg1"/>
              </a:solidFill>
            </a:rPr>
            <a:t>etkilenen</a:t>
          </a:r>
          <a:r>
            <a:rPr lang="en-GB" sz="1800" b="1" dirty="0">
              <a:solidFill>
                <a:schemeClr val="bg1"/>
              </a:solidFill>
            </a:rPr>
            <a:t> </a:t>
          </a:r>
          <a:r>
            <a:rPr lang="en-GB" sz="1800" b="1" dirty="0" err="1">
              <a:solidFill>
                <a:schemeClr val="bg1"/>
              </a:solidFill>
            </a:rPr>
            <a:t>bölgelerde</a:t>
          </a:r>
          <a:r>
            <a:rPr lang="en-GB" sz="1800" b="1" dirty="0">
              <a:solidFill>
                <a:schemeClr val="bg1"/>
              </a:solidFill>
            </a:rPr>
            <a:t> </a:t>
          </a:r>
          <a:r>
            <a:rPr lang="en-GB" sz="1800" b="1" dirty="0" err="1">
              <a:solidFill>
                <a:schemeClr val="bg1"/>
              </a:solidFill>
            </a:rPr>
            <a:t>çalışan</a:t>
          </a:r>
          <a:r>
            <a:rPr lang="en-GB" sz="1800" b="1" dirty="0">
              <a:solidFill>
                <a:schemeClr val="bg1"/>
              </a:solidFill>
            </a:rPr>
            <a:t> </a:t>
          </a:r>
          <a:r>
            <a:rPr lang="en-GB" sz="1800" b="1" dirty="0" err="1">
              <a:solidFill>
                <a:schemeClr val="bg1"/>
              </a:solidFill>
            </a:rPr>
            <a:t>STÖ'ler</a:t>
          </a:r>
          <a:endParaRPr lang="en-GB" sz="1800" b="1" dirty="0">
            <a:solidFill>
              <a:schemeClr val="bg1"/>
            </a:solidFill>
          </a:endParaRPr>
        </a:p>
      </dgm:t>
    </dgm:pt>
    <dgm:pt modelId="{B89E0663-DF5B-4896-9DC3-8776FF302DAB}" type="parTrans" cxnId="{4F7B2FD5-34EA-4532-804B-22832A18A96C}">
      <dgm:prSet/>
      <dgm:spPr/>
      <dgm:t>
        <a:bodyPr/>
        <a:lstStyle/>
        <a:p>
          <a:endParaRPr lang="tr-TR" b="1"/>
        </a:p>
      </dgm:t>
    </dgm:pt>
    <dgm:pt modelId="{13A8C09F-24E3-4E6C-B000-6B35C99CDFEA}" type="sibTrans" cxnId="{4F7B2FD5-34EA-4532-804B-22832A18A96C}">
      <dgm:prSet/>
      <dgm:spPr/>
      <dgm:t>
        <a:bodyPr/>
        <a:lstStyle/>
        <a:p>
          <a:endParaRPr lang="tr-TR" b="1"/>
        </a:p>
      </dgm:t>
    </dgm:pt>
    <dgm:pt modelId="{AE953583-C770-4CCA-BE28-68A01B636DD3}" type="pres">
      <dgm:prSet presAssocID="{8821876F-6875-43E7-A572-A3F370233298}" presName="Name0" presStyleCnt="0">
        <dgm:presLayoutVars>
          <dgm:chMax/>
          <dgm:chPref/>
          <dgm:dir/>
        </dgm:presLayoutVars>
      </dgm:prSet>
      <dgm:spPr/>
    </dgm:pt>
    <dgm:pt modelId="{1C2AB8DD-02F3-4F34-80CA-478831AA66AC}" type="pres">
      <dgm:prSet presAssocID="{6813B7F3-498C-4FFA-85E0-F7C668C7BF94}" presName="parenttextcomposite" presStyleCnt="0"/>
      <dgm:spPr/>
    </dgm:pt>
    <dgm:pt modelId="{AD2AEB28-47DE-44B5-B7EA-219579812579}" type="pres">
      <dgm:prSet presAssocID="{6813B7F3-498C-4FFA-85E0-F7C668C7BF94}" presName="parenttext" presStyleLbl="revTx" presStyleIdx="0" presStyleCnt="3">
        <dgm:presLayoutVars>
          <dgm:chMax/>
          <dgm:chPref val="2"/>
          <dgm:bulletEnabled val="1"/>
        </dgm:presLayoutVars>
      </dgm:prSet>
      <dgm:spPr/>
    </dgm:pt>
    <dgm:pt modelId="{682256F5-F449-4495-A6D6-F0DFE9BC2400}" type="pres">
      <dgm:prSet presAssocID="{6813B7F3-498C-4FFA-85E0-F7C668C7BF94}" presName="parallelogramComposite" presStyleCnt="0"/>
      <dgm:spPr/>
    </dgm:pt>
    <dgm:pt modelId="{0040CC6B-9262-466C-8F5F-139C18D89835}" type="pres">
      <dgm:prSet presAssocID="{6813B7F3-498C-4FFA-85E0-F7C668C7BF94}" presName="parallelogram1" presStyleLbl="alignNode1" presStyleIdx="0" presStyleCnt="21"/>
      <dgm:spPr/>
    </dgm:pt>
    <dgm:pt modelId="{60DB8FC6-A8FA-493F-817F-79205E0A9394}" type="pres">
      <dgm:prSet presAssocID="{6813B7F3-498C-4FFA-85E0-F7C668C7BF94}" presName="parallelogram2" presStyleLbl="alignNode1" presStyleIdx="1" presStyleCnt="21"/>
      <dgm:spPr/>
    </dgm:pt>
    <dgm:pt modelId="{C0AEE615-453A-4C2D-B0D3-09797E38A611}" type="pres">
      <dgm:prSet presAssocID="{6813B7F3-498C-4FFA-85E0-F7C668C7BF94}" presName="parallelogram3" presStyleLbl="alignNode1" presStyleIdx="2" presStyleCnt="21"/>
      <dgm:spPr/>
    </dgm:pt>
    <dgm:pt modelId="{3F60938B-EB59-48B4-9E48-4B811C4A756B}" type="pres">
      <dgm:prSet presAssocID="{6813B7F3-498C-4FFA-85E0-F7C668C7BF94}" presName="parallelogram4" presStyleLbl="alignNode1" presStyleIdx="3" presStyleCnt="21"/>
      <dgm:spPr/>
    </dgm:pt>
    <dgm:pt modelId="{0DDAB881-E86A-4481-8599-71FB9D70C950}" type="pres">
      <dgm:prSet presAssocID="{6813B7F3-498C-4FFA-85E0-F7C668C7BF94}" presName="parallelogram5" presStyleLbl="alignNode1" presStyleIdx="4" presStyleCnt="21"/>
      <dgm:spPr/>
    </dgm:pt>
    <dgm:pt modelId="{83F98B8A-D085-40FF-95C2-40579A28102E}" type="pres">
      <dgm:prSet presAssocID="{6813B7F3-498C-4FFA-85E0-F7C668C7BF94}" presName="parallelogram6" presStyleLbl="alignNode1" presStyleIdx="5" presStyleCnt="21"/>
      <dgm:spPr/>
    </dgm:pt>
    <dgm:pt modelId="{3C7BBE9F-B7CA-421A-8474-B79B90F9D6C9}" type="pres">
      <dgm:prSet presAssocID="{6813B7F3-498C-4FFA-85E0-F7C668C7BF94}" presName="parallelogram7" presStyleLbl="alignNode1" presStyleIdx="6" presStyleCnt="21"/>
      <dgm:spPr/>
    </dgm:pt>
    <dgm:pt modelId="{1E0DA348-128C-41C1-A51C-19FF32D111B0}" type="pres">
      <dgm:prSet presAssocID="{5BC914FF-6404-4636-908E-469F2875F971}" presName="sibTrans" presStyleCnt="0"/>
      <dgm:spPr/>
    </dgm:pt>
    <dgm:pt modelId="{BBF0625F-9AFF-41AF-B7DA-C056376FFE50}" type="pres">
      <dgm:prSet presAssocID="{9F543B98-EE0E-48F5-AAB0-E5D04C0E602E}" presName="parenttextcomposite" presStyleCnt="0"/>
      <dgm:spPr/>
    </dgm:pt>
    <dgm:pt modelId="{263FDD94-8629-4798-80C4-534798395934}" type="pres">
      <dgm:prSet presAssocID="{9F543B98-EE0E-48F5-AAB0-E5D04C0E602E}" presName="parenttext" presStyleLbl="revTx" presStyleIdx="1" presStyleCnt="3" custScaleX="118474">
        <dgm:presLayoutVars>
          <dgm:chMax/>
          <dgm:chPref val="2"/>
          <dgm:bulletEnabled val="1"/>
        </dgm:presLayoutVars>
      </dgm:prSet>
      <dgm:spPr/>
    </dgm:pt>
    <dgm:pt modelId="{B1DBAD46-6856-463C-91CC-8F575264CC5D}" type="pres">
      <dgm:prSet presAssocID="{9F543B98-EE0E-48F5-AAB0-E5D04C0E602E}" presName="parallelogramComposite" presStyleCnt="0"/>
      <dgm:spPr/>
    </dgm:pt>
    <dgm:pt modelId="{768CF2A4-7D10-4477-83A8-50E2F423128F}" type="pres">
      <dgm:prSet presAssocID="{9F543B98-EE0E-48F5-AAB0-E5D04C0E602E}" presName="parallelogram1" presStyleLbl="alignNode1" presStyleIdx="7" presStyleCnt="21"/>
      <dgm:spPr/>
    </dgm:pt>
    <dgm:pt modelId="{EA8ABFDB-6BBB-423C-B6F5-20475F7B10BE}" type="pres">
      <dgm:prSet presAssocID="{9F543B98-EE0E-48F5-AAB0-E5D04C0E602E}" presName="parallelogram2" presStyleLbl="alignNode1" presStyleIdx="8" presStyleCnt="21"/>
      <dgm:spPr/>
    </dgm:pt>
    <dgm:pt modelId="{C48FD5A9-DE1E-42BD-8D7C-AD8AF357C677}" type="pres">
      <dgm:prSet presAssocID="{9F543B98-EE0E-48F5-AAB0-E5D04C0E602E}" presName="parallelogram3" presStyleLbl="alignNode1" presStyleIdx="9" presStyleCnt="21"/>
      <dgm:spPr/>
    </dgm:pt>
    <dgm:pt modelId="{6A3E059B-FC02-4FBE-9AB3-6D17E870DAED}" type="pres">
      <dgm:prSet presAssocID="{9F543B98-EE0E-48F5-AAB0-E5D04C0E602E}" presName="parallelogram4" presStyleLbl="alignNode1" presStyleIdx="10" presStyleCnt="21"/>
      <dgm:spPr/>
    </dgm:pt>
    <dgm:pt modelId="{19290C6C-7050-4C2E-95A4-C452E142A6B5}" type="pres">
      <dgm:prSet presAssocID="{9F543B98-EE0E-48F5-AAB0-E5D04C0E602E}" presName="parallelogram5" presStyleLbl="alignNode1" presStyleIdx="11" presStyleCnt="21"/>
      <dgm:spPr/>
    </dgm:pt>
    <dgm:pt modelId="{12A14FA3-50D7-4FCC-9292-46236963147E}" type="pres">
      <dgm:prSet presAssocID="{9F543B98-EE0E-48F5-AAB0-E5D04C0E602E}" presName="parallelogram6" presStyleLbl="alignNode1" presStyleIdx="12" presStyleCnt="21"/>
      <dgm:spPr/>
    </dgm:pt>
    <dgm:pt modelId="{9313E024-0A9F-428B-95EF-431362B7E210}" type="pres">
      <dgm:prSet presAssocID="{9F543B98-EE0E-48F5-AAB0-E5D04C0E602E}" presName="parallelogram7" presStyleLbl="alignNode1" presStyleIdx="13" presStyleCnt="21"/>
      <dgm:spPr/>
    </dgm:pt>
    <dgm:pt modelId="{A0C78FE7-A87C-44C5-AAD1-E1DBF4504CF1}" type="pres">
      <dgm:prSet presAssocID="{13A8C09F-24E3-4E6C-B000-6B35C99CDFEA}" presName="sibTrans" presStyleCnt="0"/>
      <dgm:spPr/>
    </dgm:pt>
    <dgm:pt modelId="{E9D86306-037F-4E42-97E2-207D42149DBF}" type="pres">
      <dgm:prSet presAssocID="{282C9BA3-6FA1-423D-A0C3-5AC62391A238}" presName="parenttextcomposite" presStyleCnt="0"/>
      <dgm:spPr/>
    </dgm:pt>
    <dgm:pt modelId="{4F21E8B0-1DA7-49DD-88F1-66A31B8831E4}" type="pres">
      <dgm:prSet presAssocID="{282C9BA3-6FA1-423D-A0C3-5AC62391A238}" presName="parenttext" presStyleLbl="revTx" presStyleIdx="2" presStyleCnt="3">
        <dgm:presLayoutVars>
          <dgm:chMax/>
          <dgm:chPref val="2"/>
          <dgm:bulletEnabled val="1"/>
        </dgm:presLayoutVars>
      </dgm:prSet>
      <dgm:spPr/>
    </dgm:pt>
    <dgm:pt modelId="{8F809A5A-174C-4952-A32D-F97D7C6D23EC}" type="pres">
      <dgm:prSet presAssocID="{282C9BA3-6FA1-423D-A0C3-5AC62391A238}" presName="parallelogramComposite" presStyleCnt="0"/>
      <dgm:spPr/>
    </dgm:pt>
    <dgm:pt modelId="{0001E5FB-6466-4663-A65A-9C2B3B1E835F}" type="pres">
      <dgm:prSet presAssocID="{282C9BA3-6FA1-423D-A0C3-5AC62391A238}" presName="parallelogram1" presStyleLbl="alignNode1" presStyleIdx="14" presStyleCnt="21"/>
      <dgm:spPr/>
    </dgm:pt>
    <dgm:pt modelId="{FE0EB6C0-CDA1-4D4A-9DAE-D78D95AEE946}" type="pres">
      <dgm:prSet presAssocID="{282C9BA3-6FA1-423D-A0C3-5AC62391A238}" presName="parallelogram2" presStyleLbl="alignNode1" presStyleIdx="15" presStyleCnt="21"/>
      <dgm:spPr/>
    </dgm:pt>
    <dgm:pt modelId="{B068AFDF-DBBC-4DDE-902C-297C1EF6DB39}" type="pres">
      <dgm:prSet presAssocID="{282C9BA3-6FA1-423D-A0C3-5AC62391A238}" presName="parallelogram3" presStyleLbl="alignNode1" presStyleIdx="16" presStyleCnt="21"/>
      <dgm:spPr/>
    </dgm:pt>
    <dgm:pt modelId="{8F232F9E-DB93-450E-B3B1-C5E527CAAAFB}" type="pres">
      <dgm:prSet presAssocID="{282C9BA3-6FA1-423D-A0C3-5AC62391A238}" presName="parallelogram4" presStyleLbl="alignNode1" presStyleIdx="17" presStyleCnt="21"/>
      <dgm:spPr/>
    </dgm:pt>
    <dgm:pt modelId="{0E444EF9-58F2-4AAB-8943-0E60120B5E00}" type="pres">
      <dgm:prSet presAssocID="{282C9BA3-6FA1-423D-A0C3-5AC62391A238}" presName="parallelogram5" presStyleLbl="alignNode1" presStyleIdx="18" presStyleCnt="21"/>
      <dgm:spPr/>
    </dgm:pt>
    <dgm:pt modelId="{42AA9665-9042-4707-85C5-CCC92BECFACD}" type="pres">
      <dgm:prSet presAssocID="{282C9BA3-6FA1-423D-A0C3-5AC62391A238}" presName="parallelogram6" presStyleLbl="alignNode1" presStyleIdx="19" presStyleCnt="21"/>
      <dgm:spPr/>
    </dgm:pt>
    <dgm:pt modelId="{182070C7-A241-4721-A020-4E4535FF730F}" type="pres">
      <dgm:prSet presAssocID="{282C9BA3-6FA1-423D-A0C3-5AC62391A238}" presName="parallelogram7" presStyleLbl="alignNode1" presStyleIdx="20" presStyleCnt="21"/>
      <dgm:spPr/>
    </dgm:pt>
  </dgm:ptLst>
  <dgm:cxnLst>
    <dgm:cxn modelId="{E1347308-1787-4D7F-8C7D-CC7AAB908526}" srcId="{8821876F-6875-43E7-A572-A3F370233298}" destId="{282C9BA3-6FA1-423D-A0C3-5AC62391A238}" srcOrd="2" destOrd="0" parTransId="{C5529A7B-28E6-4E90-B9DF-E71EE7F46A20}" sibTransId="{5FABF608-E4CD-4E34-BA10-6E9400CBAFAD}"/>
    <dgm:cxn modelId="{440DD361-7B86-46E1-901D-8E3F1B63EA74}" type="presOf" srcId="{282C9BA3-6FA1-423D-A0C3-5AC62391A238}" destId="{4F21E8B0-1DA7-49DD-88F1-66A31B8831E4}" srcOrd="0" destOrd="0" presId="urn:microsoft.com/office/officeart/2008/layout/VerticalAccentList"/>
    <dgm:cxn modelId="{F0360F76-62C4-4579-9549-DF1DB7ADF889}" srcId="{8821876F-6875-43E7-A572-A3F370233298}" destId="{6813B7F3-498C-4FFA-85E0-F7C668C7BF94}" srcOrd="0" destOrd="0" parTransId="{25FD29D2-59B9-4E61-A20B-A42E98E243F1}" sibTransId="{5BC914FF-6404-4636-908E-469F2875F971}"/>
    <dgm:cxn modelId="{4F7B2FD5-34EA-4532-804B-22832A18A96C}" srcId="{8821876F-6875-43E7-A572-A3F370233298}" destId="{9F543B98-EE0E-48F5-AAB0-E5D04C0E602E}" srcOrd="1" destOrd="0" parTransId="{B89E0663-DF5B-4896-9DC3-8776FF302DAB}" sibTransId="{13A8C09F-24E3-4E6C-B000-6B35C99CDFEA}"/>
    <dgm:cxn modelId="{231599DE-299A-4729-8A0C-6E9AB5E66D0F}" type="presOf" srcId="{8821876F-6875-43E7-A572-A3F370233298}" destId="{AE953583-C770-4CCA-BE28-68A01B636DD3}" srcOrd="0" destOrd="0" presId="urn:microsoft.com/office/officeart/2008/layout/VerticalAccentList"/>
    <dgm:cxn modelId="{2B3BF8EF-39ED-4C0F-ADAE-FF8869626D1F}" type="presOf" srcId="{9F543B98-EE0E-48F5-AAB0-E5D04C0E602E}" destId="{263FDD94-8629-4798-80C4-534798395934}" srcOrd="0" destOrd="0" presId="urn:microsoft.com/office/officeart/2008/layout/VerticalAccentList"/>
    <dgm:cxn modelId="{9D7B6FF8-7F4A-49A5-B3B3-D967F617F1FA}" type="presOf" srcId="{6813B7F3-498C-4FFA-85E0-F7C668C7BF94}" destId="{AD2AEB28-47DE-44B5-B7EA-219579812579}" srcOrd="0" destOrd="0" presId="urn:microsoft.com/office/officeart/2008/layout/VerticalAccentList"/>
    <dgm:cxn modelId="{620CAA74-17C6-4741-8C81-75F98C5D9276}" type="presParOf" srcId="{AE953583-C770-4CCA-BE28-68A01B636DD3}" destId="{1C2AB8DD-02F3-4F34-80CA-478831AA66AC}" srcOrd="0" destOrd="0" presId="urn:microsoft.com/office/officeart/2008/layout/VerticalAccentList"/>
    <dgm:cxn modelId="{7168C0FB-C9A3-4827-8EAC-061E2E7BA54C}" type="presParOf" srcId="{1C2AB8DD-02F3-4F34-80CA-478831AA66AC}" destId="{AD2AEB28-47DE-44B5-B7EA-219579812579}" srcOrd="0" destOrd="0" presId="urn:microsoft.com/office/officeart/2008/layout/VerticalAccentList"/>
    <dgm:cxn modelId="{0F5937F9-8330-4BCB-AA99-C091325146A8}" type="presParOf" srcId="{AE953583-C770-4CCA-BE28-68A01B636DD3}" destId="{682256F5-F449-4495-A6D6-F0DFE9BC2400}" srcOrd="1" destOrd="0" presId="urn:microsoft.com/office/officeart/2008/layout/VerticalAccentList"/>
    <dgm:cxn modelId="{B53B293F-6D68-47A1-B6CD-BD1971673A81}" type="presParOf" srcId="{682256F5-F449-4495-A6D6-F0DFE9BC2400}" destId="{0040CC6B-9262-466C-8F5F-139C18D89835}" srcOrd="0" destOrd="0" presId="urn:microsoft.com/office/officeart/2008/layout/VerticalAccentList"/>
    <dgm:cxn modelId="{01FBA0A8-0BB7-4F5B-94A5-E0DA2199FEBE}" type="presParOf" srcId="{682256F5-F449-4495-A6D6-F0DFE9BC2400}" destId="{60DB8FC6-A8FA-493F-817F-79205E0A9394}" srcOrd="1" destOrd="0" presId="urn:microsoft.com/office/officeart/2008/layout/VerticalAccentList"/>
    <dgm:cxn modelId="{0B5AB30E-D9F1-4411-AE56-18736932C614}" type="presParOf" srcId="{682256F5-F449-4495-A6D6-F0DFE9BC2400}" destId="{C0AEE615-453A-4C2D-B0D3-09797E38A611}" srcOrd="2" destOrd="0" presId="urn:microsoft.com/office/officeart/2008/layout/VerticalAccentList"/>
    <dgm:cxn modelId="{75DEC5D0-6635-4DB2-9D2A-DC4CEE7C3CD9}" type="presParOf" srcId="{682256F5-F449-4495-A6D6-F0DFE9BC2400}" destId="{3F60938B-EB59-48B4-9E48-4B811C4A756B}" srcOrd="3" destOrd="0" presId="urn:microsoft.com/office/officeart/2008/layout/VerticalAccentList"/>
    <dgm:cxn modelId="{B74FB158-23A7-479B-A5F5-6C91C5CD6021}" type="presParOf" srcId="{682256F5-F449-4495-A6D6-F0DFE9BC2400}" destId="{0DDAB881-E86A-4481-8599-71FB9D70C950}" srcOrd="4" destOrd="0" presId="urn:microsoft.com/office/officeart/2008/layout/VerticalAccentList"/>
    <dgm:cxn modelId="{F19CA649-16D6-4313-B60C-10BD4D8F1EBE}" type="presParOf" srcId="{682256F5-F449-4495-A6D6-F0DFE9BC2400}" destId="{83F98B8A-D085-40FF-95C2-40579A28102E}" srcOrd="5" destOrd="0" presId="urn:microsoft.com/office/officeart/2008/layout/VerticalAccentList"/>
    <dgm:cxn modelId="{84B55133-1EBA-4D76-8CE6-694B0C3CC854}" type="presParOf" srcId="{682256F5-F449-4495-A6D6-F0DFE9BC2400}" destId="{3C7BBE9F-B7CA-421A-8474-B79B90F9D6C9}" srcOrd="6" destOrd="0" presId="urn:microsoft.com/office/officeart/2008/layout/VerticalAccentList"/>
    <dgm:cxn modelId="{A07DEDBA-7D69-4247-8083-CC5216BA372D}" type="presParOf" srcId="{AE953583-C770-4CCA-BE28-68A01B636DD3}" destId="{1E0DA348-128C-41C1-A51C-19FF32D111B0}" srcOrd="2" destOrd="0" presId="urn:microsoft.com/office/officeart/2008/layout/VerticalAccentList"/>
    <dgm:cxn modelId="{91E725B9-021A-4E89-883E-E833B4CAE966}" type="presParOf" srcId="{AE953583-C770-4CCA-BE28-68A01B636DD3}" destId="{BBF0625F-9AFF-41AF-B7DA-C056376FFE50}" srcOrd="3" destOrd="0" presId="urn:microsoft.com/office/officeart/2008/layout/VerticalAccentList"/>
    <dgm:cxn modelId="{DFC6E059-AB5D-4105-870A-DB33F69C5CB0}" type="presParOf" srcId="{BBF0625F-9AFF-41AF-B7DA-C056376FFE50}" destId="{263FDD94-8629-4798-80C4-534798395934}" srcOrd="0" destOrd="0" presId="urn:microsoft.com/office/officeart/2008/layout/VerticalAccentList"/>
    <dgm:cxn modelId="{81E81AA9-A3BA-499B-AB02-F99C3D1FC337}" type="presParOf" srcId="{AE953583-C770-4CCA-BE28-68A01B636DD3}" destId="{B1DBAD46-6856-463C-91CC-8F575264CC5D}" srcOrd="4" destOrd="0" presId="urn:microsoft.com/office/officeart/2008/layout/VerticalAccentList"/>
    <dgm:cxn modelId="{9964BA1F-6B37-4E6F-BB58-0EC7F96CDFF3}" type="presParOf" srcId="{B1DBAD46-6856-463C-91CC-8F575264CC5D}" destId="{768CF2A4-7D10-4477-83A8-50E2F423128F}" srcOrd="0" destOrd="0" presId="urn:microsoft.com/office/officeart/2008/layout/VerticalAccentList"/>
    <dgm:cxn modelId="{B1160E1A-1763-4577-87E9-05EBFE5B1C2C}" type="presParOf" srcId="{B1DBAD46-6856-463C-91CC-8F575264CC5D}" destId="{EA8ABFDB-6BBB-423C-B6F5-20475F7B10BE}" srcOrd="1" destOrd="0" presId="urn:microsoft.com/office/officeart/2008/layout/VerticalAccentList"/>
    <dgm:cxn modelId="{4A61243F-539B-4B00-B6DB-C387D7932D1E}" type="presParOf" srcId="{B1DBAD46-6856-463C-91CC-8F575264CC5D}" destId="{C48FD5A9-DE1E-42BD-8D7C-AD8AF357C677}" srcOrd="2" destOrd="0" presId="urn:microsoft.com/office/officeart/2008/layout/VerticalAccentList"/>
    <dgm:cxn modelId="{A397CED5-556B-43A1-B348-D2AA72EE607D}" type="presParOf" srcId="{B1DBAD46-6856-463C-91CC-8F575264CC5D}" destId="{6A3E059B-FC02-4FBE-9AB3-6D17E870DAED}" srcOrd="3" destOrd="0" presId="urn:microsoft.com/office/officeart/2008/layout/VerticalAccentList"/>
    <dgm:cxn modelId="{1FF22EFB-1743-4675-9182-6EE7EC12382B}" type="presParOf" srcId="{B1DBAD46-6856-463C-91CC-8F575264CC5D}" destId="{19290C6C-7050-4C2E-95A4-C452E142A6B5}" srcOrd="4" destOrd="0" presId="urn:microsoft.com/office/officeart/2008/layout/VerticalAccentList"/>
    <dgm:cxn modelId="{86365EA8-7EF0-437A-8CD4-CEF6C0A86097}" type="presParOf" srcId="{B1DBAD46-6856-463C-91CC-8F575264CC5D}" destId="{12A14FA3-50D7-4FCC-9292-46236963147E}" srcOrd="5" destOrd="0" presId="urn:microsoft.com/office/officeart/2008/layout/VerticalAccentList"/>
    <dgm:cxn modelId="{538806AF-CFA0-4479-84F4-A9B8A062186D}" type="presParOf" srcId="{B1DBAD46-6856-463C-91CC-8F575264CC5D}" destId="{9313E024-0A9F-428B-95EF-431362B7E210}" srcOrd="6" destOrd="0" presId="urn:microsoft.com/office/officeart/2008/layout/VerticalAccentList"/>
    <dgm:cxn modelId="{EE9482A7-707D-4496-BCE7-83650D45B34C}" type="presParOf" srcId="{AE953583-C770-4CCA-BE28-68A01B636DD3}" destId="{A0C78FE7-A87C-44C5-AAD1-E1DBF4504CF1}" srcOrd="5" destOrd="0" presId="urn:microsoft.com/office/officeart/2008/layout/VerticalAccentList"/>
    <dgm:cxn modelId="{92666A59-8C78-4926-931E-D88CFEBE08C0}" type="presParOf" srcId="{AE953583-C770-4CCA-BE28-68A01B636DD3}" destId="{E9D86306-037F-4E42-97E2-207D42149DBF}" srcOrd="6" destOrd="0" presId="urn:microsoft.com/office/officeart/2008/layout/VerticalAccentList"/>
    <dgm:cxn modelId="{ECA9805E-303A-4278-BB28-77CB5B9D352C}" type="presParOf" srcId="{E9D86306-037F-4E42-97E2-207D42149DBF}" destId="{4F21E8B0-1DA7-49DD-88F1-66A31B8831E4}" srcOrd="0" destOrd="0" presId="urn:microsoft.com/office/officeart/2008/layout/VerticalAccentList"/>
    <dgm:cxn modelId="{61E58708-DF23-4269-84A1-5C1CFC9CBBAE}" type="presParOf" srcId="{AE953583-C770-4CCA-BE28-68A01B636DD3}" destId="{8F809A5A-174C-4952-A32D-F97D7C6D23EC}" srcOrd="7" destOrd="0" presId="urn:microsoft.com/office/officeart/2008/layout/VerticalAccentList"/>
    <dgm:cxn modelId="{B57EA5CB-0DEE-4446-A8E0-C15874C69748}" type="presParOf" srcId="{8F809A5A-174C-4952-A32D-F97D7C6D23EC}" destId="{0001E5FB-6466-4663-A65A-9C2B3B1E835F}" srcOrd="0" destOrd="0" presId="urn:microsoft.com/office/officeart/2008/layout/VerticalAccentList"/>
    <dgm:cxn modelId="{333E09EF-5BC2-40B3-8624-74085AE3163E}" type="presParOf" srcId="{8F809A5A-174C-4952-A32D-F97D7C6D23EC}" destId="{FE0EB6C0-CDA1-4D4A-9DAE-D78D95AEE946}" srcOrd="1" destOrd="0" presId="urn:microsoft.com/office/officeart/2008/layout/VerticalAccentList"/>
    <dgm:cxn modelId="{0798E1DE-452A-4FF3-865C-FED5A092946D}" type="presParOf" srcId="{8F809A5A-174C-4952-A32D-F97D7C6D23EC}" destId="{B068AFDF-DBBC-4DDE-902C-297C1EF6DB39}" srcOrd="2" destOrd="0" presId="urn:microsoft.com/office/officeart/2008/layout/VerticalAccentList"/>
    <dgm:cxn modelId="{D2B23592-CE96-4358-8D26-CADD34D9B0BA}" type="presParOf" srcId="{8F809A5A-174C-4952-A32D-F97D7C6D23EC}" destId="{8F232F9E-DB93-450E-B3B1-C5E527CAAAFB}" srcOrd="3" destOrd="0" presId="urn:microsoft.com/office/officeart/2008/layout/VerticalAccentList"/>
    <dgm:cxn modelId="{C0537E63-663E-4EE4-B5C4-5CFAE424FD5A}" type="presParOf" srcId="{8F809A5A-174C-4952-A32D-F97D7C6D23EC}" destId="{0E444EF9-58F2-4AAB-8943-0E60120B5E00}" srcOrd="4" destOrd="0" presId="urn:microsoft.com/office/officeart/2008/layout/VerticalAccentList"/>
    <dgm:cxn modelId="{FC65E7DC-CB5B-4977-AF7D-4770309AABEE}" type="presParOf" srcId="{8F809A5A-174C-4952-A32D-F97D7C6D23EC}" destId="{42AA9665-9042-4707-85C5-CCC92BECFACD}" srcOrd="5" destOrd="0" presId="urn:microsoft.com/office/officeart/2008/layout/VerticalAccentList"/>
    <dgm:cxn modelId="{3AFC13B9-8758-468D-9DC0-E40C4FC0EFD0}" type="presParOf" srcId="{8F809A5A-174C-4952-A32D-F97D7C6D23EC}" destId="{182070C7-A241-4721-A020-4E4535FF730F}"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DF605FCF-AC56-49FA-AD8A-782FCC52693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045DF224-2C53-4A28-B87E-4536DF1FCF4B}">
      <dgm:prSet custT="1"/>
      <dgm:spPr/>
      <dgm:t>
        <a:bodyPr/>
        <a:lstStyle/>
        <a:p>
          <a:pPr algn="ctr" rtl="0">
            <a:spcAft>
              <a:spcPts val="0"/>
            </a:spcAft>
          </a:pPr>
          <a:r>
            <a:rPr lang="tr-TR" sz="2400" b="1" dirty="0">
              <a:solidFill>
                <a:srgbClr val="FF0000"/>
              </a:solidFill>
            </a:rPr>
            <a:t>Avrupa Yenilik Ekosistemi  - EIE </a:t>
          </a:r>
        </a:p>
        <a:p>
          <a:pPr algn="ctr" rtl="0">
            <a:spcAft>
              <a:spcPts val="0"/>
            </a:spcAft>
          </a:pPr>
          <a:endParaRPr lang="tr-TR" sz="2400" b="1" dirty="0">
            <a:solidFill>
              <a:srgbClr val="FF0000"/>
            </a:solidFill>
          </a:endParaRPr>
        </a:p>
        <a:p>
          <a:pPr algn="ctr" rtl="0">
            <a:spcAft>
              <a:spcPts val="0"/>
            </a:spcAft>
          </a:pPr>
          <a:r>
            <a:rPr lang="tr-TR" sz="2400" dirty="0">
              <a:solidFill>
                <a:schemeClr val="bg1">
                  <a:lumMod val="95000"/>
                </a:schemeClr>
              </a:solidFill>
            </a:rPr>
            <a:t>Avrupa Yenilik Ekosistemi (EIE), Avrupa Yenilik Konseyi (EIC), Avrupa Yenilik ve Teknoloji Enstitüsü (EIT) ve </a:t>
          </a:r>
          <a:r>
            <a:rPr lang="tr-TR" sz="2400" dirty="0" err="1">
              <a:solidFill>
                <a:schemeClr val="bg1">
                  <a:lumMod val="95000"/>
                </a:schemeClr>
              </a:solidFill>
            </a:rPr>
            <a:t>Horizon</a:t>
          </a:r>
          <a:r>
            <a:rPr lang="tr-TR" sz="2400" dirty="0">
              <a:solidFill>
                <a:schemeClr val="bg1">
                  <a:lumMod val="95000"/>
                </a:schemeClr>
              </a:solidFill>
            </a:rPr>
            <a:t> Avrupa genelindeki yenilikçi faaliyetler ve Avrupa'daki genel yenilik ekosistemini geliştirmek için diğer AB fon programları ile tamamlayıcı ve sinerji içinde hareket eder.</a:t>
          </a:r>
          <a:endParaRPr lang="en-GB" sz="2400" dirty="0">
            <a:solidFill>
              <a:schemeClr val="bg1"/>
            </a:solidFill>
          </a:endParaRPr>
        </a:p>
      </dgm:t>
    </dgm:pt>
    <dgm:pt modelId="{DFFC1610-FB49-44A4-893F-D2D77B7C7C97}" type="parTrans" cxnId="{A931FCD0-2E0D-451A-A6DE-D7660391D837}">
      <dgm:prSet/>
      <dgm:spPr/>
      <dgm:t>
        <a:bodyPr/>
        <a:lstStyle/>
        <a:p>
          <a:endParaRPr lang="tr-TR"/>
        </a:p>
      </dgm:t>
    </dgm:pt>
    <dgm:pt modelId="{49C21981-8A6B-4360-A13B-5573B1C9FB19}" type="sibTrans" cxnId="{A931FCD0-2E0D-451A-A6DE-D7660391D837}">
      <dgm:prSet/>
      <dgm:spPr/>
      <dgm:t>
        <a:bodyPr/>
        <a:lstStyle/>
        <a:p>
          <a:endParaRPr lang="tr-TR"/>
        </a:p>
      </dgm:t>
    </dgm:pt>
    <dgm:pt modelId="{8D26FF48-2353-47AC-80E9-C7036481FDCD}">
      <dgm:prSet custT="1"/>
      <dgm:spPr/>
      <dgm:t>
        <a:bodyPr/>
        <a:lstStyle/>
        <a:p>
          <a:pPr algn="ctr"/>
          <a:r>
            <a:rPr lang="tr-TR" sz="2800" dirty="0">
              <a:solidFill>
                <a:schemeClr val="bg1">
                  <a:lumMod val="95000"/>
                </a:schemeClr>
              </a:solidFill>
            </a:rPr>
            <a:t>AB, şirketlerin ölçeklendirilmesini desteklemek, yeniliği teşvik etmek ve ulusal, bölgesel ve yerel yenilik aktörleri arasında işbirliğini ilerletmek için daha bağlantılı ve verimli yenilik ekosistemleri oluşturmayı amaçlıyor.</a:t>
          </a:r>
          <a:endParaRPr lang="en-GB" sz="3200" b="1" dirty="0">
            <a:solidFill>
              <a:schemeClr val="bg1"/>
            </a:solidFill>
          </a:endParaRPr>
        </a:p>
      </dgm:t>
    </dgm:pt>
    <dgm:pt modelId="{94C54A47-3CF7-45D2-8643-11F5883A99B2}" type="parTrans" cxnId="{D60F0D0B-0FB2-45C8-8CC9-A9E943C6FABB}">
      <dgm:prSet/>
      <dgm:spPr/>
      <dgm:t>
        <a:bodyPr/>
        <a:lstStyle/>
        <a:p>
          <a:endParaRPr lang="tr-TR"/>
        </a:p>
      </dgm:t>
    </dgm:pt>
    <dgm:pt modelId="{420704D3-7B9C-4EE2-86EF-9BC214C3A161}" type="sibTrans" cxnId="{D60F0D0B-0FB2-45C8-8CC9-A9E943C6FABB}">
      <dgm:prSet/>
      <dgm:spPr/>
      <dgm:t>
        <a:bodyPr/>
        <a:lstStyle/>
        <a:p>
          <a:endParaRPr lang="tr-TR"/>
        </a:p>
      </dgm:t>
    </dgm:pt>
    <dgm:pt modelId="{7DCA2ABA-37DA-402B-9C58-9B068D22380D}" type="pres">
      <dgm:prSet presAssocID="{DF605FCF-AC56-49FA-AD8A-782FCC526935}" presName="vert0" presStyleCnt="0">
        <dgm:presLayoutVars>
          <dgm:dir/>
          <dgm:animOne val="branch"/>
          <dgm:animLvl val="lvl"/>
        </dgm:presLayoutVars>
      </dgm:prSet>
      <dgm:spPr/>
    </dgm:pt>
    <dgm:pt modelId="{BE8E39C7-094E-4B56-AA98-F858E8C91C69}" type="pres">
      <dgm:prSet presAssocID="{045DF224-2C53-4A28-B87E-4536DF1FCF4B}" presName="thickLine" presStyleLbl="alignNode1" presStyleIdx="0" presStyleCnt="2"/>
      <dgm:spPr/>
    </dgm:pt>
    <dgm:pt modelId="{181BA5D0-DD54-424D-A6C4-E7A8A36FD59D}" type="pres">
      <dgm:prSet presAssocID="{045DF224-2C53-4A28-B87E-4536DF1FCF4B}" presName="horz1" presStyleCnt="0"/>
      <dgm:spPr/>
    </dgm:pt>
    <dgm:pt modelId="{1FFD0AEC-1036-4EA2-8E5D-8A5D4A67DC81}" type="pres">
      <dgm:prSet presAssocID="{045DF224-2C53-4A28-B87E-4536DF1FCF4B}" presName="tx1" presStyleLbl="revTx" presStyleIdx="0" presStyleCnt="2" custScaleY="201087"/>
      <dgm:spPr/>
    </dgm:pt>
    <dgm:pt modelId="{FF1335D5-DBED-4810-B8D4-D399218BE13D}" type="pres">
      <dgm:prSet presAssocID="{045DF224-2C53-4A28-B87E-4536DF1FCF4B}" presName="vert1" presStyleCnt="0"/>
      <dgm:spPr/>
    </dgm:pt>
    <dgm:pt modelId="{F26053F3-FB9E-4D78-9FB2-DFB750E2412C}" type="pres">
      <dgm:prSet presAssocID="{8D26FF48-2353-47AC-80E9-C7036481FDCD}" presName="thickLine" presStyleLbl="alignNode1" presStyleIdx="1" presStyleCnt="2"/>
      <dgm:spPr/>
    </dgm:pt>
    <dgm:pt modelId="{D00B5E1B-0615-4EC5-B227-86A2A42A0F27}" type="pres">
      <dgm:prSet presAssocID="{8D26FF48-2353-47AC-80E9-C7036481FDCD}" presName="horz1" presStyleCnt="0"/>
      <dgm:spPr/>
    </dgm:pt>
    <dgm:pt modelId="{4992F39B-2080-46E8-A843-959D9A45D6B8}" type="pres">
      <dgm:prSet presAssocID="{8D26FF48-2353-47AC-80E9-C7036481FDCD}" presName="tx1" presStyleLbl="revTx" presStyleIdx="1" presStyleCnt="2" custScaleY="112939"/>
      <dgm:spPr/>
    </dgm:pt>
    <dgm:pt modelId="{34986360-A2A6-4082-8E81-94EF8EA40209}" type="pres">
      <dgm:prSet presAssocID="{8D26FF48-2353-47AC-80E9-C7036481FDCD}" presName="vert1" presStyleCnt="0"/>
      <dgm:spPr/>
    </dgm:pt>
  </dgm:ptLst>
  <dgm:cxnLst>
    <dgm:cxn modelId="{D60F0D0B-0FB2-45C8-8CC9-A9E943C6FABB}" srcId="{DF605FCF-AC56-49FA-AD8A-782FCC526935}" destId="{8D26FF48-2353-47AC-80E9-C7036481FDCD}" srcOrd="1" destOrd="0" parTransId="{94C54A47-3CF7-45D2-8643-11F5883A99B2}" sibTransId="{420704D3-7B9C-4EE2-86EF-9BC214C3A161}"/>
    <dgm:cxn modelId="{C936D02E-788A-456C-A9D9-381440CC55CC}" type="presOf" srcId="{8D26FF48-2353-47AC-80E9-C7036481FDCD}" destId="{4992F39B-2080-46E8-A843-959D9A45D6B8}" srcOrd="0" destOrd="0" presId="urn:microsoft.com/office/officeart/2008/layout/LinedList"/>
    <dgm:cxn modelId="{0059A49E-CC8A-4911-8D58-525A152496CA}" type="presOf" srcId="{DF605FCF-AC56-49FA-AD8A-782FCC526935}" destId="{7DCA2ABA-37DA-402B-9C58-9B068D22380D}" srcOrd="0" destOrd="0" presId="urn:microsoft.com/office/officeart/2008/layout/LinedList"/>
    <dgm:cxn modelId="{A931FCD0-2E0D-451A-A6DE-D7660391D837}" srcId="{DF605FCF-AC56-49FA-AD8A-782FCC526935}" destId="{045DF224-2C53-4A28-B87E-4536DF1FCF4B}" srcOrd="0" destOrd="0" parTransId="{DFFC1610-FB49-44A4-893F-D2D77B7C7C97}" sibTransId="{49C21981-8A6B-4360-A13B-5573B1C9FB19}"/>
    <dgm:cxn modelId="{3D1541FD-32B6-485A-A4CF-F5098F3A0645}" type="presOf" srcId="{045DF224-2C53-4A28-B87E-4536DF1FCF4B}" destId="{1FFD0AEC-1036-4EA2-8E5D-8A5D4A67DC81}" srcOrd="0" destOrd="0" presId="urn:microsoft.com/office/officeart/2008/layout/LinedList"/>
    <dgm:cxn modelId="{5A8267E2-ADB1-4C52-86FB-2D2FD3FF89BB}" type="presParOf" srcId="{7DCA2ABA-37DA-402B-9C58-9B068D22380D}" destId="{BE8E39C7-094E-4B56-AA98-F858E8C91C69}" srcOrd="0" destOrd="0" presId="urn:microsoft.com/office/officeart/2008/layout/LinedList"/>
    <dgm:cxn modelId="{A415DF60-6DF7-491A-AA10-7F085DD10F29}" type="presParOf" srcId="{7DCA2ABA-37DA-402B-9C58-9B068D22380D}" destId="{181BA5D0-DD54-424D-A6C4-E7A8A36FD59D}" srcOrd="1" destOrd="0" presId="urn:microsoft.com/office/officeart/2008/layout/LinedList"/>
    <dgm:cxn modelId="{9571A3D0-84E2-4FAF-B06F-0E6C45A2BC44}" type="presParOf" srcId="{181BA5D0-DD54-424D-A6C4-E7A8A36FD59D}" destId="{1FFD0AEC-1036-4EA2-8E5D-8A5D4A67DC81}" srcOrd="0" destOrd="0" presId="urn:microsoft.com/office/officeart/2008/layout/LinedList"/>
    <dgm:cxn modelId="{093F8387-D7C0-43A5-8656-8B8DCACA1299}" type="presParOf" srcId="{181BA5D0-DD54-424D-A6C4-E7A8A36FD59D}" destId="{FF1335D5-DBED-4810-B8D4-D399218BE13D}" srcOrd="1" destOrd="0" presId="urn:microsoft.com/office/officeart/2008/layout/LinedList"/>
    <dgm:cxn modelId="{3653C23B-74CE-4F13-AFD8-6A917157F881}" type="presParOf" srcId="{7DCA2ABA-37DA-402B-9C58-9B068D22380D}" destId="{F26053F3-FB9E-4D78-9FB2-DFB750E2412C}" srcOrd="2" destOrd="0" presId="urn:microsoft.com/office/officeart/2008/layout/LinedList"/>
    <dgm:cxn modelId="{95CAE116-D76D-412D-8B52-D66D5758D295}" type="presParOf" srcId="{7DCA2ABA-37DA-402B-9C58-9B068D22380D}" destId="{D00B5E1B-0615-4EC5-B227-86A2A42A0F27}" srcOrd="3" destOrd="0" presId="urn:microsoft.com/office/officeart/2008/layout/LinedList"/>
    <dgm:cxn modelId="{7DBA7C41-9F02-4C02-A12D-0FE8849F6C1E}" type="presParOf" srcId="{D00B5E1B-0615-4EC5-B227-86A2A42A0F27}" destId="{4992F39B-2080-46E8-A843-959D9A45D6B8}" srcOrd="0" destOrd="0" presId="urn:microsoft.com/office/officeart/2008/layout/LinedList"/>
    <dgm:cxn modelId="{82BAD357-C7CF-41F7-A6DA-F2D4941F06D3}" type="presParOf" srcId="{D00B5E1B-0615-4EC5-B227-86A2A42A0F27}" destId="{34986360-A2A6-4082-8E81-94EF8EA4020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18572EBB-7641-468D-88EE-F147A395E9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74FFAD4D-9C15-4E6E-BC38-B2E804D4398B}">
      <dgm:prSet custT="1"/>
      <dgm:spPr>
        <a:noFill/>
      </dgm:spPr>
      <dgm:t>
        <a:bodyPr/>
        <a:lstStyle/>
        <a:p>
          <a:pPr algn="ctr" rtl="0"/>
          <a:r>
            <a:rPr lang="tr-TR" sz="2200" b="1" dirty="0">
              <a:solidFill>
                <a:srgbClr val="FF0000"/>
              </a:solidFill>
            </a:rPr>
            <a:t>Yükseköğretim Kurumları, Okullar, Kamu Kurumları, Özel Sektör, STK’lar başvurabilir</a:t>
          </a:r>
          <a:endParaRPr lang="en-GB" sz="2200" dirty="0">
            <a:solidFill>
              <a:srgbClr val="FF0000"/>
            </a:solidFill>
          </a:endParaRPr>
        </a:p>
      </dgm:t>
    </dgm:pt>
    <dgm:pt modelId="{FA7A21C5-2BA3-49F5-BA9F-BD70801CF7C3}" type="parTrans" cxnId="{455678A8-53B3-43F3-9B64-0D1584AD7230}">
      <dgm:prSet/>
      <dgm:spPr/>
      <dgm:t>
        <a:bodyPr/>
        <a:lstStyle/>
        <a:p>
          <a:endParaRPr lang="tr-TR"/>
        </a:p>
      </dgm:t>
    </dgm:pt>
    <dgm:pt modelId="{7C391068-2264-4DAE-AA15-B5B397565BB6}" type="sibTrans" cxnId="{455678A8-53B3-43F3-9B64-0D1584AD7230}">
      <dgm:prSet/>
      <dgm:spPr/>
      <dgm:t>
        <a:bodyPr/>
        <a:lstStyle/>
        <a:p>
          <a:endParaRPr lang="tr-TR"/>
        </a:p>
      </dgm:t>
    </dgm:pt>
    <dgm:pt modelId="{E59AF34C-C9F1-4986-B6C5-B6A1E459EAB4}" type="pres">
      <dgm:prSet presAssocID="{18572EBB-7641-468D-88EE-F147A395E918}" presName="linear" presStyleCnt="0">
        <dgm:presLayoutVars>
          <dgm:animLvl val="lvl"/>
          <dgm:resizeHandles val="exact"/>
        </dgm:presLayoutVars>
      </dgm:prSet>
      <dgm:spPr/>
    </dgm:pt>
    <dgm:pt modelId="{F868D2D3-9FBA-47ED-BA34-44ACD8CFB983}" type="pres">
      <dgm:prSet presAssocID="{74FFAD4D-9C15-4E6E-BC38-B2E804D4398B}" presName="parentText" presStyleLbl="node1" presStyleIdx="0" presStyleCnt="1" custScaleY="181149" custLinFactNeighborX="1398" custLinFactNeighborY="63908">
        <dgm:presLayoutVars>
          <dgm:chMax val="0"/>
          <dgm:bulletEnabled val="1"/>
        </dgm:presLayoutVars>
      </dgm:prSet>
      <dgm:spPr/>
    </dgm:pt>
  </dgm:ptLst>
  <dgm:cxnLst>
    <dgm:cxn modelId="{073B0C33-B632-45DA-937C-2FC3F6D34B21}" type="presOf" srcId="{18572EBB-7641-468D-88EE-F147A395E918}" destId="{E59AF34C-C9F1-4986-B6C5-B6A1E459EAB4}" srcOrd="0" destOrd="0" presId="urn:microsoft.com/office/officeart/2005/8/layout/vList2"/>
    <dgm:cxn modelId="{455678A8-53B3-43F3-9B64-0D1584AD7230}" srcId="{18572EBB-7641-468D-88EE-F147A395E918}" destId="{74FFAD4D-9C15-4E6E-BC38-B2E804D4398B}" srcOrd="0" destOrd="0" parTransId="{FA7A21C5-2BA3-49F5-BA9F-BD70801CF7C3}" sibTransId="{7C391068-2264-4DAE-AA15-B5B397565BB6}"/>
    <dgm:cxn modelId="{4E67D9D9-EA9C-497B-8995-838BE541BA68}" type="presOf" srcId="{74FFAD4D-9C15-4E6E-BC38-B2E804D4398B}" destId="{F868D2D3-9FBA-47ED-BA34-44ACD8CFB983}" srcOrd="0" destOrd="0" presId="urn:microsoft.com/office/officeart/2005/8/layout/vList2"/>
    <dgm:cxn modelId="{B45B299F-57AB-46B9-A249-909EFE5ABDB2}" type="presParOf" srcId="{E59AF34C-C9F1-4986-B6C5-B6A1E459EAB4}" destId="{F868D2D3-9FBA-47ED-BA34-44ACD8CFB983}"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83A41A1-2A92-4F7F-AF60-2A95628F307F}"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tr-TR"/>
        </a:p>
      </dgm:t>
    </dgm:pt>
    <dgm:pt modelId="{91487E8E-5FC9-44CE-BDCA-6FA608132A07}">
      <dgm:prSet custT="1"/>
      <dgm:spPr/>
      <dgm:t>
        <a:bodyPr/>
        <a:lstStyle/>
        <a:p>
          <a:pPr rtl="0"/>
          <a:r>
            <a:rPr lang="en-US" sz="1600" b="1" u="sng" dirty="0"/>
            <a:t>YETİŞKİN EĞİTİMİ ALANINDA</a:t>
          </a:r>
          <a:endParaRPr lang="en-GB" sz="1600" dirty="0"/>
        </a:p>
      </dgm:t>
    </dgm:pt>
    <dgm:pt modelId="{454B991E-C2E6-4296-9113-A8BC93BE8A58}" type="parTrans" cxnId="{C28F0251-FE1A-4E7C-9F9B-AE30FB037AD6}">
      <dgm:prSet/>
      <dgm:spPr/>
      <dgm:t>
        <a:bodyPr/>
        <a:lstStyle/>
        <a:p>
          <a:endParaRPr lang="tr-TR"/>
        </a:p>
      </dgm:t>
    </dgm:pt>
    <dgm:pt modelId="{69C87C47-2540-42BB-9176-39832B5D255B}" type="sibTrans" cxnId="{C28F0251-FE1A-4E7C-9F9B-AE30FB037AD6}">
      <dgm:prSet/>
      <dgm:spPr/>
      <dgm:t>
        <a:bodyPr/>
        <a:lstStyle/>
        <a:p>
          <a:endParaRPr lang="tr-TR"/>
        </a:p>
      </dgm:t>
    </dgm:pt>
    <dgm:pt modelId="{E715EDF0-DC9B-416F-90D5-7ECE67AAF50B}" type="pres">
      <dgm:prSet presAssocID="{C83A41A1-2A92-4F7F-AF60-2A95628F307F}" presName="linear" presStyleCnt="0">
        <dgm:presLayoutVars>
          <dgm:animLvl val="lvl"/>
          <dgm:resizeHandles val="exact"/>
        </dgm:presLayoutVars>
      </dgm:prSet>
      <dgm:spPr/>
    </dgm:pt>
    <dgm:pt modelId="{E15B3881-0DFD-4F6C-AA01-3AECA76BC7B6}" type="pres">
      <dgm:prSet presAssocID="{91487E8E-5FC9-44CE-BDCA-6FA608132A07}" presName="parentText" presStyleLbl="node1" presStyleIdx="0" presStyleCnt="1">
        <dgm:presLayoutVars>
          <dgm:chMax val="0"/>
          <dgm:bulletEnabled val="1"/>
        </dgm:presLayoutVars>
      </dgm:prSet>
      <dgm:spPr/>
    </dgm:pt>
  </dgm:ptLst>
  <dgm:cxnLst>
    <dgm:cxn modelId="{C28F0251-FE1A-4E7C-9F9B-AE30FB037AD6}" srcId="{C83A41A1-2A92-4F7F-AF60-2A95628F307F}" destId="{91487E8E-5FC9-44CE-BDCA-6FA608132A07}" srcOrd="0" destOrd="0" parTransId="{454B991E-C2E6-4296-9113-A8BC93BE8A58}" sibTransId="{69C87C47-2540-42BB-9176-39832B5D255B}"/>
    <dgm:cxn modelId="{5BA28CA5-3CF3-426F-AC38-C297D5D5FCB1}" type="presOf" srcId="{91487E8E-5FC9-44CE-BDCA-6FA608132A07}" destId="{E15B3881-0DFD-4F6C-AA01-3AECA76BC7B6}" srcOrd="0" destOrd="0" presId="urn:microsoft.com/office/officeart/2005/8/layout/vList2"/>
    <dgm:cxn modelId="{315273F5-0D26-4B21-AC6D-C9DF83E5A5BC}" type="presOf" srcId="{C83A41A1-2A92-4F7F-AF60-2A95628F307F}" destId="{E715EDF0-DC9B-416F-90D5-7ECE67AAF50B}" srcOrd="0" destOrd="0" presId="urn:microsoft.com/office/officeart/2005/8/layout/vList2"/>
    <dgm:cxn modelId="{8CAA97B7-3899-47B7-ABE7-CCC7E910A40E}" type="presParOf" srcId="{E715EDF0-DC9B-416F-90D5-7ECE67AAF50B}" destId="{E15B3881-0DFD-4F6C-AA01-3AECA76BC7B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FD44AEA-C9AC-41E0-8E3D-919A3B65E444}"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tr-TR"/>
        </a:p>
      </dgm:t>
    </dgm:pt>
    <dgm:pt modelId="{353B8E14-CF2F-4C44-AE1F-30B84DAD9CF6}">
      <dgm:prSet custT="1"/>
      <dgm:spPr/>
      <dgm:t>
        <a:bodyPr/>
        <a:lstStyle/>
        <a:p>
          <a:pPr rtl="0"/>
          <a:r>
            <a:rPr lang="en-US" sz="1600" b="1" u="sng" dirty="0"/>
            <a:t>GENÇLİK ALANINDA </a:t>
          </a:r>
          <a:endParaRPr lang="en-GB" sz="1600" b="1" dirty="0"/>
        </a:p>
      </dgm:t>
    </dgm:pt>
    <dgm:pt modelId="{AAD96549-2B2D-48BB-9965-04CAE965D3B6}" type="parTrans" cxnId="{E8D301B1-C705-43C6-BC22-71A33485C9FE}">
      <dgm:prSet/>
      <dgm:spPr/>
      <dgm:t>
        <a:bodyPr/>
        <a:lstStyle/>
        <a:p>
          <a:endParaRPr lang="tr-TR" sz="2000" b="1"/>
        </a:p>
      </dgm:t>
    </dgm:pt>
    <dgm:pt modelId="{B3EEBD0D-0EFB-4581-A219-FA08137A61FC}" type="sibTrans" cxnId="{E8D301B1-C705-43C6-BC22-71A33485C9FE}">
      <dgm:prSet/>
      <dgm:spPr/>
      <dgm:t>
        <a:bodyPr/>
        <a:lstStyle/>
        <a:p>
          <a:endParaRPr lang="tr-TR" sz="2000" b="1"/>
        </a:p>
      </dgm:t>
    </dgm:pt>
    <dgm:pt modelId="{30A4CE2A-2A6B-4492-B196-1E629D5F0002}" type="pres">
      <dgm:prSet presAssocID="{7FD44AEA-C9AC-41E0-8E3D-919A3B65E444}" presName="linear" presStyleCnt="0">
        <dgm:presLayoutVars>
          <dgm:animLvl val="lvl"/>
          <dgm:resizeHandles val="exact"/>
        </dgm:presLayoutVars>
      </dgm:prSet>
      <dgm:spPr/>
    </dgm:pt>
    <dgm:pt modelId="{F9A2D5E6-3C57-4DA3-8BB8-592505362CD8}" type="pres">
      <dgm:prSet presAssocID="{353B8E14-CF2F-4C44-AE1F-30B84DAD9CF6}" presName="parentText" presStyleLbl="node1" presStyleIdx="0" presStyleCnt="1">
        <dgm:presLayoutVars>
          <dgm:chMax val="0"/>
          <dgm:bulletEnabled val="1"/>
        </dgm:presLayoutVars>
      </dgm:prSet>
      <dgm:spPr/>
    </dgm:pt>
  </dgm:ptLst>
  <dgm:cxnLst>
    <dgm:cxn modelId="{9A55EB2F-8621-4ACD-8AA1-7398130C63E0}" type="presOf" srcId="{353B8E14-CF2F-4C44-AE1F-30B84DAD9CF6}" destId="{F9A2D5E6-3C57-4DA3-8BB8-592505362CD8}" srcOrd="0" destOrd="0" presId="urn:microsoft.com/office/officeart/2005/8/layout/vList2"/>
    <dgm:cxn modelId="{2663CE9A-1EF4-451B-9655-C375FC273CBE}" type="presOf" srcId="{7FD44AEA-C9AC-41E0-8E3D-919A3B65E444}" destId="{30A4CE2A-2A6B-4492-B196-1E629D5F0002}" srcOrd="0" destOrd="0" presId="urn:microsoft.com/office/officeart/2005/8/layout/vList2"/>
    <dgm:cxn modelId="{E8D301B1-C705-43C6-BC22-71A33485C9FE}" srcId="{7FD44AEA-C9AC-41E0-8E3D-919A3B65E444}" destId="{353B8E14-CF2F-4C44-AE1F-30B84DAD9CF6}" srcOrd="0" destOrd="0" parTransId="{AAD96549-2B2D-48BB-9965-04CAE965D3B6}" sibTransId="{B3EEBD0D-0EFB-4581-A219-FA08137A61FC}"/>
    <dgm:cxn modelId="{D6283949-2A6A-4D00-8E16-BA600E832E4C}" type="presParOf" srcId="{30A4CE2A-2A6B-4492-B196-1E629D5F0002}" destId="{F9A2D5E6-3C57-4DA3-8BB8-592505362CD8}"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9C7944DD-A7F6-4140-82A0-C790FE889FE1}"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tr-TR"/>
        </a:p>
      </dgm:t>
    </dgm:pt>
    <dgm:pt modelId="{BBD1F27E-1E8D-44C2-B15B-06EBE49DE6DC}">
      <dgm:prSet custT="1"/>
      <dgm:spPr/>
      <dgm:t>
        <a:bodyPr/>
        <a:lstStyle/>
        <a:p>
          <a:pPr rtl="0"/>
          <a:r>
            <a:rPr lang="en-US" sz="1600" b="1" u="sng" dirty="0"/>
            <a:t>SPOR ALANINDA</a:t>
          </a:r>
          <a:endParaRPr lang="en-GB" sz="1600" dirty="0"/>
        </a:p>
      </dgm:t>
    </dgm:pt>
    <dgm:pt modelId="{CFBF2646-7614-47E3-8523-5499EB6436DB}" type="parTrans" cxnId="{EF33D44C-8907-46A5-BBA9-383B0AEF5E40}">
      <dgm:prSet/>
      <dgm:spPr/>
      <dgm:t>
        <a:bodyPr/>
        <a:lstStyle/>
        <a:p>
          <a:endParaRPr lang="tr-TR" sz="2000"/>
        </a:p>
      </dgm:t>
    </dgm:pt>
    <dgm:pt modelId="{F455D904-9AA4-4A36-9ACE-7710CB2A57D5}" type="sibTrans" cxnId="{EF33D44C-8907-46A5-BBA9-383B0AEF5E40}">
      <dgm:prSet/>
      <dgm:spPr/>
      <dgm:t>
        <a:bodyPr/>
        <a:lstStyle/>
        <a:p>
          <a:endParaRPr lang="tr-TR" sz="2000"/>
        </a:p>
      </dgm:t>
    </dgm:pt>
    <dgm:pt modelId="{991D46C7-F25A-422E-B29D-41536F285881}" type="pres">
      <dgm:prSet presAssocID="{9C7944DD-A7F6-4140-82A0-C790FE889FE1}" presName="linear" presStyleCnt="0">
        <dgm:presLayoutVars>
          <dgm:animLvl val="lvl"/>
          <dgm:resizeHandles val="exact"/>
        </dgm:presLayoutVars>
      </dgm:prSet>
      <dgm:spPr/>
    </dgm:pt>
    <dgm:pt modelId="{51306509-3582-4959-9E2B-AE12FB55423A}" type="pres">
      <dgm:prSet presAssocID="{BBD1F27E-1E8D-44C2-B15B-06EBE49DE6DC}" presName="parentText" presStyleLbl="node1" presStyleIdx="0" presStyleCnt="1" custLinFactNeighborY="4858">
        <dgm:presLayoutVars>
          <dgm:chMax val="0"/>
          <dgm:bulletEnabled val="1"/>
        </dgm:presLayoutVars>
      </dgm:prSet>
      <dgm:spPr/>
    </dgm:pt>
  </dgm:ptLst>
  <dgm:cxnLst>
    <dgm:cxn modelId="{EF33D44C-8907-46A5-BBA9-383B0AEF5E40}" srcId="{9C7944DD-A7F6-4140-82A0-C790FE889FE1}" destId="{BBD1F27E-1E8D-44C2-B15B-06EBE49DE6DC}" srcOrd="0" destOrd="0" parTransId="{CFBF2646-7614-47E3-8523-5499EB6436DB}" sibTransId="{F455D904-9AA4-4A36-9ACE-7710CB2A57D5}"/>
    <dgm:cxn modelId="{4DF8E398-0687-40BA-B989-9B3DE2201808}" type="presOf" srcId="{9C7944DD-A7F6-4140-82A0-C790FE889FE1}" destId="{991D46C7-F25A-422E-B29D-41536F285881}" srcOrd="0" destOrd="0" presId="urn:microsoft.com/office/officeart/2005/8/layout/vList2"/>
    <dgm:cxn modelId="{22DB34DF-315B-431C-B3C3-B692D90B492D}" type="presOf" srcId="{BBD1F27E-1E8D-44C2-B15B-06EBE49DE6DC}" destId="{51306509-3582-4959-9E2B-AE12FB55423A}" srcOrd="0" destOrd="0" presId="urn:microsoft.com/office/officeart/2005/8/layout/vList2"/>
    <dgm:cxn modelId="{2CA7E363-0C62-4CA0-BD87-A14D5A617301}" type="presParOf" srcId="{991D46C7-F25A-422E-B29D-41536F285881}" destId="{51306509-3582-4959-9E2B-AE12FB55423A}"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B12AC7C7-E2F1-438B-84E7-4F2130BA04B2}"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tr-TR"/>
        </a:p>
      </dgm:t>
    </dgm:pt>
    <dgm:pt modelId="{BB2D3784-2292-46FF-AD1E-839FB6D734CC}">
      <dgm:prSet custT="1"/>
      <dgm:spPr/>
      <dgm:t>
        <a:bodyPr/>
        <a:lstStyle/>
        <a:p>
          <a:pPr rtl="0"/>
          <a:r>
            <a:rPr lang="en-US" sz="1600" b="1" u="sng" dirty="0"/>
            <a:t>YÜKSEKÖĞRET</a:t>
          </a:r>
          <a:r>
            <a:rPr lang="tr-TR" sz="1600" b="1" u="sng" dirty="0"/>
            <a:t>İ</a:t>
          </a:r>
          <a:r>
            <a:rPr lang="en-US" sz="1600" b="1" u="sng" dirty="0"/>
            <a:t>M ALANINDA</a:t>
          </a:r>
          <a:endParaRPr lang="en-GB" sz="1600" b="1" dirty="0"/>
        </a:p>
      </dgm:t>
    </dgm:pt>
    <dgm:pt modelId="{DF4FAB62-CD38-4E41-A2D6-2142C5150FF0}" type="parTrans" cxnId="{B4852725-622B-4FC4-9BF4-BE50A12F99E0}">
      <dgm:prSet/>
      <dgm:spPr/>
      <dgm:t>
        <a:bodyPr/>
        <a:lstStyle/>
        <a:p>
          <a:endParaRPr lang="tr-TR" sz="2000" b="1"/>
        </a:p>
      </dgm:t>
    </dgm:pt>
    <dgm:pt modelId="{F32A5627-FDB8-41A0-8543-A85FB20EDDBD}" type="sibTrans" cxnId="{B4852725-622B-4FC4-9BF4-BE50A12F99E0}">
      <dgm:prSet/>
      <dgm:spPr/>
      <dgm:t>
        <a:bodyPr/>
        <a:lstStyle/>
        <a:p>
          <a:endParaRPr lang="tr-TR" sz="2000" b="1"/>
        </a:p>
      </dgm:t>
    </dgm:pt>
    <dgm:pt modelId="{3F8D127E-A4A3-4A4B-8CF0-BAB415CAF371}" type="pres">
      <dgm:prSet presAssocID="{B12AC7C7-E2F1-438B-84E7-4F2130BA04B2}" presName="linear" presStyleCnt="0">
        <dgm:presLayoutVars>
          <dgm:animLvl val="lvl"/>
          <dgm:resizeHandles val="exact"/>
        </dgm:presLayoutVars>
      </dgm:prSet>
      <dgm:spPr/>
    </dgm:pt>
    <dgm:pt modelId="{1838CB00-7E78-4D21-A05E-DFCF45A32949}" type="pres">
      <dgm:prSet presAssocID="{BB2D3784-2292-46FF-AD1E-839FB6D734CC}" presName="parentText" presStyleLbl="node1" presStyleIdx="0" presStyleCnt="1">
        <dgm:presLayoutVars>
          <dgm:chMax val="0"/>
          <dgm:bulletEnabled val="1"/>
        </dgm:presLayoutVars>
      </dgm:prSet>
      <dgm:spPr/>
    </dgm:pt>
  </dgm:ptLst>
  <dgm:cxnLst>
    <dgm:cxn modelId="{47E01D16-5E44-427B-BE2E-9D21DD4AA18A}" type="presOf" srcId="{BB2D3784-2292-46FF-AD1E-839FB6D734CC}" destId="{1838CB00-7E78-4D21-A05E-DFCF45A32949}" srcOrd="0" destOrd="0" presId="urn:microsoft.com/office/officeart/2005/8/layout/vList2"/>
    <dgm:cxn modelId="{B4852725-622B-4FC4-9BF4-BE50A12F99E0}" srcId="{B12AC7C7-E2F1-438B-84E7-4F2130BA04B2}" destId="{BB2D3784-2292-46FF-AD1E-839FB6D734CC}" srcOrd="0" destOrd="0" parTransId="{DF4FAB62-CD38-4E41-A2D6-2142C5150FF0}" sibTransId="{F32A5627-FDB8-41A0-8543-A85FB20EDDBD}"/>
    <dgm:cxn modelId="{F87DF4AC-CF35-4EED-A8F9-1E5186C66968}" type="presOf" srcId="{B12AC7C7-E2F1-438B-84E7-4F2130BA04B2}" destId="{3F8D127E-A4A3-4A4B-8CF0-BAB415CAF371}" srcOrd="0" destOrd="0" presId="urn:microsoft.com/office/officeart/2005/8/layout/vList2"/>
    <dgm:cxn modelId="{CCB6F099-2748-4F32-8A09-345543C42216}" type="presParOf" srcId="{3F8D127E-A4A3-4A4B-8CF0-BAB415CAF371}" destId="{1838CB00-7E78-4D21-A05E-DFCF45A32949}"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F43D5E3-FBCB-4C6E-863D-248AD50C4967}"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tr-TR"/>
        </a:p>
      </dgm:t>
    </dgm:pt>
    <dgm:pt modelId="{5BA48781-6244-4254-8392-9A311A5EF383}">
      <dgm:prSet custT="1"/>
      <dgm:spPr/>
      <dgm:t>
        <a:bodyPr/>
        <a:lstStyle/>
        <a:p>
          <a:pPr rtl="0"/>
          <a:r>
            <a:rPr lang="en-US" sz="1600" b="1" u="sng" dirty="0"/>
            <a:t>MESLEKİ</a:t>
          </a:r>
          <a:r>
            <a:rPr lang="en-US" sz="1500" b="1" u="sng" dirty="0"/>
            <a:t> EĞİTİM ALANINDA</a:t>
          </a:r>
          <a:endParaRPr lang="en-GB" sz="1500" dirty="0"/>
        </a:p>
      </dgm:t>
    </dgm:pt>
    <dgm:pt modelId="{4B698043-C360-4CA1-ADF7-FFB33DF5B6FB}" type="parTrans" cxnId="{6A465B96-1E7A-4100-AE59-BF763937ECA9}">
      <dgm:prSet/>
      <dgm:spPr/>
      <dgm:t>
        <a:bodyPr/>
        <a:lstStyle/>
        <a:p>
          <a:endParaRPr lang="tr-TR"/>
        </a:p>
      </dgm:t>
    </dgm:pt>
    <dgm:pt modelId="{FFB2CF2A-37D2-4CE4-A296-C48271D295B8}" type="sibTrans" cxnId="{6A465B96-1E7A-4100-AE59-BF763937ECA9}">
      <dgm:prSet/>
      <dgm:spPr/>
      <dgm:t>
        <a:bodyPr/>
        <a:lstStyle/>
        <a:p>
          <a:endParaRPr lang="tr-TR"/>
        </a:p>
      </dgm:t>
    </dgm:pt>
    <dgm:pt modelId="{47D00DB1-9744-44D5-8726-AC4A86A4F5BE}" type="pres">
      <dgm:prSet presAssocID="{DF43D5E3-FBCB-4C6E-863D-248AD50C4967}" presName="linear" presStyleCnt="0">
        <dgm:presLayoutVars>
          <dgm:animLvl val="lvl"/>
          <dgm:resizeHandles val="exact"/>
        </dgm:presLayoutVars>
      </dgm:prSet>
      <dgm:spPr/>
    </dgm:pt>
    <dgm:pt modelId="{1DF3B57E-C5F6-4F2C-AD4C-8104DD5C02B5}" type="pres">
      <dgm:prSet presAssocID="{5BA48781-6244-4254-8392-9A311A5EF383}" presName="parentText" presStyleLbl="node1" presStyleIdx="0" presStyleCnt="1">
        <dgm:presLayoutVars>
          <dgm:chMax val="0"/>
          <dgm:bulletEnabled val="1"/>
        </dgm:presLayoutVars>
      </dgm:prSet>
      <dgm:spPr/>
    </dgm:pt>
  </dgm:ptLst>
  <dgm:cxnLst>
    <dgm:cxn modelId="{DCE4703A-CEBC-4031-BFA0-C7A268CF7C11}" type="presOf" srcId="{5BA48781-6244-4254-8392-9A311A5EF383}" destId="{1DF3B57E-C5F6-4F2C-AD4C-8104DD5C02B5}" srcOrd="0" destOrd="0" presId="urn:microsoft.com/office/officeart/2005/8/layout/vList2"/>
    <dgm:cxn modelId="{6A465B96-1E7A-4100-AE59-BF763937ECA9}" srcId="{DF43D5E3-FBCB-4C6E-863D-248AD50C4967}" destId="{5BA48781-6244-4254-8392-9A311A5EF383}" srcOrd="0" destOrd="0" parTransId="{4B698043-C360-4CA1-ADF7-FFB33DF5B6FB}" sibTransId="{FFB2CF2A-37D2-4CE4-A296-C48271D295B8}"/>
    <dgm:cxn modelId="{B57C2D9E-1C78-42B5-9578-A1E9C8A74A0D}" type="presOf" srcId="{DF43D5E3-FBCB-4C6E-863D-248AD50C4967}" destId="{47D00DB1-9744-44D5-8726-AC4A86A4F5BE}" srcOrd="0" destOrd="0" presId="urn:microsoft.com/office/officeart/2005/8/layout/vList2"/>
    <dgm:cxn modelId="{533C10AC-D26E-4AD9-B310-B00834C2D9C2}" type="presParOf" srcId="{47D00DB1-9744-44D5-8726-AC4A86A4F5BE}" destId="{1DF3B57E-C5F6-4F2C-AD4C-8104DD5C02B5}"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984A3BF-495C-4759-A48A-443C52983E7F}" type="doc">
      <dgm:prSet loTypeId="urn:microsoft.com/office/officeart/2005/8/layout/vList2" loCatId="list" qsTypeId="urn:microsoft.com/office/officeart/2005/8/quickstyle/3d2" qsCatId="3D" csTypeId="urn:microsoft.com/office/officeart/2005/8/colors/accent0_3" csCatId="mainScheme"/>
      <dgm:spPr/>
      <dgm:t>
        <a:bodyPr/>
        <a:lstStyle/>
        <a:p>
          <a:endParaRPr lang="tr-TR"/>
        </a:p>
      </dgm:t>
    </dgm:pt>
    <dgm:pt modelId="{2DBDBE83-C792-4D2A-A02B-F577F618A7D3}">
      <dgm:prSet custT="1"/>
      <dgm:spPr/>
      <dgm:t>
        <a:bodyPr/>
        <a:lstStyle/>
        <a:p>
          <a:pPr rtl="0"/>
          <a:r>
            <a:rPr lang="en-US" sz="1500" b="1" u="sng" dirty="0"/>
            <a:t>OKUL </a:t>
          </a:r>
          <a:r>
            <a:rPr lang="en-US" sz="1600" b="1" u="sng" dirty="0"/>
            <a:t>EĞİTİM</a:t>
          </a:r>
          <a:r>
            <a:rPr lang="tr-TR" sz="1500" b="1" u="sng" dirty="0"/>
            <a:t>İ</a:t>
          </a:r>
          <a:r>
            <a:rPr lang="en-US" sz="1500" b="1" u="sng" dirty="0"/>
            <a:t> ALANINDA</a:t>
          </a:r>
          <a:endParaRPr lang="en-GB" sz="1500" dirty="0"/>
        </a:p>
      </dgm:t>
    </dgm:pt>
    <dgm:pt modelId="{DDC2DD87-CA83-44DE-BDA1-BE1A1D5F1D4B}" type="parTrans" cxnId="{08700209-6723-4F30-AD60-6F9D44DA8524}">
      <dgm:prSet/>
      <dgm:spPr/>
      <dgm:t>
        <a:bodyPr/>
        <a:lstStyle/>
        <a:p>
          <a:endParaRPr lang="tr-TR"/>
        </a:p>
      </dgm:t>
    </dgm:pt>
    <dgm:pt modelId="{AFD286F0-544A-445D-948C-CD250244B6F7}" type="sibTrans" cxnId="{08700209-6723-4F30-AD60-6F9D44DA8524}">
      <dgm:prSet/>
      <dgm:spPr/>
      <dgm:t>
        <a:bodyPr/>
        <a:lstStyle/>
        <a:p>
          <a:endParaRPr lang="tr-TR"/>
        </a:p>
      </dgm:t>
    </dgm:pt>
    <dgm:pt modelId="{DA3166F6-18A4-4325-8DF9-08947292D15F}" type="pres">
      <dgm:prSet presAssocID="{7984A3BF-495C-4759-A48A-443C52983E7F}" presName="linear" presStyleCnt="0">
        <dgm:presLayoutVars>
          <dgm:animLvl val="lvl"/>
          <dgm:resizeHandles val="exact"/>
        </dgm:presLayoutVars>
      </dgm:prSet>
      <dgm:spPr/>
    </dgm:pt>
    <dgm:pt modelId="{63D76F1F-287D-4A75-9E24-1670E314A060}" type="pres">
      <dgm:prSet presAssocID="{2DBDBE83-C792-4D2A-A02B-F577F618A7D3}" presName="parentText" presStyleLbl="node1" presStyleIdx="0" presStyleCnt="1" custLinFactNeighborY="4858">
        <dgm:presLayoutVars>
          <dgm:chMax val="0"/>
          <dgm:bulletEnabled val="1"/>
        </dgm:presLayoutVars>
      </dgm:prSet>
      <dgm:spPr/>
    </dgm:pt>
  </dgm:ptLst>
  <dgm:cxnLst>
    <dgm:cxn modelId="{08700209-6723-4F30-AD60-6F9D44DA8524}" srcId="{7984A3BF-495C-4759-A48A-443C52983E7F}" destId="{2DBDBE83-C792-4D2A-A02B-F577F618A7D3}" srcOrd="0" destOrd="0" parTransId="{DDC2DD87-CA83-44DE-BDA1-BE1A1D5F1D4B}" sibTransId="{AFD286F0-544A-445D-948C-CD250244B6F7}"/>
    <dgm:cxn modelId="{4E18244C-1E5F-492C-BC90-7B4096F7BB1C}" type="presOf" srcId="{2DBDBE83-C792-4D2A-A02B-F577F618A7D3}" destId="{63D76F1F-287D-4A75-9E24-1670E314A060}" srcOrd="0" destOrd="0" presId="urn:microsoft.com/office/officeart/2005/8/layout/vList2"/>
    <dgm:cxn modelId="{EC4DB1CB-0835-41C9-B03C-C5E709104646}" type="presOf" srcId="{7984A3BF-495C-4759-A48A-443C52983E7F}" destId="{DA3166F6-18A4-4325-8DF9-08947292D15F}" srcOrd="0" destOrd="0" presId="urn:microsoft.com/office/officeart/2005/8/layout/vList2"/>
    <dgm:cxn modelId="{F545A781-7DE7-44D8-B592-2DC5A2776FEB}" type="presParOf" srcId="{DA3166F6-18A4-4325-8DF9-08947292D15F}" destId="{63D76F1F-287D-4A75-9E24-1670E314A060}" srcOrd="0" destOrd="0" presId="urn:microsoft.com/office/officeart/2005/8/layout/vList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DCA6DAEB-A12C-4E2B-AAA8-F28ED754ADB2}" type="doc">
      <dgm:prSet loTypeId="urn:microsoft.com/office/officeart/2005/8/layout/process1" loCatId="process" qsTypeId="urn:microsoft.com/office/officeart/2005/8/quickstyle/simple1" qsCatId="simple" csTypeId="urn:microsoft.com/office/officeart/2005/8/colors/colorful5" csCatId="colorful"/>
      <dgm:spPr/>
      <dgm:t>
        <a:bodyPr/>
        <a:lstStyle/>
        <a:p>
          <a:endParaRPr lang="tr-TR"/>
        </a:p>
      </dgm:t>
    </dgm:pt>
    <dgm:pt modelId="{6AC8806E-330C-4174-9045-FB25D5FE745B}">
      <dgm:prSet/>
      <dgm:spPr/>
      <dgm:t>
        <a:bodyPr/>
        <a:lstStyle/>
        <a:p>
          <a:pPr rtl="0"/>
          <a:r>
            <a:rPr lang="tr-TR" b="0" i="0" baseline="0" dirty="0"/>
            <a:t>Faaliyetler Merkezi ve Ulusal olmak üzere ikiye ayrılır, Ulusal faaliyetler Türkiye Ulusal Ajansı, Merkezi faaliyetler ise Komisyon tarafından yürütülür !</a:t>
          </a:r>
          <a:endParaRPr lang="en-GB" dirty="0"/>
        </a:p>
      </dgm:t>
    </dgm:pt>
    <dgm:pt modelId="{8518B521-3C8A-4202-9CFF-8C523FAC0064}" type="parTrans" cxnId="{A80C8A48-5412-4854-B031-FD4C3496529D}">
      <dgm:prSet/>
      <dgm:spPr/>
      <dgm:t>
        <a:bodyPr/>
        <a:lstStyle/>
        <a:p>
          <a:endParaRPr lang="tr-TR"/>
        </a:p>
      </dgm:t>
    </dgm:pt>
    <dgm:pt modelId="{4048852B-4E8C-43C9-A46F-F493CB1F6C8F}" type="sibTrans" cxnId="{A80C8A48-5412-4854-B031-FD4C3496529D}">
      <dgm:prSet/>
      <dgm:spPr/>
      <dgm:t>
        <a:bodyPr/>
        <a:lstStyle/>
        <a:p>
          <a:endParaRPr lang="tr-TR"/>
        </a:p>
      </dgm:t>
    </dgm:pt>
    <dgm:pt modelId="{715D8B83-CAB7-415C-9B37-10506C1765C8}" type="pres">
      <dgm:prSet presAssocID="{DCA6DAEB-A12C-4E2B-AAA8-F28ED754ADB2}" presName="Name0" presStyleCnt="0">
        <dgm:presLayoutVars>
          <dgm:dir/>
          <dgm:resizeHandles val="exact"/>
        </dgm:presLayoutVars>
      </dgm:prSet>
      <dgm:spPr/>
    </dgm:pt>
    <dgm:pt modelId="{F445FE4A-20BE-4885-BE06-C7C6337B1F89}" type="pres">
      <dgm:prSet presAssocID="{6AC8806E-330C-4174-9045-FB25D5FE745B}" presName="node" presStyleLbl="node1" presStyleIdx="0" presStyleCnt="1">
        <dgm:presLayoutVars>
          <dgm:bulletEnabled val="1"/>
        </dgm:presLayoutVars>
      </dgm:prSet>
      <dgm:spPr/>
    </dgm:pt>
  </dgm:ptLst>
  <dgm:cxnLst>
    <dgm:cxn modelId="{94AB142F-BF09-47A3-90D1-22C62B41A4B2}" type="presOf" srcId="{DCA6DAEB-A12C-4E2B-AAA8-F28ED754ADB2}" destId="{715D8B83-CAB7-415C-9B37-10506C1765C8}" srcOrd="0" destOrd="0" presId="urn:microsoft.com/office/officeart/2005/8/layout/process1"/>
    <dgm:cxn modelId="{B6351061-ABB5-4F17-A99B-56F27BA1415B}" type="presOf" srcId="{6AC8806E-330C-4174-9045-FB25D5FE745B}" destId="{F445FE4A-20BE-4885-BE06-C7C6337B1F89}" srcOrd="0" destOrd="0" presId="urn:microsoft.com/office/officeart/2005/8/layout/process1"/>
    <dgm:cxn modelId="{A80C8A48-5412-4854-B031-FD4C3496529D}" srcId="{DCA6DAEB-A12C-4E2B-AAA8-F28ED754ADB2}" destId="{6AC8806E-330C-4174-9045-FB25D5FE745B}" srcOrd="0" destOrd="0" parTransId="{8518B521-3C8A-4202-9CFF-8C523FAC0064}" sibTransId="{4048852B-4E8C-43C9-A46F-F493CB1F6C8F}"/>
    <dgm:cxn modelId="{7C9CD7AB-3C47-4CD7-813F-C12675E5F910}" type="presParOf" srcId="{715D8B83-CAB7-415C-9B37-10506C1765C8}" destId="{F445FE4A-20BE-4885-BE06-C7C6337B1F89}"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94A11040-17A2-4D1B-84D4-AEC1D3C677B6}"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tr-TR"/>
        </a:p>
      </dgm:t>
    </dgm:pt>
    <dgm:pt modelId="{059A1B23-9927-4065-9E79-37158D5DEE45}">
      <dgm:prSet/>
      <dgm:spPr/>
      <dgm:t>
        <a:bodyPr/>
        <a:lstStyle/>
        <a:p>
          <a:pPr rtl="0"/>
          <a:r>
            <a:rPr lang="tr-TR" u="sng"/>
            <a:t>Ulusal Faaliyetler</a:t>
          </a:r>
          <a:r>
            <a:rPr lang="tr-TR"/>
            <a:t>:  </a:t>
          </a:r>
          <a:endParaRPr lang="en-GB"/>
        </a:p>
      </dgm:t>
    </dgm:pt>
    <dgm:pt modelId="{9872A16A-DF78-4C39-B51C-C18F07130125}" type="parTrans" cxnId="{E5DE2A21-F397-4186-BC16-5E13DA1CC7E4}">
      <dgm:prSet/>
      <dgm:spPr/>
      <dgm:t>
        <a:bodyPr/>
        <a:lstStyle/>
        <a:p>
          <a:endParaRPr lang="tr-TR"/>
        </a:p>
      </dgm:t>
    </dgm:pt>
    <dgm:pt modelId="{714C420D-7667-4DF1-A3A0-B507335A0685}" type="sibTrans" cxnId="{E5DE2A21-F397-4186-BC16-5E13DA1CC7E4}">
      <dgm:prSet/>
      <dgm:spPr/>
      <dgm:t>
        <a:bodyPr/>
        <a:lstStyle/>
        <a:p>
          <a:endParaRPr lang="tr-TR"/>
        </a:p>
      </dgm:t>
    </dgm:pt>
    <dgm:pt modelId="{330038FB-038B-49D2-B012-399F945F3992}">
      <dgm:prSet/>
      <dgm:spPr/>
      <dgm:t>
        <a:bodyPr/>
        <a:lstStyle/>
        <a:p>
          <a:pPr rtl="0"/>
          <a:r>
            <a:rPr lang="tr-TR"/>
            <a:t>Gönüllülük  </a:t>
          </a:r>
          <a:endParaRPr lang="en-GB"/>
        </a:p>
      </dgm:t>
    </dgm:pt>
    <dgm:pt modelId="{783DA2EB-0A6F-48A9-ADEE-52F49713E18F}" type="parTrans" cxnId="{DE73FA4B-C2B3-4391-8074-E0783C91F8F0}">
      <dgm:prSet/>
      <dgm:spPr/>
      <dgm:t>
        <a:bodyPr/>
        <a:lstStyle/>
        <a:p>
          <a:endParaRPr lang="tr-TR"/>
        </a:p>
      </dgm:t>
    </dgm:pt>
    <dgm:pt modelId="{8B17FBF6-A250-4FF6-BE47-5D74F63B9328}" type="sibTrans" cxnId="{DE73FA4B-C2B3-4391-8074-E0783C91F8F0}">
      <dgm:prSet/>
      <dgm:spPr/>
      <dgm:t>
        <a:bodyPr/>
        <a:lstStyle/>
        <a:p>
          <a:endParaRPr lang="tr-TR"/>
        </a:p>
      </dgm:t>
    </dgm:pt>
    <dgm:pt modelId="{C276F082-ACBC-4FB8-A370-3ED3471F192C}">
      <dgm:prSet/>
      <dgm:spPr/>
      <dgm:t>
        <a:bodyPr/>
        <a:lstStyle/>
        <a:p>
          <a:pPr rtl="0"/>
          <a:r>
            <a:rPr lang="tr-TR"/>
            <a:t>Dayanışma</a:t>
          </a:r>
          <a:endParaRPr lang="en-GB"/>
        </a:p>
      </dgm:t>
    </dgm:pt>
    <dgm:pt modelId="{8DA16153-70AB-460C-B110-5F46B93F23B1}" type="parTrans" cxnId="{3BBD5F5C-906C-451C-A300-1A04EC13BC43}">
      <dgm:prSet/>
      <dgm:spPr/>
      <dgm:t>
        <a:bodyPr/>
        <a:lstStyle/>
        <a:p>
          <a:endParaRPr lang="tr-TR"/>
        </a:p>
      </dgm:t>
    </dgm:pt>
    <dgm:pt modelId="{48E02CBC-4A08-4349-9B18-C9C66B11D892}" type="sibTrans" cxnId="{3BBD5F5C-906C-451C-A300-1A04EC13BC43}">
      <dgm:prSet/>
      <dgm:spPr/>
      <dgm:t>
        <a:bodyPr/>
        <a:lstStyle/>
        <a:p>
          <a:endParaRPr lang="tr-TR"/>
        </a:p>
      </dgm:t>
    </dgm:pt>
    <dgm:pt modelId="{0BB1428A-EC91-4ADA-A35A-172F9792A5B7}">
      <dgm:prSet/>
      <dgm:spPr/>
      <dgm:t>
        <a:bodyPr/>
        <a:lstStyle/>
        <a:p>
          <a:pPr rtl="0"/>
          <a:r>
            <a:rPr lang="tr-TR"/>
            <a:t>ESC Kalite Sertifikası </a:t>
          </a:r>
          <a:endParaRPr lang="en-GB"/>
        </a:p>
      </dgm:t>
    </dgm:pt>
    <dgm:pt modelId="{7579B018-F3A2-418C-80A2-A137AE8E3B66}" type="parTrans" cxnId="{536567D5-BD1D-4D45-9550-AB33B7C8B1FF}">
      <dgm:prSet/>
      <dgm:spPr/>
      <dgm:t>
        <a:bodyPr/>
        <a:lstStyle/>
        <a:p>
          <a:endParaRPr lang="tr-TR"/>
        </a:p>
      </dgm:t>
    </dgm:pt>
    <dgm:pt modelId="{5AA4D9D8-F1D1-455D-8C62-583E608E8342}" type="sibTrans" cxnId="{536567D5-BD1D-4D45-9550-AB33B7C8B1FF}">
      <dgm:prSet/>
      <dgm:spPr/>
      <dgm:t>
        <a:bodyPr/>
        <a:lstStyle/>
        <a:p>
          <a:endParaRPr lang="tr-TR"/>
        </a:p>
      </dgm:t>
    </dgm:pt>
    <dgm:pt modelId="{42384F9D-D378-4E4D-B9EE-4899FE169EE7}" type="pres">
      <dgm:prSet presAssocID="{94A11040-17A2-4D1B-84D4-AEC1D3C677B6}" presName="Name0" presStyleCnt="0">
        <dgm:presLayoutVars>
          <dgm:dir/>
          <dgm:animLvl val="lvl"/>
          <dgm:resizeHandles val="exact"/>
        </dgm:presLayoutVars>
      </dgm:prSet>
      <dgm:spPr/>
    </dgm:pt>
    <dgm:pt modelId="{036416C1-F91F-431E-8C49-6606BA835BC4}" type="pres">
      <dgm:prSet presAssocID="{059A1B23-9927-4065-9E79-37158D5DEE45}" presName="linNode" presStyleCnt="0"/>
      <dgm:spPr/>
    </dgm:pt>
    <dgm:pt modelId="{035E62CD-D885-42AC-B8F5-5C51F59E1FD2}" type="pres">
      <dgm:prSet presAssocID="{059A1B23-9927-4065-9E79-37158D5DEE45}" presName="parentText" presStyleLbl="node1" presStyleIdx="0" presStyleCnt="1">
        <dgm:presLayoutVars>
          <dgm:chMax val="1"/>
          <dgm:bulletEnabled val="1"/>
        </dgm:presLayoutVars>
      </dgm:prSet>
      <dgm:spPr/>
    </dgm:pt>
    <dgm:pt modelId="{9F48D5BE-C2A7-44D4-8733-F0518255925F}" type="pres">
      <dgm:prSet presAssocID="{059A1B23-9927-4065-9E79-37158D5DEE45}" presName="descendantText" presStyleLbl="alignAccFollowNode1" presStyleIdx="0" presStyleCnt="1">
        <dgm:presLayoutVars>
          <dgm:bulletEnabled val="1"/>
        </dgm:presLayoutVars>
      </dgm:prSet>
      <dgm:spPr/>
    </dgm:pt>
  </dgm:ptLst>
  <dgm:cxnLst>
    <dgm:cxn modelId="{A4CFC515-7492-4202-9DFF-C047ECD65AE9}" type="presOf" srcId="{330038FB-038B-49D2-B012-399F945F3992}" destId="{9F48D5BE-C2A7-44D4-8733-F0518255925F}" srcOrd="0" destOrd="0" presId="urn:microsoft.com/office/officeart/2005/8/layout/vList5"/>
    <dgm:cxn modelId="{E5DE2A21-F397-4186-BC16-5E13DA1CC7E4}" srcId="{94A11040-17A2-4D1B-84D4-AEC1D3C677B6}" destId="{059A1B23-9927-4065-9E79-37158D5DEE45}" srcOrd="0" destOrd="0" parTransId="{9872A16A-DF78-4C39-B51C-C18F07130125}" sibTransId="{714C420D-7667-4DF1-A3A0-B507335A0685}"/>
    <dgm:cxn modelId="{3BBD5F5C-906C-451C-A300-1A04EC13BC43}" srcId="{059A1B23-9927-4065-9E79-37158D5DEE45}" destId="{C276F082-ACBC-4FB8-A370-3ED3471F192C}" srcOrd="1" destOrd="0" parTransId="{8DA16153-70AB-460C-B110-5F46B93F23B1}" sibTransId="{48E02CBC-4A08-4349-9B18-C9C66B11D892}"/>
    <dgm:cxn modelId="{DE73FA4B-C2B3-4391-8074-E0783C91F8F0}" srcId="{059A1B23-9927-4065-9E79-37158D5DEE45}" destId="{330038FB-038B-49D2-B012-399F945F3992}" srcOrd="0" destOrd="0" parTransId="{783DA2EB-0A6F-48A9-ADEE-52F49713E18F}" sibTransId="{8B17FBF6-A250-4FF6-BE47-5D74F63B9328}"/>
    <dgm:cxn modelId="{64A9CCC2-243C-47B4-997B-8E64A5C54BFA}" type="presOf" srcId="{C276F082-ACBC-4FB8-A370-3ED3471F192C}" destId="{9F48D5BE-C2A7-44D4-8733-F0518255925F}" srcOrd="0" destOrd="1" presId="urn:microsoft.com/office/officeart/2005/8/layout/vList5"/>
    <dgm:cxn modelId="{F1FA88CD-E4A7-40FF-902B-54D56DF2DDC9}" type="presOf" srcId="{0BB1428A-EC91-4ADA-A35A-172F9792A5B7}" destId="{9F48D5BE-C2A7-44D4-8733-F0518255925F}" srcOrd="0" destOrd="2" presId="urn:microsoft.com/office/officeart/2005/8/layout/vList5"/>
    <dgm:cxn modelId="{536567D5-BD1D-4D45-9550-AB33B7C8B1FF}" srcId="{059A1B23-9927-4065-9E79-37158D5DEE45}" destId="{0BB1428A-EC91-4ADA-A35A-172F9792A5B7}" srcOrd="2" destOrd="0" parTransId="{7579B018-F3A2-418C-80A2-A137AE8E3B66}" sibTransId="{5AA4D9D8-F1D1-455D-8C62-583E608E8342}"/>
    <dgm:cxn modelId="{C0D451E1-D34F-408D-BF0A-F83FE2448079}" type="presOf" srcId="{059A1B23-9927-4065-9E79-37158D5DEE45}" destId="{035E62CD-D885-42AC-B8F5-5C51F59E1FD2}" srcOrd="0" destOrd="0" presId="urn:microsoft.com/office/officeart/2005/8/layout/vList5"/>
    <dgm:cxn modelId="{F5408BF3-2828-4657-89A3-36DA16455325}" type="presOf" srcId="{94A11040-17A2-4D1B-84D4-AEC1D3C677B6}" destId="{42384F9D-D378-4E4D-B9EE-4899FE169EE7}" srcOrd="0" destOrd="0" presId="urn:microsoft.com/office/officeart/2005/8/layout/vList5"/>
    <dgm:cxn modelId="{3DDE2113-DC5F-4741-BE15-5EF47891BA14}" type="presParOf" srcId="{42384F9D-D378-4E4D-B9EE-4899FE169EE7}" destId="{036416C1-F91F-431E-8C49-6606BA835BC4}" srcOrd="0" destOrd="0" presId="urn:microsoft.com/office/officeart/2005/8/layout/vList5"/>
    <dgm:cxn modelId="{823F5D7F-E383-4E70-A043-73AB82F89D7E}" type="presParOf" srcId="{036416C1-F91F-431E-8C49-6606BA835BC4}" destId="{035E62CD-D885-42AC-B8F5-5C51F59E1FD2}" srcOrd="0" destOrd="0" presId="urn:microsoft.com/office/officeart/2005/8/layout/vList5"/>
    <dgm:cxn modelId="{3EFCD6C3-7FC8-4A6C-9B16-8276B4CD19BA}" type="presParOf" srcId="{036416C1-F91F-431E-8C49-6606BA835BC4}" destId="{9F48D5BE-C2A7-44D4-8733-F0518255925F}"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9A4459-BF62-40C6-8B34-FF7393F1EB0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981F40B8-F2FF-4F61-AC81-75232988FE94}">
      <dgm:prSet custT="1"/>
      <dgm:spPr/>
      <dgm:t>
        <a:bodyPr/>
        <a:lstStyle/>
        <a:p>
          <a:pPr rtl="0"/>
          <a:r>
            <a:rPr lang="tr-TR" sz="2000" b="0" i="0" baseline="0" dirty="0">
              <a:solidFill>
                <a:schemeClr val="bg1"/>
              </a:solidFill>
            </a:rPr>
            <a:t>Uygulayıcı: </a:t>
          </a:r>
          <a:r>
            <a:rPr lang="tr-TR" sz="2000" b="1" i="0" baseline="0" dirty="0">
              <a:solidFill>
                <a:schemeClr val="bg1"/>
              </a:solidFill>
            </a:rPr>
            <a:t>Sivil Toplum Geliştirme Merkezi Derneği (STGM</a:t>
          </a:r>
          <a:r>
            <a:rPr lang="tr-TR" sz="2000" b="0" i="0" baseline="0" dirty="0">
              <a:solidFill>
                <a:schemeClr val="bg1"/>
              </a:solidFill>
            </a:rPr>
            <a:t>)</a:t>
          </a:r>
          <a:endParaRPr lang="en-GB" sz="2000" dirty="0">
            <a:solidFill>
              <a:schemeClr val="bg1"/>
            </a:solidFill>
          </a:endParaRPr>
        </a:p>
      </dgm:t>
    </dgm:pt>
    <dgm:pt modelId="{954C63C7-B0B6-4F58-85A8-0048F6911630}" type="parTrans" cxnId="{0E22AA46-E1A2-4A1E-8C1E-46D93EBD4099}">
      <dgm:prSet/>
      <dgm:spPr/>
      <dgm:t>
        <a:bodyPr/>
        <a:lstStyle/>
        <a:p>
          <a:endParaRPr lang="tr-TR" sz="2000">
            <a:solidFill>
              <a:schemeClr val="bg1"/>
            </a:solidFill>
          </a:endParaRPr>
        </a:p>
      </dgm:t>
    </dgm:pt>
    <dgm:pt modelId="{EECAD968-4700-4F88-A792-48677AF17A6D}" type="sibTrans" cxnId="{0E22AA46-E1A2-4A1E-8C1E-46D93EBD4099}">
      <dgm:prSet/>
      <dgm:spPr/>
      <dgm:t>
        <a:bodyPr/>
        <a:lstStyle/>
        <a:p>
          <a:endParaRPr lang="tr-TR" sz="2000">
            <a:solidFill>
              <a:schemeClr val="bg1"/>
            </a:solidFill>
          </a:endParaRPr>
        </a:p>
      </dgm:t>
    </dgm:pt>
    <dgm:pt modelId="{2113E9DF-19A4-406A-BCB8-49B4CDF6E6E8}" type="pres">
      <dgm:prSet presAssocID="{1F9A4459-BF62-40C6-8B34-FF7393F1EB02}" presName="vert0" presStyleCnt="0">
        <dgm:presLayoutVars>
          <dgm:dir/>
          <dgm:animOne val="branch"/>
          <dgm:animLvl val="lvl"/>
        </dgm:presLayoutVars>
      </dgm:prSet>
      <dgm:spPr/>
    </dgm:pt>
    <dgm:pt modelId="{80C60272-1FB9-48A8-B98B-7D1B45FE1B74}" type="pres">
      <dgm:prSet presAssocID="{981F40B8-F2FF-4F61-AC81-75232988FE94}" presName="thickLine" presStyleLbl="alignNode1" presStyleIdx="0" presStyleCnt="1"/>
      <dgm:spPr/>
    </dgm:pt>
    <dgm:pt modelId="{654CB272-CBE7-4331-A615-64C7808C9E98}" type="pres">
      <dgm:prSet presAssocID="{981F40B8-F2FF-4F61-AC81-75232988FE94}" presName="horz1" presStyleCnt="0"/>
      <dgm:spPr/>
    </dgm:pt>
    <dgm:pt modelId="{5CEEC28A-63B5-4CA6-952B-13107A0A2166}" type="pres">
      <dgm:prSet presAssocID="{981F40B8-F2FF-4F61-AC81-75232988FE94}" presName="tx1" presStyleLbl="revTx" presStyleIdx="0" presStyleCnt="1"/>
      <dgm:spPr/>
    </dgm:pt>
    <dgm:pt modelId="{2E954771-7530-48D6-8CE9-683FB3F31798}" type="pres">
      <dgm:prSet presAssocID="{981F40B8-F2FF-4F61-AC81-75232988FE94}" presName="vert1" presStyleCnt="0"/>
      <dgm:spPr/>
    </dgm:pt>
  </dgm:ptLst>
  <dgm:cxnLst>
    <dgm:cxn modelId="{005CA037-E7AA-412B-B2DE-83A514C9B3AE}" type="presOf" srcId="{1F9A4459-BF62-40C6-8B34-FF7393F1EB02}" destId="{2113E9DF-19A4-406A-BCB8-49B4CDF6E6E8}" srcOrd="0" destOrd="0" presId="urn:microsoft.com/office/officeart/2008/layout/LinedList"/>
    <dgm:cxn modelId="{0E22AA46-E1A2-4A1E-8C1E-46D93EBD4099}" srcId="{1F9A4459-BF62-40C6-8B34-FF7393F1EB02}" destId="{981F40B8-F2FF-4F61-AC81-75232988FE94}" srcOrd="0" destOrd="0" parTransId="{954C63C7-B0B6-4F58-85A8-0048F6911630}" sibTransId="{EECAD968-4700-4F88-A792-48677AF17A6D}"/>
    <dgm:cxn modelId="{84B9B1B3-97DF-46D4-B5FB-3411F3262AEB}" type="presOf" srcId="{981F40B8-F2FF-4F61-AC81-75232988FE94}" destId="{5CEEC28A-63B5-4CA6-952B-13107A0A2166}" srcOrd="0" destOrd="0" presId="urn:microsoft.com/office/officeart/2008/layout/LinedList"/>
    <dgm:cxn modelId="{99A3F009-7A9D-4F17-B32E-5881677A5E32}" type="presParOf" srcId="{2113E9DF-19A4-406A-BCB8-49B4CDF6E6E8}" destId="{80C60272-1FB9-48A8-B98B-7D1B45FE1B74}" srcOrd="0" destOrd="0" presId="urn:microsoft.com/office/officeart/2008/layout/LinedList"/>
    <dgm:cxn modelId="{6DDAE290-354B-4F57-905D-5D2E774475C3}" type="presParOf" srcId="{2113E9DF-19A4-406A-BCB8-49B4CDF6E6E8}" destId="{654CB272-CBE7-4331-A615-64C7808C9E98}" srcOrd="1" destOrd="0" presId="urn:microsoft.com/office/officeart/2008/layout/LinedList"/>
    <dgm:cxn modelId="{E747FCFE-2B15-45D3-8E2A-A299102C86BA}" type="presParOf" srcId="{654CB272-CBE7-4331-A615-64C7808C9E98}" destId="{5CEEC28A-63B5-4CA6-952B-13107A0A2166}" srcOrd="0" destOrd="0" presId="urn:microsoft.com/office/officeart/2008/layout/LinedList"/>
    <dgm:cxn modelId="{84967047-45FD-47E3-94FE-BFC2A78BFDDC}" type="presParOf" srcId="{654CB272-CBE7-4331-A615-64C7808C9E98}" destId="{2E954771-7530-48D6-8CE9-683FB3F31798}"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CCA5840B-5E94-41D5-833C-72310874CF85}"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tr-TR"/>
        </a:p>
      </dgm:t>
    </dgm:pt>
    <dgm:pt modelId="{584ADF83-92C2-4F22-9384-374966B8FD2B}">
      <dgm:prSet/>
      <dgm:spPr/>
      <dgm:t>
        <a:bodyPr/>
        <a:lstStyle/>
        <a:p>
          <a:pPr rtl="0"/>
          <a:r>
            <a:rPr lang="tr-TR" u="sng"/>
            <a:t>Merkezi Faaliyetler</a:t>
          </a:r>
          <a:r>
            <a:rPr lang="tr-TR"/>
            <a:t>: </a:t>
          </a:r>
          <a:endParaRPr lang="en-GB"/>
        </a:p>
      </dgm:t>
    </dgm:pt>
    <dgm:pt modelId="{41F88BFC-E5BA-44C1-BB34-01B9D6AF76B0}" type="parTrans" cxnId="{204CE313-5FD8-48A5-9C0C-CF094CF1442A}">
      <dgm:prSet/>
      <dgm:spPr/>
      <dgm:t>
        <a:bodyPr/>
        <a:lstStyle/>
        <a:p>
          <a:endParaRPr lang="tr-TR"/>
        </a:p>
      </dgm:t>
    </dgm:pt>
    <dgm:pt modelId="{6CD14E2E-AE36-4F22-91F5-194A709F4213}" type="sibTrans" cxnId="{204CE313-5FD8-48A5-9C0C-CF094CF1442A}">
      <dgm:prSet/>
      <dgm:spPr/>
      <dgm:t>
        <a:bodyPr/>
        <a:lstStyle/>
        <a:p>
          <a:endParaRPr lang="tr-TR"/>
        </a:p>
      </dgm:t>
    </dgm:pt>
    <dgm:pt modelId="{297545A9-5BA8-4363-AD79-9E8096C458E7}">
      <dgm:prSet/>
      <dgm:spPr/>
      <dgm:t>
        <a:bodyPr/>
        <a:lstStyle/>
        <a:p>
          <a:pPr rtl="0"/>
          <a:r>
            <a:rPr lang="tr-TR"/>
            <a:t>Yüksek Öncelikli Alanlarda Gönüllülük Takımları </a:t>
          </a:r>
          <a:endParaRPr lang="en-GB"/>
        </a:p>
      </dgm:t>
    </dgm:pt>
    <dgm:pt modelId="{7371DD6E-23E5-4788-8A88-C65A472BC837}" type="parTrans" cxnId="{AF0AFF23-B776-411B-80B2-9D1644B4BA20}">
      <dgm:prSet/>
      <dgm:spPr/>
      <dgm:t>
        <a:bodyPr/>
        <a:lstStyle/>
        <a:p>
          <a:endParaRPr lang="tr-TR"/>
        </a:p>
      </dgm:t>
    </dgm:pt>
    <dgm:pt modelId="{EF727C62-9D23-4848-B6A1-2705BC7B91AB}" type="sibTrans" cxnId="{AF0AFF23-B776-411B-80B2-9D1644B4BA20}">
      <dgm:prSet/>
      <dgm:spPr/>
      <dgm:t>
        <a:bodyPr/>
        <a:lstStyle/>
        <a:p>
          <a:endParaRPr lang="tr-TR"/>
        </a:p>
      </dgm:t>
    </dgm:pt>
    <dgm:pt modelId="{12DCD7A7-4475-4589-A264-D9AFF8FB8B32}">
      <dgm:prSet/>
      <dgm:spPr/>
      <dgm:t>
        <a:bodyPr/>
        <a:lstStyle/>
        <a:p>
          <a:pPr rtl="0"/>
          <a:r>
            <a:rPr lang="tr-TR"/>
            <a:t>Avrupa Gönüllü İnsani Yardım Programı</a:t>
          </a:r>
          <a:endParaRPr lang="en-GB"/>
        </a:p>
      </dgm:t>
    </dgm:pt>
    <dgm:pt modelId="{AC256138-877C-4719-BF55-B1EDF430A720}" type="parTrans" cxnId="{3AE0AC88-B77C-4D05-9983-295E855CF116}">
      <dgm:prSet/>
      <dgm:spPr/>
      <dgm:t>
        <a:bodyPr/>
        <a:lstStyle/>
        <a:p>
          <a:endParaRPr lang="tr-TR"/>
        </a:p>
      </dgm:t>
    </dgm:pt>
    <dgm:pt modelId="{DE37154B-7B62-415B-A91C-E88FD7B7C876}" type="sibTrans" cxnId="{3AE0AC88-B77C-4D05-9983-295E855CF116}">
      <dgm:prSet/>
      <dgm:spPr/>
      <dgm:t>
        <a:bodyPr/>
        <a:lstStyle/>
        <a:p>
          <a:endParaRPr lang="tr-TR"/>
        </a:p>
      </dgm:t>
    </dgm:pt>
    <dgm:pt modelId="{1D55FD22-632B-4FEE-8416-FB454E871DC8}" type="pres">
      <dgm:prSet presAssocID="{CCA5840B-5E94-41D5-833C-72310874CF85}" presName="Name0" presStyleCnt="0">
        <dgm:presLayoutVars>
          <dgm:dir/>
          <dgm:animLvl val="lvl"/>
          <dgm:resizeHandles val="exact"/>
        </dgm:presLayoutVars>
      </dgm:prSet>
      <dgm:spPr/>
    </dgm:pt>
    <dgm:pt modelId="{41058191-FEAE-4613-A15F-12DB5098A4C1}" type="pres">
      <dgm:prSet presAssocID="{584ADF83-92C2-4F22-9384-374966B8FD2B}" presName="linNode" presStyleCnt="0"/>
      <dgm:spPr/>
    </dgm:pt>
    <dgm:pt modelId="{26C66F9B-1942-42F8-8837-DB6698DDCFA8}" type="pres">
      <dgm:prSet presAssocID="{584ADF83-92C2-4F22-9384-374966B8FD2B}" presName="parentText" presStyleLbl="node1" presStyleIdx="0" presStyleCnt="1" custLinFactNeighborY="-390">
        <dgm:presLayoutVars>
          <dgm:chMax val="1"/>
          <dgm:bulletEnabled val="1"/>
        </dgm:presLayoutVars>
      </dgm:prSet>
      <dgm:spPr/>
    </dgm:pt>
    <dgm:pt modelId="{30FADDD9-020F-43D3-977D-965E9E48BED6}" type="pres">
      <dgm:prSet presAssocID="{584ADF83-92C2-4F22-9384-374966B8FD2B}" presName="descendantText" presStyleLbl="alignAccFollowNode1" presStyleIdx="0" presStyleCnt="1">
        <dgm:presLayoutVars>
          <dgm:bulletEnabled val="1"/>
        </dgm:presLayoutVars>
      </dgm:prSet>
      <dgm:spPr/>
    </dgm:pt>
  </dgm:ptLst>
  <dgm:cxnLst>
    <dgm:cxn modelId="{204CE313-5FD8-48A5-9C0C-CF094CF1442A}" srcId="{CCA5840B-5E94-41D5-833C-72310874CF85}" destId="{584ADF83-92C2-4F22-9384-374966B8FD2B}" srcOrd="0" destOrd="0" parTransId="{41F88BFC-E5BA-44C1-BB34-01B9D6AF76B0}" sibTransId="{6CD14E2E-AE36-4F22-91F5-194A709F4213}"/>
    <dgm:cxn modelId="{AF0AFF23-B776-411B-80B2-9D1644B4BA20}" srcId="{584ADF83-92C2-4F22-9384-374966B8FD2B}" destId="{297545A9-5BA8-4363-AD79-9E8096C458E7}" srcOrd="0" destOrd="0" parTransId="{7371DD6E-23E5-4788-8A88-C65A472BC837}" sibTransId="{EF727C62-9D23-4848-B6A1-2705BC7B91AB}"/>
    <dgm:cxn modelId="{547FD03F-CA1E-4BA1-B367-26EA043AF719}" type="presOf" srcId="{CCA5840B-5E94-41D5-833C-72310874CF85}" destId="{1D55FD22-632B-4FEE-8416-FB454E871DC8}" srcOrd="0" destOrd="0" presId="urn:microsoft.com/office/officeart/2005/8/layout/vList5"/>
    <dgm:cxn modelId="{3AE0AC88-B77C-4D05-9983-295E855CF116}" srcId="{584ADF83-92C2-4F22-9384-374966B8FD2B}" destId="{12DCD7A7-4475-4589-A264-D9AFF8FB8B32}" srcOrd="1" destOrd="0" parTransId="{AC256138-877C-4719-BF55-B1EDF430A720}" sibTransId="{DE37154B-7B62-415B-A91C-E88FD7B7C876}"/>
    <dgm:cxn modelId="{C1434993-B7BE-48D8-B111-883C0114693A}" type="presOf" srcId="{297545A9-5BA8-4363-AD79-9E8096C458E7}" destId="{30FADDD9-020F-43D3-977D-965E9E48BED6}" srcOrd="0" destOrd="0" presId="urn:microsoft.com/office/officeart/2005/8/layout/vList5"/>
    <dgm:cxn modelId="{5D341AD4-F6B2-46F6-9756-FA3297AFA520}" type="presOf" srcId="{584ADF83-92C2-4F22-9384-374966B8FD2B}" destId="{26C66F9B-1942-42F8-8837-DB6698DDCFA8}" srcOrd="0" destOrd="0" presId="urn:microsoft.com/office/officeart/2005/8/layout/vList5"/>
    <dgm:cxn modelId="{AE5839DB-DAD1-443E-8346-3E739B44410F}" type="presOf" srcId="{12DCD7A7-4475-4589-A264-D9AFF8FB8B32}" destId="{30FADDD9-020F-43D3-977D-965E9E48BED6}" srcOrd="0" destOrd="1" presId="urn:microsoft.com/office/officeart/2005/8/layout/vList5"/>
    <dgm:cxn modelId="{3FB49FCA-49A4-4521-ABF8-F3FD755EF12F}" type="presParOf" srcId="{1D55FD22-632B-4FEE-8416-FB454E871DC8}" destId="{41058191-FEAE-4613-A15F-12DB5098A4C1}" srcOrd="0" destOrd="0" presId="urn:microsoft.com/office/officeart/2005/8/layout/vList5"/>
    <dgm:cxn modelId="{85F5F123-7247-498A-8567-4E9DE7C2DF77}" type="presParOf" srcId="{41058191-FEAE-4613-A15F-12DB5098A4C1}" destId="{26C66F9B-1942-42F8-8837-DB6698DDCFA8}" srcOrd="0" destOrd="0" presId="urn:microsoft.com/office/officeart/2005/8/layout/vList5"/>
    <dgm:cxn modelId="{30A24ACC-DB09-41F2-AAA5-141FC1D4B1E2}" type="presParOf" srcId="{41058191-FEAE-4613-A15F-12DB5098A4C1}" destId="{30FADDD9-020F-43D3-977D-965E9E48BED6}"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DF605FCF-AC56-49FA-AD8A-782FCC52693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045DF224-2C53-4A28-B87E-4536DF1FCF4B}">
      <dgm:prSet custT="1"/>
      <dgm:spPr/>
      <dgm:t>
        <a:bodyPr/>
        <a:lstStyle/>
        <a:p>
          <a:pPr algn="ctr" rtl="0"/>
          <a:r>
            <a:rPr kumimoji="0" lang="tr-TR" sz="2400" b="0" i="0" u="none" strike="noStrike" cap="none" spc="0" normalizeH="0" baseline="0" noProof="0" dirty="0">
              <a:ln>
                <a:noFill/>
              </a:ln>
              <a:solidFill>
                <a:prstClr val="white"/>
              </a:solidFill>
              <a:effectLst/>
              <a:uLnTx/>
              <a:uFillTx/>
              <a:latin typeface="Calibri"/>
              <a:ea typeface="+mn-ea"/>
              <a:cs typeface="+mn-cs"/>
            </a:rPr>
            <a:t>Dijital Avrupa Programı, yapay zeka, siber güvenlik, gelişmiş bilgi işlem, veri altyapıları, veri yönetişimi ve işleme ile bu teknolojilerin konuşlandırılması ve bunların enerji, </a:t>
          </a:r>
          <a:r>
            <a:rPr kumimoji="0" lang="tr-TR" sz="2400" i="0" u="none" strike="noStrike" cap="none" spc="0" normalizeH="0" baseline="0" noProof="0" dirty="0">
              <a:ln>
                <a:noFill/>
              </a:ln>
              <a:solidFill>
                <a:schemeClr val="bg1"/>
              </a:solidFill>
              <a:effectLst/>
              <a:uLnTx/>
              <a:uFillTx/>
              <a:latin typeface="Calibri"/>
              <a:ea typeface="+mn-ea"/>
              <a:cs typeface="+mn-cs"/>
            </a:rPr>
            <a:t>iklim değişikliği ve çevre,</a:t>
          </a:r>
          <a:r>
            <a:rPr kumimoji="0" lang="tr-TR" sz="2400" b="0" i="0" u="none" strike="noStrike" cap="none" spc="0" normalizeH="0" baseline="0" noProof="0" dirty="0">
              <a:ln>
                <a:noFill/>
              </a:ln>
              <a:solidFill>
                <a:schemeClr val="bg1"/>
              </a:solidFill>
              <a:effectLst/>
              <a:uLnTx/>
              <a:uFillTx/>
              <a:latin typeface="Calibri"/>
              <a:ea typeface="+mn-ea"/>
              <a:cs typeface="+mn-cs"/>
            </a:rPr>
            <a:t> imalat, tarım ve sağlık g</a:t>
          </a:r>
          <a:r>
            <a:rPr kumimoji="0" lang="tr-TR" sz="2400" b="0" i="0" u="none" strike="noStrike" cap="none" spc="0" normalizeH="0" baseline="0" noProof="0" dirty="0">
              <a:ln>
                <a:noFill/>
              </a:ln>
              <a:solidFill>
                <a:prstClr val="white"/>
              </a:solidFill>
              <a:effectLst/>
              <a:uLnTx/>
              <a:uFillTx/>
              <a:latin typeface="Calibri"/>
              <a:ea typeface="+mn-ea"/>
              <a:cs typeface="+mn-cs"/>
            </a:rPr>
            <a:t>ibi kritik sektörler için en iyi şekilde kullanılması için AB'nin dijital kapasitesini güçlendirmeyi amaçlamaktadır.</a:t>
          </a:r>
          <a:endParaRPr lang="en-GB" sz="2400" dirty="0">
            <a:solidFill>
              <a:schemeClr val="bg1"/>
            </a:solidFill>
          </a:endParaRPr>
        </a:p>
      </dgm:t>
    </dgm:pt>
    <dgm:pt modelId="{DFFC1610-FB49-44A4-893F-D2D77B7C7C97}" type="parTrans" cxnId="{A931FCD0-2E0D-451A-A6DE-D7660391D837}">
      <dgm:prSet/>
      <dgm:spPr/>
      <dgm:t>
        <a:bodyPr/>
        <a:lstStyle/>
        <a:p>
          <a:endParaRPr lang="tr-TR"/>
        </a:p>
      </dgm:t>
    </dgm:pt>
    <dgm:pt modelId="{49C21981-8A6B-4360-A13B-5573B1C9FB19}" type="sibTrans" cxnId="{A931FCD0-2E0D-451A-A6DE-D7660391D837}">
      <dgm:prSet/>
      <dgm:spPr/>
      <dgm:t>
        <a:bodyPr/>
        <a:lstStyle/>
        <a:p>
          <a:endParaRPr lang="tr-TR"/>
        </a:p>
      </dgm:t>
    </dgm:pt>
    <dgm:pt modelId="{8D26FF48-2353-47AC-80E9-C7036481FDCD}">
      <dgm:prSet custT="1"/>
      <dgm:spPr>
        <a:blipFill rotWithShape="0">
          <a:blip xmlns:r="http://schemas.openxmlformats.org/officeDocument/2006/relationships" r:embed="rId1"/>
          <a:stretch>
            <a:fillRect/>
          </a:stretch>
        </a:blipFill>
      </dgm:spPr>
      <dgm:t>
        <a:bodyPr/>
        <a:lstStyle/>
        <a:p>
          <a:pPr algn="ctr" rtl="0"/>
          <a:r>
            <a:rPr kumimoji="0" lang="tr-TR" sz="1800" b="0" i="0" u="none" strike="noStrike" cap="none" spc="0" normalizeH="0" baseline="0" noProof="0" dirty="0">
              <a:ln>
                <a:noFill/>
              </a:ln>
              <a:solidFill>
                <a:prstClr val="white"/>
              </a:solidFill>
              <a:effectLst/>
              <a:uLnTx/>
              <a:uFillTx/>
              <a:latin typeface="Calibri"/>
              <a:ea typeface="+mn-ea"/>
              <a:cs typeface="+mn-cs"/>
            </a:rPr>
            <a:t>Programın 2021-2027 dönemi bütçesi:</a:t>
          </a:r>
        </a:p>
        <a:p>
          <a:pPr algn="ctr" rtl="0"/>
          <a:endParaRPr kumimoji="0" lang="tr-TR" sz="1800" b="0" i="0" u="none" strike="noStrike" cap="none" spc="0" normalizeH="0" baseline="0" noProof="0" dirty="0">
            <a:ln>
              <a:noFill/>
            </a:ln>
            <a:solidFill>
              <a:prstClr val="white"/>
            </a:solidFill>
            <a:effectLst/>
            <a:uLnTx/>
            <a:uFillTx/>
            <a:latin typeface="Calibri"/>
            <a:ea typeface="+mn-ea"/>
            <a:cs typeface="+mn-cs"/>
          </a:endParaRPr>
        </a:p>
        <a:p>
          <a:pPr algn="ctr" rtl="0"/>
          <a:endParaRPr kumimoji="0" lang="tr-TR" sz="1800" b="0" i="0" u="none" strike="noStrike" cap="none" spc="0" normalizeH="0" baseline="0" noProof="0" dirty="0">
            <a:ln>
              <a:noFill/>
            </a:ln>
            <a:solidFill>
              <a:prstClr val="white"/>
            </a:solidFill>
            <a:effectLst/>
            <a:uLnTx/>
            <a:uFillTx/>
            <a:latin typeface="Calibri"/>
            <a:ea typeface="+mn-ea"/>
            <a:cs typeface="+mn-cs"/>
          </a:endParaRPr>
        </a:p>
        <a:p>
          <a:pPr algn="ctr" rtl="0"/>
          <a:r>
            <a:rPr kumimoji="0" lang="tr-TR" sz="1800" b="0" i="0" u="none" strike="noStrike" cap="none" spc="0" normalizeH="0" baseline="0" noProof="0" dirty="0">
              <a:ln>
                <a:noFill/>
              </a:ln>
              <a:solidFill>
                <a:prstClr val="white"/>
              </a:solidFill>
              <a:effectLst/>
              <a:uLnTx/>
              <a:uFillTx/>
              <a:latin typeface="Calibri"/>
              <a:ea typeface="+mn-ea"/>
              <a:cs typeface="+mn-cs"/>
            </a:rPr>
            <a:t> </a:t>
          </a:r>
          <a:endParaRPr lang="en-GB" sz="1800" dirty="0">
            <a:solidFill>
              <a:schemeClr val="bg1"/>
            </a:solidFill>
          </a:endParaRPr>
        </a:p>
      </dgm:t>
    </dgm:pt>
    <dgm:pt modelId="{420704D3-7B9C-4EE2-86EF-9BC214C3A161}" type="sibTrans" cxnId="{D60F0D0B-0FB2-45C8-8CC9-A9E943C6FABB}">
      <dgm:prSet/>
      <dgm:spPr/>
      <dgm:t>
        <a:bodyPr/>
        <a:lstStyle/>
        <a:p>
          <a:endParaRPr lang="tr-TR"/>
        </a:p>
      </dgm:t>
    </dgm:pt>
    <dgm:pt modelId="{94C54A47-3CF7-45D2-8643-11F5883A99B2}" type="parTrans" cxnId="{D60F0D0B-0FB2-45C8-8CC9-A9E943C6FABB}">
      <dgm:prSet/>
      <dgm:spPr/>
      <dgm:t>
        <a:bodyPr/>
        <a:lstStyle/>
        <a:p>
          <a:endParaRPr lang="tr-TR"/>
        </a:p>
      </dgm:t>
    </dgm:pt>
    <dgm:pt modelId="{7DCA2ABA-37DA-402B-9C58-9B068D22380D}" type="pres">
      <dgm:prSet presAssocID="{DF605FCF-AC56-49FA-AD8A-782FCC526935}" presName="vert0" presStyleCnt="0">
        <dgm:presLayoutVars>
          <dgm:dir/>
          <dgm:animOne val="branch"/>
          <dgm:animLvl val="lvl"/>
        </dgm:presLayoutVars>
      </dgm:prSet>
      <dgm:spPr/>
    </dgm:pt>
    <dgm:pt modelId="{BE8E39C7-094E-4B56-AA98-F858E8C91C69}" type="pres">
      <dgm:prSet presAssocID="{045DF224-2C53-4A28-B87E-4536DF1FCF4B}" presName="thickLine" presStyleLbl="alignNode1" presStyleIdx="0" presStyleCnt="2" custLinFactNeighborY="2645"/>
      <dgm:spPr/>
    </dgm:pt>
    <dgm:pt modelId="{181BA5D0-DD54-424D-A6C4-E7A8A36FD59D}" type="pres">
      <dgm:prSet presAssocID="{045DF224-2C53-4A28-B87E-4536DF1FCF4B}" presName="horz1" presStyleCnt="0"/>
      <dgm:spPr/>
    </dgm:pt>
    <dgm:pt modelId="{1FFD0AEC-1036-4EA2-8E5D-8A5D4A67DC81}" type="pres">
      <dgm:prSet presAssocID="{045DF224-2C53-4A28-B87E-4536DF1FCF4B}" presName="tx1" presStyleLbl="revTx" presStyleIdx="0" presStyleCnt="2" custScaleY="155198"/>
      <dgm:spPr/>
    </dgm:pt>
    <dgm:pt modelId="{FF1335D5-DBED-4810-B8D4-D399218BE13D}" type="pres">
      <dgm:prSet presAssocID="{045DF224-2C53-4A28-B87E-4536DF1FCF4B}" presName="vert1" presStyleCnt="0"/>
      <dgm:spPr/>
    </dgm:pt>
    <dgm:pt modelId="{F26053F3-FB9E-4D78-9FB2-DFB750E2412C}" type="pres">
      <dgm:prSet presAssocID="{8D26FF48-2353-47AC-80E9-C7036481FDCD}" presName="thickLine" presStyleLbl="alignNode1" presStyleIdx="1" presStyleCnt="2"/>
      <dgm:spPr/>
    </dgm:pt>
    <dgm:pt modelId="{D00B5E1B-0615-4EC5-B227-86A2A42A0F27}" type="pres">
      <dgm:prSet presAssocID="{8D26FF48-2353-47AC-80E9-C7036481FDCD}" presName="horz1" presStyleCnt="0"/>
      <dgm:spPr/>
    </dgm:pt>
    <dgm:pt modelId="{4992F39B-2080-46E8-A843-959D9A45D6B8}" type="pres">
      <dgm:prSet presAssocID="{8D26FF48-2353-47AC-80E9-C7036481FDCD}" presName="tx1" presStyleLbl="revTx" presStyleIdx="1" presStyleCnt="2" custScaleY="110851"/>
      <dgm:spPr/>
    </dgm:pt>
    <dgm:pt modelId="{34986360-A2A6-4082-8E81-94EF8EA40209}" type="pres">
      <dgm:prSet presAssocID="{8D26FF48-2353-47AC-80E9-C7036481FDCD}" presName="vert1" presStyleCnt="0"/>
      <dgm:spPr/>
    </dgm:pt>
  </dgm:ptLst>
  <dgm:cxnLst>
    <dgm:cxn modelId="{D60F0D0B-0FB2-45C8-8CC9-A9E943C6FABB}" srcId="{DF605FCF-AC56-49FA-AD8A-782FCC526935}" destId="{8D26FF48-2353-47AC-80E9-C7036481FDCD}" srcOrd="1" destOrd="0" parTransId="{94C54A47-3CF7-45D2-8643-11F5883A99B2}" sibTransId="{420704D3-7B9C-4EE2-86EF-9BC214C3A161}"/>
    <dgm:cxn modelId="{C936D02E-788A-456C-A9D9-381440CC55CC}" type="presOf" srcId="{8D26FF48-2353-47AC-80E9-C7036481FDCD}" destId="{4992F39B-2080-46E8-A843-959D9A45D6B8}" srcOrd="0" destOrd="0" presId="urn:microsoft.com/office/officeart/2008/layout/LinedList"/>
    <dgm:cxn modelId="{0059A49E-CC8A-4911-8D58-525A152496CA}" type="presOf" srcId="{DF605FCF-AC56-49FA-AD8A-782FCC526935}" destId="{7DCA2ABA-37DA-402B-9C58-9B068D22380D}" srcOrd="0" destOrd="0" presId="urn:microsoft.com/office/officeart/2008/layout/LinedList"/>
    <dgm:cxn modelId="{A931FCD0-2E0D-451A-A6DE-D7660391D837}" srcId="{DF605FCF-AC56-49FA-AD8A-782FCC526935}" destId="{045DF224-2C53-4A28-B87E-4536DF1FCF4B}" srcOrd="0" destOrd="0" parTransId="{DFFC1610-FB49-44A4-893F-D2D77B7C7C97}" sibTransId="{49C21981-8A6B-4360-A13B-5573B1C9FB19}"/>
    <dgm:cxn modelId="{3D1541FD-32B6-485A-A4CF-F5098F3A0645}" type="presOf" srcId="{045DF224-2C53-4A28-B87E-4536DF1FCF4B}" destId="{1FFD0AEC-1036-4EA2-8E5D-8A5D4A67DC81}" srcOrd="0" destOrd="0" presId="urn:microsoft.com/office/officeart/2008/layout/LinedList"/>
    <dgm:cxn modelId="{5A8267E2-ADB1-4C52-86FB-2D2FD3FF89BB}" type="presParOf" srcId="{7DCA2ABA-37DA-402B-9C58-9B068D22380D}" destId="{BE8E39C7-094E-4B56-AA98-F858E8C91C69}" srcOrd="0" destOrd="0" presId="urn:microsoft.com/office/officeart/2008/layout/LinedList"/>
    <dgm:cxn modelId="{A415DF60-6DF7-491A-AA10-7F085DD10F29}" type="presParOf" srcId="{7DCA2ABA-37DA-402B-9C58-9B068D22380D}" destId="{181BA5D0-DD54-424D-A6C4-E7A8A36FD59D}" srcOrd="1" destOrd="0" presId="urn:microsoft.com/office/officeart/2008/layout/LinedList"/>
    <dgm:cxn modelId="{9571A3D0-84E2-4FAF-B06F-0E6C45A2BC44}" type="presParOf" srcId="{181BA5D0-DD54-424D-A6C4-E7A8A36FD59D}" destId="{1FFD0AEC-1036-4EA2-8E5D-8A5D4A67DC81}" srcOrd="0" destOrd="0" presId="urn:microsoft.com/office/officeart/2008/layout/LinedList"/>
    <dgm:cxn modelId="{093F8387-D7C0-43A5-8656-8B8DCACA1299}" type="presParOf" srcId="{181BA5D0-DD54-424D-A6C4-E7A8A36FD59D}" destId="{FF1335D5-DBED-4810-B8D4-D399218BE13D}" srcOrd="1" destOrd="0" presId="urn:microsoft.com/office/officeart/2008/layout/LinedList"/>
    <dgm:cxn modelId="{3653C23B-74CE-4F13-AFD8-6A917157F881}" type="presParOf" srcId="{7DCA2ABA-37DA-402B-9C58-9B068D22380D}" destId="{F26053F3-FB9E-4D78-9FB2-DFB750E2412C}" srcOrd="2" destOrd="0" presId="urn:microsoft.com/office/officeart/2008/layout/LinedList"/>
    <dgm:cxn modelId="{95CAE116-D76D-412D-8B52-D66D5758D295}" type="presParOf" srcId="{7DCA2ABA-37DA-402B-9C58-9B068D22380D}" destId="{D00B5E1B-0615-4EC5-B227-86A2A42A0F27}" srcOrd="3" destOrd="0" presId="urn:microsoft.com/office/officeart/2008/layout/LinedList"/>
    <dgm:cxn modelId="{7DBA7C41-9F02-4C02-A12D-0FE8849F6C1E}" type="presParOf" srcId="{D00B5E1B-0615-4EC5-B227-86A2A42A0F27}" destId="{4992F39B-2080-46E8-A843-959D9A45D6B8}" srcOrd="0" destOrd="0" presId="urn:microsoft.com/office/officeart/2008/layout/LinedList"/>
    <dgm:cxn modelId="{82BAD357-C7CF-41F7-A6DA-F2D4941F06D3}" type="presParOf" srcId="{D00B5E1B-0615-4EC5-B227-86A2A42A0F27}" destId="{34986360-A2A6-4082-8E81-94EF8EA402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BE16E95B-E0D5-4344-AB9B-8A2F17E29F5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tr-TR"/>
        </a:p>
      </dgm:t>
    </dgm:pt>
    <dgm:pt modelId="{855F7275-72EB-4471-8D38-6DCDCCC60952}">
      <dgm:prSet/>
      <dgm:spPr/>
      <dgm:t>
        <a:bodyPr/>
        <a:lstStyle/>
        <a:p>
          <a:pPr rtl="0"/>
          <a:r>
            <a:rPr lang="en-GB" b="1" i="0" baseline="0" dirty="0"/>
            <a:t>TOPLAM BÜTÇE</a:t>
          </a:r>
          <a:endParaRPr lang="en-GB" dirty="0"/>
        </a:p>
      </dgm:t>
    </dgm:pt>
    <dgm:pt modelId="{90AEA693-91AF-4F21-B894-DC68BDD3072B}" type="parTrans" cxnId="{7A5B30B6-C270-4BEC-BC73-8682757692A1}">
      <dgm:prSet/>
      <dgm:spPr/>
      <dgm:t>
        <a:bodyPr/>
        <a:lstStyle/>
        <a:p>
          <a:endParaRPr lang="tr-TR"/>
        </a:p>
      </dgm:t>
    </dgm:pt>
    <dgm:pt modelId="{3ABA8C2F-773E-445E-B276-99E0D1FCA8DE}" type="sibTrans" cxnId="{7A5B30B6-C270-4BEC-BC73-8682757692A1}">
      <dgm:prSet/>
      <dgm:spPr/>
      <dgm:t>
        <a:bodyPr/>
        <a:lstStyle/>
        <a:p>
          <a:endParaRPr lang="tr-TR"/>
        </a:p>
      </dgm:t>
    </dgm:pt>
    <dgm:pt modelId="{2167AA69-E55F-4F87-B631-F556796A26F8}">
      <dgm:prSet/>
      <dgm:spPr/>
      <dgm:t>
        <a:bodyPr/>
        <a:lstStyle/>
        <a:p>
          <a:pPr rtl="0"/>
          <a:r>
            <a:rPr lang="en-GB" b="1" i="0" baseline="0" dirty="0">
              <a:solidFill>
                <a:srgbClr val="FF0000"/>
              </a:solidFill>
            </a:rPr>
            <a:t>5 MİLYON AVRO</a:t>
          </a:r>
          <a:endParaRPr lang="en-GB" dirty="0">
            <a:solidFill>
              <a:srgbClr val="FF0000"/>
            </a:solidFill>
          </a:endParaRPr>
        </a:p>
      </dgm:t>
    </dgm:pt>
    <dgm:pt modelId="{D2A7906D-7C1D-4C5E-AF57-CDE453BCE123}" type="parTrans" cxnId="{198642CD-DFE5-4AE6-82AF-7FF7A6D8BD21}">
      <dgm:prSet/>
      <dgm:spPr/>
      <dgm:t>
        <a:bodyPr/>
        <a:lstStyle/>
        <a:p>
          <a:endParaRPr lang="tr-TR"/>
        </a:p>
      </dgm:t>
    </dgm:pt>
    <dgm:pt modelId="{EA080763-4508-4AAD-9B46-F0B6A342ACD3}" type="sibTrans" cxnId="{198642CD-DFE5-4AE6-82AF-7FF7A6D8BD21}">
      <dgm:prSet/>
      <dgm:spPr/>
      <dgm:t>
        <a:bodyPr/>
        <a:lstStyle/>
        <a:p>
          <a:endParaRPr lang="tr-TR"/>
        </a:p>
      </dgm:t>
    </dgm:pt>
    <dgm:pt modelId="{1BF61142-B082-405F-A5F6-4A36FBC9A071}" type="pres">
      <dgm:prSet presAssocID="{BE16E95B-E0D5-4344-AB9B-8A2F17E29F50}" presName="Name0" presStyleCnt="0">
        <dgm:presLayoutVars>
          <dgm:chMax val="7"/>
          <dgm:dir/>
          <dgm:animLvl val="lvl"/>
          <dgm:resizeHandles val="exact"/>
        </dgm:presLayoutVars>
      </dgm:prSet>
      <dgm:spPr/>
    </dgm:pt>
    <dgm:pt modelId="{44DDB0ED-BE5D-4CEA-89E0-49D37027A871}" type="pres">
      <dgm:prSet presAssocID="{855F7275-72EB-4471-8D38-6DCDCCC60952}" presName="circle1" presStyleLbl="node1" presStyleIdx="0" presStyleCnt="2"/>
      <dgm:spPr/>
    </dgm:pt>
    <dgm:pt modelId="{FE84A3B5-7774-4E58-9C2E-BFFF58ECD0C1}" type="pres">
      <dgm:prSet presAssocID="{855F7275-72EB-4471-8D38-6DCDCCC60952}" presName="space" presStyleCnt="0"/>
      <dgm:spPr/>
    </dgm:pt>
    <dgm:pt modelId="{62DA6904-D3C2-49E3-BB8A-C76B08A41D32}" type="pres">
      <dgm:prSet presAssocID="{855F7275-72EB-4471-8D38-6DCDCCC60952}" presName="rect1" presStyleLbl="alignAcc1" presStyleIdx="0" presStyleCnt="2" custLinFactNeighborX="9706"/>
      <dgm:spPr/>
    </dgm:pt>
    <dgm:pt modelId="{B8D85AC1-6825-4698-9BB9-CDAD02AD3B12}" type="pres">
      <dgm:prSet presAssocID="{2167AA69-E55F-4F87-B631-F556796A26F8}" presName="vertSpace2" presStyleLbl="node1" presStyleIdx="0" presStyleCnt="2"/>
      <dgm:spPr/>
    </dgm:pt>
    <dgm:pt modelId="{D9C50230-7BA1-42F3-AD4F-8FD591A11F97}" type="pres">
      <dgm:prSet presAssocID="{2167AA69-E55F-4F87-B631-F556796A26F8}" presName="circle2" presStyleLbl="node1" presStyleIdx="1" presStyleCnt="2"/>
      <dgm:spPr/>
    </dgm:pt>
    <dgm:pt modelId="{586BECA3-6920-419F-9B2C-0775926FC153}" type="pres">
      <dgm:prSet presAssocID="{2167AA69-E55F-4F87-B631-F556796A26F8}" presName="rect2" presStyleLbl="alignAcc1" presStyleIdx="1" presStyleCnt="2"/>
      <dgm:spPr/>
    </dgm:pt>
    <dgm:pt modelId="{54573310-C3EE-40C7-B138-14BFD6804B11}" type="pres">
      <dgm:prSet presAssocID="{855F7275-72EB-4471-8D38-6DCDCCC60952}" presName="rect1ParTxNoCh" presStyleLbl="alignAcc1" presStyleIdx="1" presStyleCnt="2">
        <dgm:presLayoutVars>
          <dgm:chMax val="1"/>
          <dgm:bulletEnabled val="1"/>
        </dgm:presLayoutVars>
      </dgm:prSet>
      <dgm:spPr/>
    </dgm:pt>
    <dgm:pt modelId="{9A21D1EE-765F-42BD-9AB2-D48C8ED7E457}" type="pres">
      <dgm:prSet presAssocID="{2167AA69-E55F-4F87-B631-F556796A26F8}" presName="rect2ParTxNoCh" presStyleLbl="alignAcc1" presStyleIdx="1" presStyleCnt="2">
        <dgm:presLayoutVars>
          <dgm:chMax val="1"/>
          <dgm:bulletEnabled val="1"/>
        </dgm:presLayoutVars>
      </dgm:prSet>
      <dgm:spPr/>
    </dgm:pt>
  </dgm:ptLst>
  <dgm:cxnLst>
    <dgm:cxn modelId="{755AEF94-07FC-4F26-9AF6-BBA7AFB06196}" type="presOf" srcId="{855F7275-72EB-4471-8D38-6DCDCCC60952}" destId="{62DA6904-D3C2-49E3-BB8A-C76B08A41D32}" srcOrd="0" destOrd="0" presId="urn:microsoft.com/office/officeart/2005/8/layout/target3"/>
    <dgm:cxn modelId="{7A5B30B6-C270-4BEC-BC73-8682757692A1}" srcId="{BE16E95B-E0D5-4344-AB9B-8A2F17E29F50}" destId="{855F7275-72EB-4471-8D38-6DCDCCC60952}" srcOrd="0" destOrd="0" parTransId="{90AEA693-91AF-4F21-B894-DC68BDD3072B}" sibTransId="{3ABA8C2F-773E-445E-B276-99E0D1FCA8DE}"/>
    <dgm:cxn modelId="{60B413C9-395B-47A4-AB8F-A8DEE228CEA9}" type="presOf" srcId="{2167AA69-E55F-4F87-B631-F556796A26F8}" destId="{586BECA3-6920-419F-9B2C-0775926FC153}" srcOrd="0" destOrd="0" presId="urn:microsoft.com/office/officeart/2005/8/layout/target3"/>
    <dgm:cxn modelId="{BA3981CA-786B-4AA3-8467-A3229DD80CB9}" type="presOf" srcId="{BE16E95B-E0D5-4344-AB9B-8A2F17E29F50}" destId="{1BF61142-B082-405F-A5F6-4A36FBC9A071}" srcOrd="0" destOrd="0" presId="urn:microsoft.com/office/officeart/2005/8/layout/target3"/>
    <dgm:cxn modelId="{198642CD-DFE5-4AE6-82AF-7FF7A6D8BD21}" srcId="{BE16E95B-E0D5-4344-AB9B-8A2F17E29F50}" destId="{2167AA69-E55F-4F87-B631-F556796A26F8}" srcOrd="1" destOrd="0" parTransId="{D2A7906D-7C1D-4C5E-AF57-CDE453BCE123}" sibTransId="{EA080763-4508-4AAD-9B46-F0B6A342ACD3}"/>
    <dgm:cxn modelId="{472F97DA-46FC-4C36-AE74-BA10F7062671}" type="presOf" srcId="{855F7275-72EB-4471-8D38-6DCDCCC60952}" destId="{54573310-C3EE-40C7-B138-14BFD6804B11}" srcOrd="1" destOrd="0" presId="urn:microsoft.com/office/officeart/2005/8/layout/target3"/>
    <dgm:cxn modelId="{AAFE48FA-BC16-406A-98F2-10C8DB1686FC}" type="presOf" srcId="{2167AA69-E55F-4F87-B631-F556796A26F8}" destId="{9A21D1EE-765F-42BD-9AB2-D48C8ED7E457}" srcOrd="1" destOrd="0" presId="urn:microsoft.com/office/officeart/2005/8/layout/target3"/>
    <dgm:cxn modelId="{43A0D8B8-0354-4C7C-8E98-945FB3128124}" type="presParOf" srcId="{1BF61142-B082-405F-A5F6-4A36FBC9A071}" destId="{44DDB0ED-BE5D-4CEA-89E0-49D37027A871}" srcOrd="0" destOrd="0" presId="urn:microsoft.com/office/officeart/2005/8/layout/target3"/>
    <dgm:cxn modelId="{E43E1E57-FE20-448A-9E6A-97D86633C3DE}" type="presParOf" srcId="{1BF61142-B082-405F-A5F6-4A36FBC9A071}" destId="{FE84A3B5-7774-4E58-9C2E-BFFF58ECD0C1}" srcOrd="1" destOrd="0" presId="urn:microsoft.com/office/officeart/2005/8/layout/target3"/>
    <dgm:cxn modelId="{3164E277-75A1-4A87-BCDF-2954FE867C86}" type="presParOf" srcId="{1BF61142-B082-405F-A5F6-4A36FBC9A071}" destId="{62DA6904-D3C2-49E3-BB8A-C76B08A41D32}" srcOrd="2" destOrd="0" presId="urn:microsoft.com/office/officeart/2005/8/layout/target3"/>
    <dgm:cxn modelId="{E032ABC6-D0EB-430D-B269-F2709060B57F}" type="presParOf" srcId="{1BF61142-B082-405F-A5F6-4A36FBC9A071}" destId="{B8D85AC1-6825-4698-9BB9-CDAD02AD3B12}" srcOrd="3" destOrd="0" presId="urn:microsoft.com/office/officeart/2005/8/layout/target3"/>
    <dgm:cxn modelId="{03443418-FBD9-481A-B9E0-FFD79B91D32A}" type="presParOf" srcId="{1BF61142-B082-405F-A5F6-4A36FBC9A071}" destId="{D9C50230-7BA1-42F3-AD4F-8FD591A11F97}" srcOrd="4" destOrd="0" presId="urn:microsoft.com/office/officeart/2005/8/layout/target3"/>
    <dgm:cxn modelId="{DE097C3E-1DFB-4659-8993-0540991750B8}" type="presParOf" srcId="{1BF61142-B082-405F-A5F6-4A36FBC9A071}" destId="{586BECA3-6920-419F-9B2C-0775926FC153}" srcOrd="5" destOrd="0" presId="urn:microsoft.com/office/officeart/2005/8/layout/target3"/>
    <dgm:cxn modelId="{AED7B3B3-AD11-4B91-BD06-463B07A5D9E5}" type="presParOf" srcId="{1BF61142-B082-405F-A5F6-4A36FBC9A071}" destId="{54573310-C3EE-40C7-B138-14BFD6804B11}" srcOrd="6" destOrd="0" presId="urn:microsoft.com/office/officeart/2005/8/layout/target3"/>
    <dgm:cxn modelId="{9A769467-E2E8-4E01-B618-977F6CA52338}" type="presParOf" srcId="{1BF61142-B082-405F-A5F6-4A36FBC9A071}" destId="{9A21D1EE-765F-42BD-9AB2-D48C8ED7E457}"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EC4D7B9-EDF9-49AE-B2EA-9FDE4AA859F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2F5B6653-9B40-4EAD-8F66-674F06531E75}">
      <dgm:prSet/>
      <dgm:spPr/>
      <dgm:t>
        <a:bodyPr/>
        <a:lstStyle/>
        <a:p>
          <a:pPr rtl="0"/>
          <a:r>
            <a:rPr lang="en-US" b="0" i="0" baseline="0" dirty="0" err="1"/>
            <a:t>Sivil</a:t>
          </a:r>
          <a:r>
            <a:rPr lang="en-US" b="0" i="0" baseline="0" dirty="0"/>
            <a:t> </a:t>
          </a:r>
          <a:r>
            <a:rPr lang="en-US" b="0" i="0" baseline="0" dirty="0" err="1"/>
            <a:t>Koruma</a:t>
          </a:r>
          <a:r>
            <a:rPr lang="en-US" b="0" i="0" baseline="0" dirty="0"/>
            <a:t> </a:t>
          </a:r>
          <a:r>
            <a:rPr lang="en-US" b="0" i="0" baseline="0" dirty="0" err="1"/>
            <a:t>alanında</a:t>
          </a:r>
          <a:r>
            <a:rPr lang="tr-TR" b="0" i="0" baseline="0" dirty="0"/>
            <a:t> </a:t>
          </a:r>
          <a:r>
            <a:rPr lang="en-US" b="0" i="0" baseline="0" dirty="0" err="1"/>
            <a:t>üye</a:t>
          </a:r>
          <a:r>
            <a:rPr lang="en-US" b="0" i="0" baseline="0" dirty="0"/>
            <a:t> </a:t>
          </a:r>
          <a:r>
            <a:rPr lang="en-US" b="0" i="0" baseline="0" dirty="0" err="1"/>
            <a:t>ülkeler</a:t>
          </a:r>
          <a:r>
            <a:rPr lang="en-US" b="0" i="0" baseline="0" dirty="0"/>
            <a:t> </a:t>
          </a:r>
          <a:r>
            <a:rPr lang="en-US" b="0" i="0" baseline="0" dirty="0" err="1"/>
            <a:t>ve</a:t>
          </a:r>
          <a:r>
            <a:rPr lang="en-US" b="0" i="0" baseline="0" dirty="0"/>
            <a:t> </a:t>
          </a:r>
          <a:r>
            <a:rPr lang="en-US" b="0" i="0" baseline="0" dirty="0" err="1"/>
            <a:t>Birlik</a:t>
          </a:r>
          <a:r>
            <a:rPr lang="en-US" b="0" i="0" baseline="0" dirty="0"/>
            <a:t> </a:t>
          </a:r>
          <a:r>
            <a:rPr lang="en-US" b="0" i="0" baseline="0" dirty="0" err="1"/>
            <a:t>ülkeleri</a:t>
          </a:r>
          <a:r>
            <a:rPr lang="en-US" b="0" i="0" baseline="0" dirty="0"/>
            <a:t> </a:t>
          </a:r>
          <a:r>
            <a:rPr lang="en-US" b="0" i="0" baseline="0" dirty="0" err="1"/>
            <a:t>arasında</a:t>
          </a:r>
          <a:r>
            <a:rPr lang="en-US" b="0" i="0" baseline="0" dirty="0"/>
            <a:t> </a:t>
          </a:r>
          <a:r>
            <a:rPr lang="en-US" b="0" i="0" baseline="0" dirty="0" err="1"/>
            <a:t>işbirliğinin</a:t>
          </a:r>
          <a:r>
            <a:rPr lang="en-US" b="0" i="0" baseline="0" dirty="0"/>
            <a:t> </a:t>
          </a:r>
          <a:r>
            <a:rPr lang="en-US" b="0" i="0" baseline="0" dirty="0" err="1"/>
            <a:t>güçlendirilmesi</a:t>
          </a:r>
          <a:endParaRPr lang="en-GB" dirty="0"/>
        </a:p>
      </dgm:t>
    </dgm:pt>
    <dgm:pt modelId="{B07564BE-3157-4E75-B936-FA8FE8916D31}" type="parTrans" cxnId="{8F1B5637-C18B-483A-AC98-985881192855}">
      <dgm:prSet/>
      <dgm:spPr/>
      <dgm:t>
        <a:bodyPr/>
        <a:lstStyle/>
        <a:p>
          <a:endParaRPr lang="tr-TR"/>
        </a:p>
      </dgm:t>
    </dgm:pt>
    <dgm:pt modelId="{C46E7AAC-8401-4021-AA7A-E9C616605EBD}" type="sibTrans" cxnId="{8F1B5637-C18B-483A-AC98-985881192855}">
      <dgm:prSet/>
      <dgm:spPr/>
      <dgm:t>
        <a:bodyPr/>
        <a:lstStyle/>
        <a:p>
          <a:endParaRPr lang="tr-TR"/>
        </a:p>
      </dgm:t>
    </dgm:pt>
    <dgm:pt modelId="{4009BD08-1941-4746-AFC7-C7FF701BF62B}" type="pres">
      <dgm:prSet presAssocID="{CEC4D7B9-EDF9-49AE-B2EA-9FDE4AA859FF}" presName="linear" presStyleCnt="0">
        <dgm:presLayoutVars>
          <dgm:animLvl val="lvl"/>
          <dgm:resizeHandles val="exact"/>
        </dgm:presLayoutVars>
      </dgm:prSet>
      <dgm:spPr/>
    </dgm:pt>
    <dgm:pt modelId="{79BD5B59-7D10-4159-9F19-D019BAB46430}" type="pres">
      <dgm:prSet presAssocID="{2F5B6653-9B40-4EAD-8F66-674F06531E75}" presName="parentText" presStyleLbl="node1" presStyleIdx="0" presStyleCnt="1" custScaleY="109999">
        <dgm:presLayoutVars>
          <dgm:chMax val="0"/>
          <dgm:bulletEnabled val="1"/>
        </dgm:presLayoutVars>
      </dgm:prSet>
      <dgm:spPr/>
    </dgm:pt>
  </dgm:ptLst>
  <dgm:cxnLst>
    <dgm:cxn modelId="{53C7F62E-F6D7-42E3-A55F-E7BBBCF8EAC2}" type="presOf" srcId="{CEC4D7B9-EDF9-49AE-B2EA-9FDE4AA859FF}" destId="{4009BD08-1941-4746-AFC7-C7FF701BF62B}" srcOrd="0" destOrd="0" presId="urn:microsoft.com/office/officeart/2005/8/layout/vList2"/>
    <dgm:cxn modelId="{8F1B5637-C18B-483A-AC98-985881192855}" srcId="{CEC4D7B9-EDF9-49AE-B2EA-9FDE4AA859FF}" destId="{2F5B6653-9B40-4EAD-8F66-674F06531E75}" srcOrd="0" destOrd="0" parTransId="{B07564BE-3157-4E75-B936-FA8FE8916D31}" sibTransId="{C46E7AAC-8401-4021-AA7A-E9C616605EBD}"/>
    <dgm:cxn modelId="{E8F962D6-65E4-4930-9724-C2B291719B73}" type="presOf" srcId="{2F5B6653-9B40-4EAD-8F66-674F06531E75}" destId="{79BD5B59-7D10-4159-9F19-D019BAB46430}" srcOrd="0" destOrd="0" presId="urn:microsoft.com/office/officeart/2005/8/layout/vList2"/>
    <dgm:cxn modelId="{CDA556C7-D10E-46F4-999E-D1D17E95FD1E}" type="presParOf" srcId="{4009BD08-1941-4746-AFC7-C7FF701BF62B}" destId="{79BD5B59-7D10-4159-9F19-D019BAB4643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B8EF21A8-7FA8-4061-BD7C-9A5D5A742EA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tr-TR"/>
        </a:p>
      </dgm:t>
    </dgm:pt>
    <dgm:pt modelId="{B6EB6996-145B-450D-802B-87A34AE8840E}">
      <dgm:prSet/>
      <dgm:spPr/>
      <dgm:t>
        <a:bodyPr/>
        <a:lstStyle/>
        <a:p>
          <a:pPr rtl="0"/>
          <a:r>
            <a:rPr lang="en-US" b="0" i="0" baseline="0" dirty="0" err="1"/>
            <a:t>Doğal</a:t>
          </a:r>
          <a:r>
            <a:rPr lang="en-US" b="0" i="0" baseline="0" dirty="0"/>
            <a:t> </a:t>
          </a:r>
          <a:r>
            <a:rPr lang="en-US" b="0" i="0" baseline="0" dirty="0" err="1"/>
            <a:t>ve</a:t>
          </a:r>
          <a:r>
            <a:rPr lang="en-US" b="0" i="0" baseline="0" dirty="0"/>
            <a:t> </a:t>
          </a:r>
          <a:r>
            <a:rPr lang="en-US" b="0" i="0" baseline="0" dirty="0" err="1"/>
            <a:t>insan</a:t>
          </a:r>
          <a:r>
            <a:rPr lang="en-US" b="0" i="0" baseline="0" dirty="0"/>
            <a:t> </a:t>
          </a:r>
          <a:r>
            <a:rPr lang="en-US" b="0" i="0" baseline="0" dirty="0" err="1"/>
            <a:t>eliyle</a:t>
          </a:r>
          <a:r>
            <a:rPr lang="en-US" b="0" i="0" baseline="0" dirty="0"/>
            <a:t> </a:t>
          </a:r>
          <a:r>
            <a:rPr lang="en-US" b="0" i="0" baseline="0" dirty="0" err="1"/>
            <a:t>meydana</a:t>
          </a:r>
          <a:r>
            <a:rPr lang="en-US" b="0" i="0" baseline="0" dirty="0"/>
            <a:t> </a:t>
          </a:r>
          <a:r>
            <a:rPr lang="en-US" b="0" i="0" baseline="0" dirty="0" err="1"/>
            <a:t>gelen</a:t>
          </a:r>
          <a:r>
            <a:rPr lang="en-US" b="0" i="0" baseline="0" dirty="0"/>
            <a:t> </a:t>
          </a:r>
          <a:r>
            <a:rPr lang="en-US" b="0" i="0" baseline="0" dirty="0" err="1"/>
            <a:t>afetleri</a:t>
          </a:r>
          <a:r>
            <a:rPr lang="en-US" b="0" i="0" baseline="0" dirty="0"/>
            <a:t> </a:t>
          </a:r>
          <a:r>
            <a:rPr lang="en-US" b="0" i="0" baseline="0" dirty="0" err="1"/>
            <a:t>önleme</a:t>
          </a:r>
          <a:r>
            <a:rPr lang="en-US" b="0" i="0" baseline="0" dirty="0"/>
            <a:t>, </a:t>
          </a:r>
          <a:r>
            <a:rPr lang="en-US" b="0" i="0" baseline="0" dirty="0" err="1"/>
            <a:t>hazırlık</a:t>
          </a:r>
          <a:r>
            <a:rPr lang="tr-TR" b="0" i="0" baseline="0" dirty="0"/>
            <a:t> </a:t>
          </a:r>
          <a:r>
            <a:rPr lang="en-US" b="0" i="0" baseline="0" dirty="0" err="1"/>
            <a:t>ve</a:t>
          </a:r>
          <a:r>
            <a:rPr lang="tr-TR" b="0" i="0" baseline="0" dirty="0"/>
            <a:t> </a:t>
          </a:r>
          <a:r>
            <a:rPr lang="en-US" b="0" i="0" baseline="0" dirty="0" err="1"/>
            <a:t>müdahale</a:t>
          </a:r>
          <a:r>
            <a:rPr lang="en-US" b="0" i="0" baseline="0" dirty="0"/>
            <a:t> </a:t>
          </a:r>
          <a:r>
            <a:rPr lang="en-US" b="0" i="0" baseline="0" dirty="0" err="1"/>
            <a:t>kapasitesinin</a:t>
          </a:r>
          <a:r>
            <a:rPr lang="en-US" b="0" i="0" baseline="0" dirty="0"/>
            <a:t> </a:t>
          </a:r>
          <a:r>
            <a:rPr lang="en-US" b="0" i="0" baseline="0" dirty="0" err="1"/>
            <a:t>etkinliğini</a:t>
          </a:r>
          <a:r>
            <a:rPr lang="en-US" b="0" i="0" baseline="0" dirty="0"/>
            <a:t> </a:t>
          </a:r>
          <a:r>
            <a:rPr lang="en-US" b="0" i="0" baseline="0" dirty="0" err="1"/>
            <a:t>artırmak</a:t>
          </a:r>
          <a:endParaRPr lang="en-GB" dirty="0"/>
        </a:p>
      </dgm:t>
    </dgm:pt>
    <dgm:pt modelId="{23CF72DB-192C-4ABC-9272-70C5C5F07B2A}" type="parTrans" cxnId="{892542E4-B37A-4BBA-98C7-9E0570837585}">
      <dgm:prSet/>
      <dgm:spPr/>
      <dgm:t>
        <a:bodyPr/>
        <a:lstStyle/>
        <a:p>
          <a:endParaRPr lang="tr-TR"/>
        </a:p>
      </dgm:t>
    </dgm:pt>
    <dgm:pt modelId="{622CEC52-98D3-4892-B6C0-9607865A6EC7}" type="sibTrans" cxnId="{892542E4-B37A-4BBA-98C7-9E0570837585}">
      <dgm:prSet/>
      <dgm:spPr/>
      <dgm:t>
        <a:bodyPr/>
        <a:lstStyle/>
        <a:p>
          <a:endParaRPr lang="tr-TR"/>
        </a:p>
      </dgm:t>
    </dgm:pt>
    <dgm:pt modelId="{95CD0399-66A3-466F-978D-D01A8515D6D3}" type="pres">
      <dgm:prSet presAssocID="{B8EF21A8-7FA8-4061-BD7C-9A5D5A742EAC}" presName="linear" presStyleCnt="0">
        <dgm:presLayoutVars>
          <dgm:animLvl val="lvl"/>
          <dgm:resizeHandles val="exact"/>
        </dgm:presLayoutVars>
      </dgm:prSet>
      <dgm:spPr/>
    </dgm:pt>
    <dgm:pt modelId="{4E2F5781-2A50-4D17-B090-0B55375F05FB}" type="pres">
      <dgm:prSet presAssocID="{B6EB6996-145B-450D-802B-87A34AE8840E}" presName="parentText" presStyleLbl="node1" presStyleIdx="0" presStyleCnt="1">
        <dgm:presLayoutVars>
          <dgm:chMax val="0"/>
          <dgm:bulletEnabled val="1"/>
        </dgm:presLayoutVars>
      </dgm:prSet>
      <dgm:spPr/>
    </dgm:pt>
  </dgm:ptLst>
  <dgm:cxnLst>
    <dgm:cxn modelId="{94C49599-F576-4E5C-92EF-A1007E127F49}" type="presOf" srcId="{B6EB6996-145B-450D-802B-87A34AE8840E}" destId="{4E2F5781-2A50-4D17-B090-0B55375F05FB}" srcOrd="0" destOrd="0" presId="urn:microsoft.com/office/officeart/2005/8/layout/vList2"/>
    <dgm:cxn modelId="{E1C8BFD2-73D9-4A60-8BE8-DC83FA81C4C3}" type="presOf" srcId="{B8EF21A8-7FA8-4061-BD7C-9A5D5A742EAC}" destId="{95CD0399-66A3-466F-978D-D01A8515D6D3}" srcOrd="0" destOrd="0" presId="urn:microsoft.com/office/officeart/2005/8/layout/vList2"/>
    <dgm:cxn modelId="{892542E4-B37A-4BBA-98C7-9E0570837585}" srcId="{B8EF21A8-7FA8-4061-BD7C-9A5D5A742EAC}" destId="{B6EB6996-145B-450D-802B-87A34AE8840E}" srcOrd="0" destOrd="0" parTransId="{23CF72DB-192C-4ABC-9272-70C5C5F07B2A}" sibTransId="{622CEC52-98D3-4892-B6C0-9607865A6EC7}"/>
    <dgm:cxn modelId="{97A35A71-0DC5-448B-A1CA-19166441CDD0}" type="presParOf" srcId="{95CD0399-66A3-466F-978D-D01A8515D6D3}" destId="{4E2F5781-2A50-4D17-B090-0B55375F05FB}"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EA621911-C7C6-45AA-8FC3-56D3F9652E2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E4728B2D-5AD2-4CC3-95CB-AC9FEC3A9A43}">
      <dgm:prSet/>
      <dgm:spPr>
        <a:solidFill>
          <a:schemeClr val="accent6">
            <a:lumMod val="75000"/>
          </a:schemeClr>
        </a:solidFill>
      </dgm:spPr>
      <dgm:t>
        <a:bodyPr/>
        <a:lstStyle/>
        <a:p>
          <a:pPr rtl="0"/>
          <a:r>
            <a:rPr lang="en-US" b="0" i="0" baseline="0" dirty="0" err="1"/>
            <a:t>Herhangi</a:t>
          </a:r>
          <a:r>
            <a:rPr lang="en-US" b="0" i="0" baseline="0" dirty="0"/>
            <a:t> </a:t>
          </a:r>
          <a:r>
            <a:rPr lang="en-US" b="0" i="0" baseline="0" dirty="0" err="1"/>
            <a:t>bir</a:t>
          </a:r>
          <a:r>
            <a:rPr lang="en-US" b="0" i="0" baseline="0" dirty="0"/>
            <a:t> </a:t>
          </a:r>
          <a:r>
            <a:rPr lang="en-US" b="0" i="0" baseline="0" dirty="0" err="1"/>
            <a:t>acil</a:t>
          </a:r>
          <a:r>
            <a:rPr lang="en-US" b="0" i="0" baseline="0" dirty="0"/>
            <a:t> </a:t>
          </a:r>
          <a:r>
            <a:rPr lang="en-US" b="0" i="0" baseline="0" dirty="0" err="1"/>
            <a:t>durumda</a:t>
          </a:r>
          <a:r>
            <a:rPr lang="en-US" b="0" i="0" baseline="0" dirty="0"/>
            <a:t> </a:t>
          </a:r>
          <a:r>
            <a:rPr lang="en-US" b="0" i="0" baseline="0" dirty="0" err="1"/>
            <a:t>talep</a:t>
          </a:r>
          <a:r>
            <a:rPr lang="en-US" b="0" i="0" baseline="0" dirty="0"/>
            <a:t> </a:t>
          </a:r>
          <a:r>
            <a:rPr lang="en-US" b="0" i="0" baseline="0" dirty="0" err="1"/>
            <a:t>edilmesi</a:t>
          </a:r>
          <a:r>
            <a:rPr lang="en-US" b="0" i="0" baseline="0" dirty="0"/>
            <a:t> </a:t>
          </a:r>
          <a:r>
            <a:rPr lang="en-US" b="0" i="0" baseline="0" dirty="0" err="1"/>
            <a:t>halinde</a:t>
          </a:r>
          <a:r>
            <a:rPr lang="en-US" b="0" i="0" baseline="0" dirty="0"/>
            <a:t> </a:t>
          </a:r>
          <a:r>
            <a:rPr lang="en-US" b="0" i="0" baseline="0" dirty="0" err="1"/>
            <a:t>kullanılmak</a:t>
          </a:r>
          <a:r>
            <a:rPr lang="en-US" b="0" i="0" baseline="0" dirty="0"/>
            <a:t> </a:t>
          </a:r>
          <a:r>
            <a:rPr lang="en-US" b="0" i="0" baseline="0" dirty="0" err="1"/>
            <a:t>üzere</a:t>
          </a:r>
          <a:r>
            <a:rPr lang="tr-TR" b="0" i="0" baseline="0" dirty="0"/>
            <a:t> </a:t>
          </a:r>
          <a:r>
            <a:rPr lang="en-US" b="0" i="0" baseline="0" dirty="0" err="1"/>
            <a:t>katılımcı</a:t>
          </a:r>
          <a:r>
            <a:rPr lang="en-US" b="0" i="0" baseline="0" dirty="0"/>
            <a:t> </a:t>
          </a:r>
          <a:r>
            <a:rPr lang="en-US" b="0" i="0" baseline="0" dirty="0" err="1"/>
            <a:t>ülkelerin</a:t>
          </a:r>
          <a:r>
            <a:rPr lang="tr-TR" b="0" i="0" baseline="0" dirty="0"/>
            <a:t> </a:t>
          </a:r>
          <a:r>
            <a:rPr lang="en-US" b="0" i="0" baseline="0" dirty="0" err="1"/>
            <a:t>sivil</a:t>
          </a:r>
          <a:r>
            <a:rPr lang="en-US" b="0" i="0" baseline="0" dirty="0"/>
            <a:t> </a:t>
          </a:r>
          <a:r>
            <a:rPr lang="en-US" b="0" i="0" baseline="0" dirty="0" err="1"/>
            <a:t>koruma</a:t>
          </a:r>
          <a:r>
            <a:rPr lang="en-US" b="0" i="0" baseline="0" dirty="0"/>
            <a:t> </a:t>
          </a:r>
          <a:r>
            <a:rPr lang="en-US" b="0" i="0" baseline="0" dirty="0" err="1"/>
            <a:t>mevcut</a:t>
          </a:r>
          <a:r>
            <a:rPr lang="en-US" b="0" i="0" baseline="0" dirty="0"/>
            <a:t> </a:t>
          </a:r>
          <a:r>
            <a:rPr lang="en-US" b="0" i="0" baseline="0" dirty="0" err="1"/>
            <a:t>kapasitelerini</a:t>
          </a:r>
          <a:r>
            <a:rPr lang="en-US" b="0" i="0" baseline="0" dirty="0"/>
            <a:t> </a:t>
          </a:r>
          <a:r>
            <a:rPr lang="en-US" b="0" i="0" baseline="0" dirty="0" err="1"/>
            <a:t>ve</a:t>
          </a:r>
          <a:r>
            <a:rPr lang="en-US" b="0" i="0" baseline="0" dirty="0"/>
            <a:t> </a:t>
          </a:r>
          <a:r>
            <a:rPr lang="en-US" b="0" i="0" baseline="0" dirty="0" err="1"/>
            <a:t>kaynaklarını</a:t>
          </a:r>
          <a:r>
            <a:rPr lang="en-US" b="0" i="0" baseline="0" dirty="0"/>
            <a:t> </a:t>
          </a:r>
          <a:r>
            <a:rPr lang="en-US" b="0" i="0" baseline="0" dirty="0" err="1"/>
            <a:t>bir</a:t>
          </a:r>
          <a:r>
            <a:rPr lang="en-US" b="0" i="0" baseline="0" dirty="0"/>
            <a:t> </a:t>
          </a:r>
          <a:r>
            <a:rPr lang="en-US" b="0" i="0" baseline="0" dirty="0" err="1"/>
            <a:t>havuzda</a:t>
          </a:r>
          <a:r>
            <a:rPr lang="en-US" b="0" i="0" baseline="0" dirty="0"/>
            <a:t> </a:t>
          </a:r>
          <a:r>
            <a:rPr lang="en-US" b="0" i="0" baseline="0" dirty="0" err="1"/>
            <a:t>toplamak</a:t>
          </a:r>
          <a:endParaRPr lang="en-GB" dirty="0"/>
        </a:p>
      </dgm:t>
    </dgm:pt>
    <dgm:pt modelId="{FFA5CCD1-EF33-4C5E-97B1-AF01FC1385D5}" type="parTrans" cxnId="{AB10E3CE-BE78-4F21-BF4A-5EE493E5762D}">
      <dgm:prSet/>
      <dgm:spPr/>
      <dgm:t>
        <a:bodyPr/>
        <a:lstStyle/>
        <a:p>
          <a:endParaRPr lang="tr-TR"/>
        </a:p>
      </dgm:t>
    </dgm:pt>
    <dgm:pt modelId="{B0051C2C-FC78-489C-A1F4-358C31755551}" type="sibTrans" cxnId="{AB10E3CE-BE78-4F21-BF4A-5EE493E5762D}">
      <dgm:prSet/>
      <dgm:spPr/>
      <dgm:t>
        <a:bodyPr/>
        <a:lstStyle/>
        <a:p>
          <a:endParaRPr lang="tr-TR"/>
        </a:p>
      </dgm:t>
    </dgm:pt>
    <dgm:pt modelId="{D39E716D-7B83-47B6-A225-F1BC7685E0E8}" type="pres">
      <dgm:prSet presAssocID="{EA621911-C7C6-45AA-8FC3-56D3F9652E2E}" presName="linear" presStyleCnt="0">
        <dgm:presLayoutVars>
          <dgm:animLvl val="lvl"/>
          <dgm:resizeHandles val="exact"/>
        </dgm:presLayoutVars>
      </dgm:prSet>
      <dgm:spPr/>
    </dgm:pt>
    <dgm:pt modelId="{383764FD-56D7-48BD-84E6-1100081DFFA1}" type="pres">
      <dgm:prSet presAssocID="{E4728B2D-5AD2-4CC3-95CB-AC9FEC3A9A43}" presName="parentText" presStyleLbl="node1" presStyleIdx="0" presStyleCnt="1">
        <dgm:presLayoutVars>
          <dgm:chMax val="0"/>
          <dgm:bulletEnabled val="1"/>
        </dgm:presLayoutVars>
      </dgm:prSet>
      <dgm:spPr/>
    </dgm:pt>
  </dgm:ptLst>
  <dgm:cxnLst>
    <dgm:cxn modelId="{0A4A783D-9E7F-4C92-B6EE-C706A841E3CA}" type="presOf" srcId="{EA621911-C7C6-45AA-8FC3-56D3F9652E2E}" destId="{D39E716D-7B83-47B6-A225-F1BC7685E0E8}" srcOrd="0" destOrd="0" presId="urn:microsoft.com/office/officeart/2005/8/layout/vList2"/>
    <dgm:cxn modelId="{77BC7F47-9F06-4D3A-83E7-34A5B7ABA61F}" type="presOf" srcId="{E4728B2D-5AD2-4CC3-95CB-AC9FEC3A9A43}" destId="{383764FD-56D7-48BD-84E6-1100081DFFA1}" srcOrd="0" destOrd="0" presId="urn:microsoft.com/office/officeart/2005/8/layout/vList2"/>
    <dgm:cxn modelId="{AB10E3CE-BE78-4F21-BF4A-5EE493E5762D}" srcId="{EA621911-C7C6-45AA-8FC3-56D3F9652E2E}" destId="{E4728B2D-5AD2-4CC3-95CB-AC9FEC3A9A43}" srcOrd="0" destOrd="0" parTransId="{FFA5CCD1-EF33-4C5E-97B1-AF01FC1385D5}" sibTransId="{B0051C2C-FC78-489C-A1F4-358C31755551}"/>
    <dgm:cxn modelId="{05014BB9-D3D7-48E6-ABD2-1933BEA6D7E6}" type="presParOf" srcId="{D39E716D-7B83-47B6-A225-F1BC7685E0E8}" destId="{383764FD-56D7-48BD-84E6-1100081DFFA1}"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5D7603F-6D2F-464F-8120-D450D5D83B9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tr-TR"/>
        </a:p>
      </dgm:t>
    </dgm:pt>
    <dgm:pt modelId="{4465BE51-5633-4491-BBC0-8EB19F365DC9}">
      <dgm:prSet/>
      <dgm:spPr>
        <a:solidFill>
          <a:srgbClr val="FFC000"/>
        </a:solidFill>
      </dgm:spPr>
      <dgm:t>
        <a:bodyPr/>
        <a:lstStyle/>
        <a:p>
          <a:pPr rtl="0"/>
          <a:r>
            <a:rPr lang="tr-TR" b="1" i="0" baseline="0" dirty="0"/>
            <a:t>Bulgaristan-Türkiye SÖİ Programı</a:t>
          </a:r>
          <a:endParaRPr lang="en-GB" b="1" dirty="0"/>
        </a:p>
      </dgm:t>
    </dgm:pt>
    <dgm:pt modelId="{B628B0E1-3D7E-4AAD-B2E8-A9883F075CC1}" type="parTrans" cxnId="{D93B5A8B-8CD5-4E2E-8A3A-4674EFD06EC4}">
      <dgm:prSet/>
      <dgm:spPr/>
      <dgm:t>
        <a:bodyPr/>
        <a:lstStyle/>
        <a:p>
          <a:endParaRPr lang="tr-TR"/>
        </a:p>
      </dgm:t>
    </dgm:pt>
    <dgm:pt modelId="{6DD1F6FD-BACA-455B-8873-87DCAA375BDD}" type="sibTrans" cxnId="{D93B5A8B-8CD5-4E2E-8A3A-4674EFD06EC4}">
      <dgm:prSet/>
      <dgm:spPr/>
      <dgm:t>
        <a:bodyPr/>
        <a:lstStyle/>
        <a:p>
          <a:endParaRPr lang="tr-TR"/>
        </a:p>
      </dgm:t>
    </dgm:pt>
    <dgm:pt modelId="{48C4990A-E558-4512-9826-37E4ED2722AF}">
      <dgm:prSet/>
      <dgm:spPr/>
      <dgm:t>
        <a:bodyPr/>
        <a:lstStyle/>
        <a:p>
          <a:pPr rtl="0"/>
          <a:r>
            <a:rPr lang="tr-TR" b="1" i="0" baseline="0" dirty="0"/>
            <a:t>Karadeniz Havzasında SÖİ Programı</a:t>
          </a:r>
          <a:endParaRPr lang="en-GB" b="1" dirty="0"/>
        </a:p>
      </dgm:t>
    </dgm:pt>
    <dgm:pt modelId="{3AEE1A5D-712C-4929-AAD0-F600435C5C1C}" type="parTrans" cxnId="{EB512CAD-A36D-4E12-97FD-178B6D921AC9}">
      <dgm:prSet/>
      <dgm:spPr/>
      <dgm:t>
        <a:bodyPr/>
        <a:lstStyle/>
        <a:p>
          <a:endParaRPr lang="tr-TR"/>
        </a:p>
      </dgm:t>
    </dgm:pt>
    <dgm:pt modelId="{BD12F7C7-1199-4BFC-9958-883C59324155}" type="sibTrans" cxnId="{EB512CAD-A36D-4E12-97FD-178B6D921AC9}">
      <dgm:prSet/>
      <dgm:spPr/>
      <dgm:t>
        <a:bodyPr/>
        <a:lstStyle/>
        <a:p>
          <a:endParaRPr lang="tr-TR"/>
        </a:p>
      </dgm:t>
    </dgm:pt>
    <dgm:pt modelId="{D076C6C0-4D9E-4AC4-977E-DFD51625E0D3}">
      <dgm:prSet/>
      <dgm:spPr/>
      <dgm:t>
        <a:bodyPr/>
        <a:lstStyle/>
        <a:p>
          <a:pPr rtl="0"/>
          <a:r>
            <a:rPr lang="tr-TR" b="1" i="0" baseline="0" dirty="0"/>
            <a:t>Akdeniz Havzasında SÖİ Programı</a:t>
          </a:r>
          <a:endParaRPr lang="en-GB" b="1" dirty="0"/>
        </a:p>
      </dgm:t>
    </dgm:pt>
    <dgm:pt modelId="{C6415533-3BEB-4F14-971B-6876275FD22D}" type="parTrans" cxnId="{3641F471-A036-45DB-96DB-B8A238F2CE19}">
      <dgm:prSet/>
      <dgm:spPr/>
      <dgm:t>
        <a:bodyPr/>
        <a:lstStyle/>
        <a:p>
          <a:endParaRPr lang="tr-TR"/>
        </a:p>
      </dgm:t>
    </dgm:pt>
    <dgm:pt modelId="{B1B29999-18A5-4737-9F5B-C273069B4FB1}" type="sibTrans" cxnId="{3641F471-A036-45DB-96DB-B8A238F2CE19}">
      <dgm:prSet/>
      <dgm:spPr/>
      <dgm:t>
        <a:bodyPr/>
        <a:lstStyle/>
        <a:p>
          <a:endParaRPr lang="tr-TR"/>
        </a:p>
      </dgm:t>
    </dgm:pt>
    <dgm:pt modelId="{9CF89A9D-0A38-4B6F-BF8E-A828C56358E5}" type="pres">
      <dgm:prSet presAssocID="{A5D7603F-6D2F-464F-8120-D450D5D83B98}" presName="linear" presStyleCnt="0">
        <dgm:presLayoutVars>
          <dgm:animLvl val="lvl"/>
          <dgm:resizeHandles val="exact"/>
        </dgm:presLayoutVars>
      </dgm:prSet>
      <dgm:spPr/>
    </dgm:pt>
    <dgm:pt modelId="{22EE227C-C325-4E5C-AFB7-3066EE282361}" type="pres">
      <dgm:prSet presAssocID="{4465BE51-5633-4491-BBC0-8EB19F365DC9}" presName="parentText" presStyleLbl="node1" presStyleIdx="0" presStyleCnt="3" custLinFactY="-21201" custLinFactNeighborX="-203" custLinFactNeighborY="-100000">
        <dgm:presLayoutVars>
          <dgm:chMax val="0"/>
          <dgm:bulletEnabled val="1"/>
        </dgm:presLayoutVars>
      </dgm:prSet>
      <dgm:spPr/>
    </dgm:pt>
    <dgm:pt modelId="{4DFE46E4-5DC7-45B1-A850-D39A63A53177}" type="pres">
      <dgm:prSet presAssocID="{6DD1F6FD-BACA-455B-8873-87DCAA375BDD}" presName="spacer" presStyleCnt="0"/>
      <dgm:spPr/>
    </dgm:pt>
    <dgm:pt modelId="{FB70CB44-6FB4-41AF-AF8F-21461B7BB814}" type="pres">
      <dgm:prSet presAssocID="{48C4990A-E558-4512-9826-37E4ED2722AF}" presName="parentText" presStyleLbl="node1" presStyleIdx="1" presStyleCnt="3" custLinFactY="-6256" custLinFactNeighborY="-100000">
        <dgm:presLayoutVars>
          <dgm:chMax val="0"/>
          <dgm:bulletEnabled val="1"/>
        </dgm:presLayoutVars>
      </dgm:prSet>
      <dgm:spPr/>
    </dgm:pt>
    <dgm:pt modelId="{5CCA1229-AEA6-4E3A-A048-1BB8B5346748}" type="pres">
      <dgm:prSet presAssocID="{BD12F7C7-1199-4BFC-9958-883C59324155}" presName="spacer" presStyleCnt="0"/>
      <dgm:spPr/>
    </dgm:pt>
    <dgm:pt modelId="{413EAB05-8DDE-4653-A603-31A7DEB71D4B}" type="pres">
      <dgm:prSet presAssocID="{D076C6C0-4D9E-4AC4-977E-DFD51625E0D3}" presName="parentText" presStyleLbl="node1" presStyleIdx="2" presStyleCnt="3">
        <dgm:presLayoutVars>
          <dgm:chMax val="0"/>
          <dgm:bulletEnabled val="1"/>
        </dgm:presLayoutVars>
      </dgm:prSet>
      <dgm:spPr/>
    </dgm:pt>
  </dgm:ptLst>
  <dgm:cxnLst>
    <dgm:cxn modelId="{12943427-E605-4C88-BDF3-DDD7CBC158B3}" type="presOf" srcId="{4465BE51-5633-4491-BBC0-8EB19F365DC9}" destId="{22EE227C-C325-4E5C-AFB7-3066EE282361}" srcOrd="0" destOrd="0" presId="urn:microsoft.com/office/officeart/2005/8/layout/vList2"/>
    <dgm:cxn modelId="{CC30882C-29E2-42FC-B339-7BF3604749DB}" type="presOf" srcId="{48C4990A-E558-4512-9826-37E4ED2722AF}" destId="{FB70CB44-6FB4-41AF-AF8F-21461B7BB814}" srcOrd="0" destOrd="0" presId="urn:microsoft.com/office/officeart/2005/8/layout/vList2"/>
    <dgm:cxn modelId="{3641F471-A036-45DB-96DB-B8A238F2CE19}" srcId="{A5D7603F-6D2F-464F-8120-D450D5D83B98}" destId="{D076C6C0-4D9E-4AC4-977E-DFD51625E0D3}" srcOrd="2" destOrd="0" parTransId="{C6415533-3BEB-4F14-971B-6876275FD22D}" sibTransId="{B1B29999-18A5-4737-9F5B-C273069B4FB1}"/>
    <dgm:cxn modelId="{D93B5A8B-8CD5-4E2E-8A3A-4674EFD06EC4}" srcId="{A5D7603F-6D2F-464F-8120-D450D5D83B98}" destId="{4465BE51-5633-4491-BBC0-8EB19F365DC9}" srcOrd="0" destOrd="0" parTransId="{B628B0E1-3D7E-4AAD-B2E8-A9883F075CC1}" sibTransId="{6DD1F6FD-BACA-455B-8873-87DCAA375BDD}"/>
    <dgm:cxn modelId="{EB512CAD-A36D-4E12-97FD-178B6D921AC9}" srcId="{A5D7603F-6D2F-464F-8120-D450D5D83B98}" destId="{48C4990A-E558-4512-9826-37E4ED2722AF}" srcOrd="1" destOrd="0" parTransId="{3AEE1A5D-712C-4929-AAD0-F600435C5C1C}" sibTransId="{BD12F7C7-1199-4BFC-9958-883C59324155}"/>
    <dgm:cxn modelId="{25EE1CB0-9144-4A80-8A25-23D139B2678E}" type="presOf" srcId="{D076C6C0-4D9E-4AC4-977E-DFD51625E0D3}" destId="{413EAB05-8DDE-4653-A603-31A7DEB71D4B}" srcOrd="0" destOrd="0" presId="urn:microsoft.com/office/officeart/2005/8/layout/vList2"/>
    <dgm:cxn modelId="{DC9834F2-D1FD-48BE-982E-C56B7F214259}" type="presOf" srcId="{A5D7603F-6D2F-464F-8120-D450D5D83B98}" destId="{9CF89A9D-0A38-4B6F-BF8E-A828C56358E5}" srcOrd="0" destOrd="0" presId="urn:microsoft.com/office/officeart/2005/8/layout/vList2"/>
    <dgm:cxn modelId="{66739B9A-A907-4EB4-A55D-8EEF4EE8109D}" type="presParOf" srcId="{9CF89A9D-0A38-4B6F-BF8E-A828C56358E5}" destId="{22EE227C-C325-4E5C-AFB7-3066EE282361}" srcOrd="0" destOrd="0" presId="urn:microsoft.com/office/officeart/2005/8/layout/vList2"/>
    <dgm:cxn modelId="{615C4CF4-F7EF-43F6-B820-9B7D284188E9}" type="presParOf" srcId="{9CF89A9D-0A38-4B6F-BF8E-A828C56358E5}" destId="{4DFE46E4-5DC7-45B1-A850-D39A63A53177}" srcOrd="1" destOrd="0" presId="urn:microsoft.com/office/officeart/2005/8/layout/vList2"/>
    <dgm:cxn modelId="{14433D4B-6B5E-4E5D-8F10-08A67A2AF864}" type="presParOf" srcId="{9CF89A9D-0A38-4B6F-BF8E-A828C56358E5}" destId="{FB70CB44-6FB4-41AF-AF8F-21461B7BB814}" srcOrd="2" destOrd="0" presId="urn:microsoft.com/office/officeart/2005/8/layout/vList2"/>
    <dgm:cxn modelId="{FEE20F4C-C399-41B8-A3EB-4628042E4640}" type="presParOf" srcId="{9CF89A9D-0A38-4B6F-BF8E-A828C56358E5}" destId="{5CCA1229-AEA6-4E3A-A048-1BB8B5346748}" srcOrd="3" destOrd="0" presId="urn:microsoft.com/office/officeart/2005/8/layout/vList2"/>
    <dgm:cxn modelId="{C2F90091-C716-4A2D-A233-A9D3077786FC}" type="presParOf" srcId="{9CF89A9D-0A38-4B6F-BF8E-A828C56358E5}" destId="{413EAB05-8DDE-4653-A603-31A7DEB71D4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2F01E0-82CC-4B2D-A569-880C59BBFD1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DBC54313-5DB6-4838-B328-608326473C0D}">
      <dgm:prSet/>
      <dgm:spPr>
        <a:ln>
          <a:noFill/>
        </a:ln>
      </dgm:spPr>
      <dgm:t>
        <a:bodyPr/>
        <a:lstStyle/>
        <a:p>
          <a:pPr rtl="0"/>
          <a:r>
            <a:rPr lang="en-GB" b="1" dirty="0" err="1"/>
            <a:t>Destek</a:t>
          </a:r>
          <a:r>
            <a:rPr lang="en-GB" b="1" dirty="0"/>
            <a:t> </a:t>
          </a:r>
          <a:r>
            <a:rPr lang="en-GB" b="1" dirty="0" err="1"/>
            <a:t>Alanları</a:t>
          </a:r>
          <a:r>
            <a:rPr lang="en-GB" b="1" dirty="0"/>
            <a:t>:</a:t>
          </a:r>
        </a:p>
      </dgm:t>
    </dgm:pt>
    <dgm:pt modelId="{192A16A6-A658-4A76-BDFB-4C482CC56A55}" type="sibTrans" cxnId="{023EE4C3-064F-431C-964C-28E2A0E8F62F}">
      <dgm:prSet/>
      <dgm:spPr/>
      <dgm:t>
        <a:bodyPr/>
        <a:lstStyle/>
        <a:p>
          <a:endParaRPr lang="tr-TR"/>
        </a:p>
      </dgm:t>
    </dgm:pt>
    <dgm:pt modelId="{3B7AE7D5-BB54-4833-9501-7103E0601F49}" type="parTrans" cxnId="{023EE4C3-064F-431C-964C-28E2A0E8F62F}">
      <dgm:prSet/>
      <dgm:spPr/>
      <dgm:t>
        <a:bodyPr/>
        <a:lstStyle/>
        <a:p>
          <a:endParaRPr lang="tr-TR"/>
        </a:p>
      </dgm:t>
    </dgm:pt>
    <dgm:pt modelId="{02A043A5-7B6D-4830-9CE2-9F571C2CB0BA}">
      <dgm:prSet/>
      <dgm:spPr>
        <a:ln>
          <a:noFill/>
        </a:ln>
      </dgm:spPr>
      <dgm:t>
        <a:bodyPr/>
        <a:lstStyle/>
        <a:p>
          <a:r>
            <a:rPr lang="en-GB" dirty="0" err="1"/>
            <a:t>Hak</a:t>
          </a:r>
          <a:r>
            <a:rPr lang="en-GB" dirty="0"/>
            <a:t> </a:t>
          </a:r>
          <a:r>
            <a:rPr lang="en-GB" dirty="0" err="1"/>
            <a:t>temelli</a:t>
          </a:r>
          <a:r>
            <a:rPr lang="en-GB" dirty="0"/>
            <a:t> </a:t>
          </a:r>
          <a:r>
            <a:rPr lang="en-GB" dirty="0" err="1"/>
            <a:t>yaklaşımın</a:t>
          </a:r>
          <a:r>
            <a:rPr lang="en-GB" dirty="0"/>
            <a:t> </a:t>
          </a:r>
          <a:r>
            <a:rPr lang="en-GB" dirty="0" err="1"/>
            <a:t>güçlendirilmesi</a:t>
          </a:r>
          <a:endParaRPr lang="en-GB" dirty="0"/>
        </a:p>
      </dgm:t>
    </dgm:pt>
    <dgm:pt modelId="{89B244F5-AE3A-48D2-9B8C-445122D09588}" type="parTrans" cxnId="{C6A9DBAD-D895-4E3F-9C0D-65B5818D7BDF}">
      <dgm:prSet/>
      <dgm:spPr/>
      <dgm:t>
        <a:bodyPr/>
        <a:lstStyle/>
        <a:p>
          <a:endParaRPr lang="tr-TR"/>
        </a:p>
      </dgm:t>
    </dgm:pt>
    <dgm:pt modelId="{CAB4BF20-3038-48FE-9831-D4BAE5D73C40}" type="sibTrans" cxnId="{C6A9DBAD-D895-4E3F-9C0D-65B5818D7BDF}">
      <dgm:prSet/>
      <dgm:spPr/>
      <dgm:t>
        <a:bodyPr/>
        <a:lstStyle/>
        <a:p>
          <a:endParaRPr lang="tr-TR"/>
        </a:p>
      </dgm:t>
    </dgm:pt>
    <dgm:pt modelId="{D648EB6C-D180-4E23-8FD2-479BEEA4A4B7}">
      <dgm:prSet/>
      <dgm:spPr>
        <a:ln>
          <a:noFill/>
        </a:ln>
      </dgm:spPr>
      <dgm:t>
        <a:bodyPr/>
        <a:lstStyle/>
        <a:p>
          <a:r>
            <a:rPr lang="en-GB" dirty="0" err="1"/>
            <a:t>Kapasite</a:t>
          </a:r>
          <a:r>
            <a:rPr lang="en-GB" dirty="0"/>
            <a:t> </a:t>
          </a:r>
          <a:r>
            <a:rPr lang="en-GB" dirty="0" err="1"/>
            <a:t>geliştirme</a:t>
          </a:r>
          <a:r>
            <a:rPr lang="en-GB" dirty="0"/>
            <a:t>, </a:t>
          </a:r>
          <a:r>
            <a:rPr lang="en-GB" dirty="0" err="1"/>
            <a:t>ağ</a:t>
          </a:r>
          <a:r>
            <a:rPr lang="en-GB" dirty="0"/>
            <a:t> </a:t>
          </a:r>
          <a:r>
            <a:rPr lang="en-GB" dirty="0" err="1"/>
            <a:t>oluşturma</a:t>
          </a:r>
          <a:endParaRPr lang="en-GB" dirty="0"/>
        </a:p>
      </dgm:t>
    </dgm:pt>
    <dgm:pt modelId="{8758FE92-F1CC-487A-AE0E-5099C91B25E8}" type="parTrans" cxnId="{A71585FA-8AA2-43D1-B345-5B091BF5C1B0}">
      <dgm:prSet/>
      <dgm:spPr/>
      <dgm:t>
        <a:bodyPr/>
        <a:lstStyle/>
        <a:p>
          <a:endParaRPr lang="tr-TR"/>
        </a:p>
      </dgm:t>
    </dgm:pt>
    <dgm:pt modelId="{3B822AEE-1E82-41F5-9778-C49B590B1DC9}" type="sibTrans" cxnId="{A71585FA-8AA2-43D1-B345-5B091BF5C1B0}">
      <dgm:prSet/>
      <dgm:spPr/>
      <dgm:t>
        <a:bodyPr/>
        <a:lstStyle/>
        <a:p>
          <a:endParaRPr lang="tr-TR"/>
        </a:p>
      </dgm:t>
    </dgm:pt>
    <dgm:pt modelId="{26FBB5A2-A899-4FB9-B689-55608909D8A6}">
      <dgm:prSet/>
      <dgm:spPr>
        <a:ln>
          <a:noFill/>
        </a:ln>
      </dgm:spPr>
      <dgm:t>
        <a:bodyPr/>
        <a:lstStyle/>
        <a:p>
          <a:pPr rtl="0"/>
          <a:r>
            <a:rPr lang="en-GB" dirty="0" err="1"/>
            <a:t>Yerel</a:t>
          </a:r>
          <a:r>
            <a:rPr lang="en-GB" dirty="0"/>
            <a:t> </a:t>
          </a:r>
          <a:r>
            <a:rPr lang="en-GB" dirty="0" err="1"/>
            <a:t>toplulukların</a:t>
          </a:r>
          <a:r>
            <a:rPr lang="en-GB" dirty="0"/>
            <a:t> </a:t>
          </a:r>
          <a:r>
            <a:rPr lang="en-GB" dirty="0" err="1"/>
            <a:t>güçlendirilmesi</a:t>
          </a:r>
          <a:endParaRPr lang="en-GB" dirty="0"/>
        </a:p>
      </dgm:t>
    </dgm:pt>
    <dgm:pt modelId="{F8B63A78-6468-48FB-B49D-A51C9F64083D}" type="parTrans" cxnId="{3693125E-D588-48BA-B2CD-3E8C6B2C227A}">
      <dgm:prSet/>
      <dgm:spPr/>
      <dgm:t>
        <a:bodyPr/>
        <a:lstStyle/>
        <a:p>
          <a:endParaRPr lang="tr-TR"/>
        </a:p>
      </dgm:t>
    </dgm:pt>
    <dgm:pt modelId="{A40C91E7-2C60-446A-AB45-4D0D6A4D4EB3}" type="sibTrans" cxnId="{3693125E-D588-48BA-B2CD-3E8C6B2C227A}">
      <dgm:prSet/>
      <dgm:spPr/>
      <dgm:t>
        <a:bodyPr/>
        <a:lstStyle/>
        <a:p>
          <a:endParaRPr lang="tr-TR"/>
        </a:p>
      </dgm:t>
    </dgm:pt>
    <dgm:pt modelId="{BE71B683-9F68-43C0-B6B4-412E715F29CB}" type="pres">
      <dgm:prSet presAssocID="{EF2F01E0-82CC-4B2D-A569-880C59BBFD15}" presName="Name0" presStyleCnt="0">
        <dgm:presLayoutVars>
          <dgm:chMax val="7"/>
          <dgm:dir/>
          <dgm:animLvl val="lvl"/>
          <dgm:resizeHandles val="exact"/>
        </dgm:presLayoutVars>
      </dgm:prSet>
      <dgm:spPr/>
    </dgm:pt>
    <dgm:pt modelId="{BBBF3EB1-329E-4B5A-8C7A-9D0D41FBF1FE}" type="pres">
      <dgm:prSet presAssocID="{DBC54313-5DB6-4838-B328-608326473C0D}" presName="circle1" presStyleLbl="node1" presStyleIdx="0" presStyleCnt="4"/>
      <dgm:spPr>
        <a:noFill/>
      </dgm:spPr>
    </dgm:pt>
    <dgm:pt modelId="{1ECEA9E2-8858-43CA-B275-202C1154949C}" type="pres">
      <dgm:prSet presAssocID="{DBC54313-5DB6-4838-B328-608326473C0D}" presName="space" presStyleCnt="0"/>
      <dgm:spPr/>
    </dgm:pt>
    <dgm:pt modelId="{4D3CC576-0C3A-42E0-B592-C94A81974720}" type="pres">
      <dgm:prSet presAssocID="{DBC54313-5DB6-4838-B328-608326473C0D}" presName="rect1" presStyleLbl="alignAcc1" presStyleIdx="0" presStyleCnt="4" custScaleX="128628"/>
      <dgm:spPr/>
    </dgm:pt>
    <dgm:pt modelId="{ABBC0A84-1DDF-4DC3-BC8D-3218CDA1826E}" type="pres">
      <dgm:prSet presAssocID="{26FBB5A2-A899-4FB9-B689-55608909D8A6}" presName="vertSpace2" presStyleLbl="node1" presStyleIdx="0" presStyleCnt="4"/>
      <dgm:spPr/>
    </dgm:pt>
    <dgm:pt modelId="{D8557FF3-9597-4D67-91F7-DC0BEBBFDBA8}" type="pres">
      <dgm:prSet presAssocID="{26FBB5A2-A899-4FB9-B689-55608909D8A6}" presName="circle2" presStyleLbl="node1" presStyleIdx="1" presStyleCnt="4"/>
      <dgm:spPr>
        <a:noFill/>
      </dgm:spPr>
    </dgm:pt>
    <dgm:pt modelId="{1AA1DFBE-EADF-457D-B1DA-A5E2102CEBE7}" type="pres">
      <dgm:prSet presAssocID="{26FBB5A2-A899-4FB9-B689-55608909D8A6}" presName="rect2" presStyleLbl="alignAcc1" presStyleIdx="1" presStyleCnt="4"/>
      <dgm:spPr/>
    </dgm:pt>
    <dgm:pt modelId="{1B74C7A7-7B72-4D4D-8AA3-DFAA7D5798D6}" type="pres">
      <dgm:prSet presAssocID="{02A043A5-7B6D-4830-9CE2-9F571C2CB0BA}" presName="vertSpace3" presStyleLbl="node1" presStyleIdx="1" presStyleCnt="4"/>
      <dgm:spPr/>
    </dgm:pt>
    <dgm:pt modelId="{EE035AEA-397E-4A59-A99D-4C4B0383079E}" type="pres">
      <dgm:prSet presAssocID="{02A043A5-7B6D-4830-9CE2-9F571C2CB0BA}" presName="circle3" presStyleLbl="node1" presStyleIdx="2" presStyleCnt="4"/>
      <dgm:spPr>
        <a:noFill/>
        <a:ln>
          <a:noFill/>
        </a:ln>
      </dgm:spPr>
    </dgm:pt>
    <dgm:pt modelId="{349C5F97-45E6-4A70-9C82-61C5F4F5469D}" type="pres">
      <dgm:prSet presAssocID="{02A043A5-7B6D-4830-9CE2-9F571C2CB0BA}" presName="rect3" presStyleLbl="alignAcc1" presStyleIdx="2" presStyleCnt="4"/>
      <dgm:spPr/>
    </dgm:pt>
    <dgm:pt modelId="{64FB3F10-2EF0-46CA-8AD6-DC86DE899EB5}" type="pres">
      <dgm:prSet presAssocID="{D648EB6C-D180-4E23-8FD2-479BEEA4A4B7}" presName="vertSpace4" presStyleLbl="node1" presStyleIdx="2" presStyleCnt="4"/>
      <dgm:spPr/>
    </dgm:pt>
    <dgm:pt modelId="{49B5D2EE-31CB-4166-97CE-0B815B4D0677}" type="pres">
      <dgm:prSet presAssocID="{D648EB6C-D180-4E23-8FD2-479BEEA4A4B7}" presName="circle4" presStyleLbl="node1" presStyleIdx="3" presStyleCnt="4"/>
      <dgm:spPr>
        <a:noFill/>
      </dgm:spPr>
    </dgm:pt>
    <dgm:pt modelId="{3D873B2C-C83D-4167-A086-38DC973AE5C1}" type="pres">
      <dgm:prSet presAssocID="{D648EB6C-D180-4E23-8FD2-479BEEA4A4B7}" presName="rect4" presStyleLbl="alignAcc1" presStyleIdx="3" presStyleCnt="4"/>
      <dgm:spPr/>
    </dgm:pt>
    <dgm:pt modelId="{1D109CE5-5889-447E-8E5D-6B24C9773E08}" type="pres">
      <dgm:prSet presAssocID="{DBC54313-5DB6-4838-B328-608326473C0D}" presName="rect1ParTxNoCh" presStyleLbl="alignAcc1" presStyleIdx="3" presStyleCnt="4">
        <dgm:presLayoutVars>
          <dgm:chMax val="1"/>
          <dgm:bulletEnabled val="1"/>
        </dgm:presLayoutVars>
      </dgm:prSet>
      <dgm:spPr/>
    </dgm:pt>
    <dgm:pt modelId="{FF5E6DA6-6985-449C-824A-449472ED9D33}" type="pres">
      <dgm:prSet presAssocID="{26FBB5A2-A899-4FB9-B689-55608909D8A6}" presName="rect2ParTxNoCh" presStyleLbl="alignAcc1" presStyleIdx="3" presStyleCnt="4">
        <dgm:presLayoutVars>
          <dgm:chMax val="1"/>
          <dgm:bulletEnabled val="1"/>
        </dgm:presLayoutVars>
      </dgm:prSet>
      <dgm:spPr/>
    </dgm:pt>
    <dgm:pt modelId="{3040FF19-B309-4F26-BB18-4C94679DBE81}" type="pres">
      <dgm:prSet presAssocID="{02A043A5-7B6D-4830-9CE2-9F571C2CB0BA}" presName="rect3ParTxNoCh" presStyleLbl="alignAcc1" presStyleIdx="3" presStyleCnt="4">
        <dgm:presLayoutVars>
          <dgm:chMax val="1"/>
          <dgm:bulletEnabled val="1"/>
        </dgm:presLayoutVars>
      </dgm:prSet>
      <dgm:spPr/>
    </dgm:pt>
    <dgm:pt modelId="{43D55D5B-4AEF-4D30-9965-13BA6E22DF7B}" type="pres">
      <dgm:prSet presAssocID="{D648EB6C-D180-4E23-8FD2-479BEEA4A4B7}" presName="rect4ParTxNoCh" presStyleLbl="alignAcc1" presStyleIdx="3" presStyleCnt="4">
        <dgm:presLayoutVars>
          <dgm:chMax val="1"/>
          <dgm:bulletEnabled val="1"/>
        </dgm:presLayoutVars>
      </dgm:prSet>
      <dgm:spPr/>
    </dgm:pt>
  </dgm:ptLst>
  <dgm:cxnLst>
    <dgm:cxn modelId="{F170E33D-D0E2-4D91-A357-B029BEA68380}" type="presOf" srcId="{26FBB5A2-A899-4FB9-B689-55608909D8A6}" destId="{FF5E6DA6-6985-449C-824A-449472ED9D33}" srcOrd="1" destOrd="0" presId="urn:microsoft.com/office/officeart/2005/8/layout/target3"/>
    <dgm:cxn modelId="{3693125E-D588-48BA-B2CD-3E8C6B2C227A}" srcId="{EF2F01E0-82CC-4B2D-A569-880C59BBFD15}" destId="{26FBB5A2-A899-4FB9-B689-55608909D8A6}" srcOrd="1" destOrd="0" parTransId="{F8B63A78-6468-48FB-B49D-A51C9F64083D}" sibTransId="{A40C91E7-2C60-446A-AB45-4D0D6A4D4EB3}"/>
    <dgm:cxn modelId="{9028D35E-84A7-4D2E-B0AE-8ECF3891AB7C}" type="presOf" srcId="{D648EB6C-D180-4E23-8FD2-479BEEA4A4B7}" destId="{3D873B2C-C83D-4167-A086-38DC973AE5C1}" srcOrd="0" destOrd="0" presId="urn:microsoft.com/office/officeart/2005/8/layout/target3"/>
    <dgm:cxn modelId="{92054245-1F5F-4343-B30E-76B165299F77}" type="presOf" srcId="{02A043A5-7B6D-4830-9CE2-9F571C2CB0BA}" destId="{3040FF19-B309-4F26-BB18-4C94679DBE81}" srcOrd="1" destOrd="0" presId="urn:microsoft.com/office/officeart/2005/8/layout/target3"/>
    <dgm:cxn modelId="{A52EF17C-A1B7-45C9-85B9-CEE1D7F30AB8}" type="presOf" srcId="{D648EB6C-D180-4E23-8FD2-479BEEA4A4B7}" destId="{43D55D5B-4AEF-4D30-9965-13BA6E22DF7B}" srcOrd="1" destOrd="0" presId="urn:microsoft.com/office/officeart/2005/8/layout/target3"/>
    <dgm:cxn modelId="{0F28A181-5A80-41CF-8109-4F70D0245B7B}" type="presOf" srcId="{EF2F01E0-82CC-4B2D-A569-880C59BBFD15}" destId="{BE71B683-9F68-43C0-B6B4-412E715F29CB}" srcOrd="0" destOrd="0" presId="urn:microsoft.com/office/officeart/2005/8/layout/target3"/>
    <dgm:cxn modelId="{97EEEC84-DA6E-489C-8050-490B9532651A}" type="presOf" srcId="{DBC54313-5DB6-4838-B328-608326473C0D}" destId="{1D109CE5-5889-447E-8E5D-6B24C9773E08}" srcOrd="1" destOrd="0" presId="urn:microsoft.com/office/officeart/2005/8/layout/target3"/>
    <dgm:cxn modelId="{9E62E591-855E-46B8-836C-CBAC57A7CD70}" type="presOf" srcId="{DBC54313-5DB6-4838-B328-608326473C0D}" destId="{4D3CC576-0C3A-42E0-B592-C94A81974720}" srcOrd="0" destOrd="0" presId="urn:microsoft.com/office/officeart/2005/8/layout/target3"/>
    <dgm:cxn modelId="{C6A9DBAD-D895-4E3F-9C0D-65B5818D7BDF}" srcId="{EF2F01E0-82CC-4B2D-A569-880C59BBFD15}" destId="{02A043A5-7B6D-4830-9CE2-9F571C2CB0BA}" srcOrd="2" destOrd="0" parTransId="{89B244F5-AE3A-48D2-9B8C-445122D09588}" sibTransId="{CAB4BF20-3038-48FE-9831-D4BAE5D73C40}"/>
    <dgm:cxn modelId="{023EE4C3-064F-431C-964C-28E2A0E8F62F}" srcId="{EF2F01E0-82CC-4B2D-A569-880C59BBFD15}" destId="{DBC54313-5DB6-4838-B328-608326473C0D}" srcOrd="0" destOrd="0" parTransId="{3B7AE7D5-BB54-4833-9501-7103E0601F49}" sibTransId="{192A16A6-A658-4A76-BDFB-4C482CC56A55}"/>
    <dgm:cxn modelId="{226975C9-FF48-4B7E-B45A-2F1B898C8353}" type="presOf" srcId="{02A043A5-7B6D-4830-9CE2-9F571C2CB0BA}" destId="{349C5F97-45E6-4A70-9C82-61C5F4F5469D}" srcOrd="0" destOrd="0" presId="urn:microsoft.com/office/officeart/2005/8/layout/target3"/>
    <dgm:cxn modelId="{6689F0EF-239B-4123-8295-D97525FF2C4F}" type="presOf" srcId="{26FBB5A2-A899-4FB9-B689-55608909D8A6}" destId="{1AA1DFBE-EADF-457D-B1DA-A5E2102CEBE7}" srcOrd="0" destOrd="0" presId="urn:microsoft.com/office/officeart/2005/8/layout/target3"/>
    <dgm:cxn modelId="{A71585FA-8AA2-43D1-B345-5B091BF5C1B0}" srcId="{EF2F01E0-82CC-4B2D-A569-880C59BBFD15}" destId="{D648EB6C-D180-4E23-8FD2-479BEEA4A4B7}" srcOrd="3" destOrd="0" parTransId="{8758FE92-F1CC-487A-AE0E-5099C91B25E8}" sibTransId="{3B822AEE-1E82-41F5-9778-C49B590B1DC9}"/>
    <dgm:cxn modelId="{49A438DF-F14E-4B0B-8945-D7A470614375}" type="presParOf" srcId="{BE71B683-9F68-43C0-B6B4-412E715F29CB}" destId="{BBBF3EB1-329E-4B5A-8C7A-9D0D41FBF1FE}" srcOrd="0" destOrd="0" presId="urn:microsoft.com/office/officeart/2005/8/layout/target3"/>
    <dgm:cxn modelId="{1ABAC134-FE34-4DF5-A300-C6292AACC72B}" type="presParOf" srcId="{BE71B683-9F68-43C0-B6B4-412E715F29CB}" destId="{1ECEA9E2-8858-43CA-B275-202C1154949C}" srcOrd="1" destOrd="0" presId="urn:microsoft.com/office/officeart/2005/8/layout/target3"/>
    <dgm:cxn modelId="{3EE2E730-1BBE-40AA-9770-D93D125EA7EC}" type="presParOf" srcId="{BE71B683-9F68-43C0-B6B4-412E715F29CB}" destId="{4D3CC576-0C3A-42E0-B592-C94A81974720}" srcOrd="2" destOrd="0" presId="urn:microsoft.com/office/officeart/2005/8/layout/target3"/>
    <dgm:cxn modelId="{310EA642-D725-407E-B139-8654174BB3D3}" type="presParOf" srcId="{BE71B683-9F68-43C0-B6B4-412E715F29CB}" destId="{ABBC0A84-1DDF-4DC3-BC8D-3218CDA1826E}" srcOrd="3" destOrd="0" presId="urn:microsoft.com/office/officeart/2005/8/layout/target3"/>
    <dgm:cxn modelId="{D13283CC-260B-485B-97B6-4E82080479B7}" type="presParOf" srcId="{BE71B683-9F68-43C0-B6B4-412E715F29CB}" destId="{D8557FF3-9597-4D67-91F7-DC0BEBBFDBA8}" srcOrd="4" destOrd="0" presId="urn:microsoft.com/office/officeart/2005/8/layout/target3"/>
    <dgm:cxn modelId="{595E6A68-FDC4-427B-9A00-B7FC187A6BEB}" type="presParOf" srcId="{BE71B683-9F68-43C0-B6B4-412E715F29CB}" destId="{1AA1DFBE-EADF-457D-B1DA-A5E2102CEBE7}" srcOrd="5" destOrd="0" presId="urn:microsoft.com/office/officeart/2005/8/layout/target3"/>
    <dgm:cxn modelId="{14A9B4A6-9CEF-42E2-9930-DF7E7B852D48}" type="presParOf" srcId="{BE71B683-9F68-43C0-B6B4-412E715F29CB}" destId="{1B74C7A7-7B72-4D4D-8AA3-DFAA7D5798D6}" srcOrd="6" destOrd="0" presId="urn:microsoft.com/office/officeart/2005/8/layout/target3"/>
    <dgm:cxn modelId="{74336868-D247-4270-B5FE-579FF7374ADA}" type="presParOf" srcId="{BE71B683-9F68-43C0-B6B4-412E715F29CB}" destId="{EE035AEA-397E-4A59-A99D-4C4B0383079E}" srcOrd="7" destOrd="0" presId="urn:microsoft.com/office/officeart/2005/8/layout/target3"/>
    <dgm:cxn modelId="{10B1F7D6-3D37-4BE9-B720-50C6262242A4}" type="presParOf" srcId="{BE71B683-9F68-43C0-B6B4-412E715F29CB}" destId="{349C5F97-45E6-4A70-9C82-61C5F4F5469D}" srcOrd="8" destOrd="0" presId="urn:microsoft.com/office/officeart/2005/8/layout/target3"/>
    <dgm:cxn modelId="{265C4111-31A1-4D85-A81D-4E19C9E4035C}" type="presParOf" srcId="{BE71B683-9F68-43C0-B6B4-412E715F29CB}" destId="{64FB3F10-2EF0-46CA-8AD6-DC86DE899EB5}" srcOrd="9" destOrd="0" presId="urn:microsoft.com/office/officeart/2005/8/layout/target3"/>
    <dgm:cxn modelId="{5B43A17B-305F-4A94-ABC1-767BF0288297}" type="presParOf" srcId="{BE71B683-9F68-43C0-B6B4-412E715F29CB}" destId="{49B5D2EE-31CB-4166-97CE-0B815B4D0677}" srcOrd="10" destOrd="0" presId="urn:microsoft.com/office/officeart/2005/8/layout/target3"/>
    <dgm:cxn modelId="{266E98D7-BCD2-41FF-8493-5F4CF87388DA}" type="presParOf" srcId="{BE71B683-9F68-43C0-B6B4-412E715F29CB}" destId="{3D873B2C-C83D-4167-A086-38DC973AE5C1}" srcOrd="11" destOrd="0" presId="urn:microsoft.com/office/officeart/2005/8/layout/target3"/>
    <dgm:cxn modelId="{D8DA1F6F-F531-401F-B76A-62904C37A782}" type="presParOf" srcId="{BE71B683-9F68-43C0-B6B4-412E715F29CB}" destId="{1D109CE5-5889-447E-8E5D-6B24C9773E08}" srcOrd="12" destOrd="0" presId="urn:microsoft.com/office/officeart/2005/8/layout/target3"/>
    <dgm:cxn modelId="{DC065C8E-DC67-4F84-81C3-E280C83B4569}" type="presParOf" srcId="{BE71B683-9F68-43C0-B6B4-412E715F29CB}" destId="{FF5E6DA6-6985-449C-824A-449472ED9D33}" srcOrd="13" destOrd="0" presId="urn:microsoft.com/office/officeart/2005/8/layout/target3"/>
    <dgm:cxn modelId="{1D47897C-2EB3-4BED-A56B-F470EB77383C}" type="presParOf" srcId="{BE71B683-9F68-43C0-B6B4-412E715F29CB}" destId="{3040FF19-B309-4F26-BB18-4C94679DBE81}" srcOrd="14" destOrd="0" presId="urn:microsoft.com/office/officeart/2005/8/layout/target3"/>
    <dgm:cxn modelId="{239DBFAF-B8A5-459E-86E5-2BDB781C230B}" type="presParOf" srcId="{BE71B683-9F68-43C0-B6B4-412E715F29CB}" destId="{43D55D5B-4AEF-4D30-9965-13BA6E22DF7B}" srcOrd="15" destOrd="0" presId="urn:microsoft.com/office/officeart/2005/8/layout/targe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99B920-42E4-454B-BE16-2A4E7E6C0F8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F6964C5A-4DEA-44A7-B51F-10E46BD61524}">
      <dgm:prSet/>
      <dgm:spPr/>
      <dgm:t>
        <a:bodyPr/>
        <a:lstStyle/>
        <a:p>
          <a:pPr rtl="0"/>
          <a:r>
            <a:rPr lang="tr-TR" b="0" i="0" baseline="0" dirty="0">
              <a:solidFill>
                <a:schemeClr val="bg1"/>
              </a:solidFill>
            </a:rPr>
            <a:t>Son Başvuru: </a:t>
          </a:r>
          <a:r>
            <a:rPr lang="tr-TR" b="1" i="0" baseline="0" dirty="0">
              <a:solidFill>
                <a:schemeClr val="bg1"/>
              </a:solidFill>
            </a:rPr>
            <a:t>1 Ekim 2024</a:t>
          </a:r>
          <a:endParaRPr lang="en-GB" b="1" dirty="0">
            <a:solidFill>
              <a:schemeClr val="bg1"/>
            </a:solidFill>
          </a:endParaRPr>
        </a:p>
      </dgm:t>
    </dgm:pt>
    <dgm:pt modelId="{F465B9EF-9FB1-484C-8342-41D0C3004DF1}" type="parTrans" cxnId="{D25A7D9A-6C66-470C-B80B-514FAAE226F4}">
      <dgm:prSet/>
      <dgm:spPr/>
      <dgm:t>
        <a:bodyPr/>
        <a:lstStyle/>
        <a:p>
          <a:endParaRPr lang="tr-TR">
            <a:solidFill>
              <a:schemeClr val="bg1"/>
            </a:solidFill>
          </a:endParaRPr>
        </a:p>
      </dgm:t>
    </dgm:pt>
    <dgm:pt modelId="{063DAE66-AEDF-48BF-B770-F876A3F5A8E4}" type="sibTrans" cxnId="{D25A7D9A-6C66-470C-B80B-514FAAE226F4}">
      <dgm:prSet/>
      <dgm:spPr/>
      <dgm:t>
        <a:bodyPr/>
        <a:lstStyle/>
        <a:p>
          <a:endParaRPr lang="tr-TR">
            <a:solidFill>
              <a:schemeClr val="bg1"/>
            </a:solidFill>
          </a:endParaRPr>
        </a:p>
      </dgm:t>
    </dgm:pt>
    <dgm:pt modelId="{CA4FAF90-8790-4796-BAA1-02E430ADF445}" type="pres">
      <dgm:prSet presAssocID="{8199B920-42E4-454B-BE16-2A4E7E6C0F89}" presName="vert0" presStyleCnt="0">
        <dgm:presLayoutVars>
          <dgm:dir/>
          <dgm:animOne val="branch"/>
          <dgm:animLvl val="lvl"/>
        </dgm:presLayoutVars>
      </dgm:prSet>
      <dgm:spPr/>
    </dgm:pt>
    <dgm:pt modelId="{8A3A8381-9A17-41B6-8BB8-08CC938A21D4}" type="pres">
      <dgm:prSet presAssocID="{F6964C5A-4DEA-44A7-B51F-10E46BD61524}" presName="thickLine" presStyleLbl="alignNode1" presStyleIdx="0" presStyleCnt="1"/>
      <dgm:spPr/>
    </dgm:pt>
    <dgm:pt modelId="{665FE075-D18B-460A-8E04-6C3F1EB1E18D}" type="pres">
      <dgm:prSet presAssocID="{F6964C5A-4DEA-44A7-B51F-10E46BD61524}" presName="horz1" presStyleCnt="0"/>
      <dgm:spPr/>
    </dgm:pt>
    <dgm:pt modelId="{40398C9D-C338-4F80-A6A0-8845CB2BFF87}" type="pres">
      <dgm:prSet presAssocID="{F6964C5A-4DEA-44A7-B51F-10E46BD61524}" presName="tx1" presStyleLbl="revTx" presStyleIdx="0" presStyleCnt="1"/>
      <dgm:spPr/>
    </dgm:pt>
    <dgm:pt modelId="{68B6E063-A194-4512-8ECF-17D1ECBAC102}" type="pres">
      <dgm:prSet presAssocID="{F6964C5A-4DEA-44A7-B51F-10E46BD61524}" presName="vert1" presStyleCnt="0"/>
      <dgm:spPr/>
    </dgm:pt>
  </dgm:ptLst>
  <dgm:cxnLst>
    <dgm:cxn modelId="{5340126A-1A9F-4518-8A6F-75EEB22F749E}" type="presOf" srcId="{8199B920-42E4-454B-BE16-2A4E7E6C0F89}" destId="{CA4FAF90-8790-4796-BAA1-02E430ADF445}" srcOrd="0" destOrd="0" presId="urn:microsoft.com/office/officeart/2008/layout/LinedList"/>
    <dgm:cxn modelId="{42B21E84-66EF-4643-8797-2A9BD98F52B0}" type="presOf" srcId="{F6964C5A-4DEA-44A7-B51F-10E46BD61524}" destId="{40398C9D-C338-4F80-A6A0-8845CB2BFF87}" srcOrd="0" destOrd="0" presId="urn:microsoft.com/office/officeart/2008/layout/LinedList"/>
    <dgm:cxn modelId="{D25A7D9A-6C66-470C-B80B-514FAAE226F4}" srcId="{8199B920-42E4-454B-BE16-2A4E7E6C0F89}" destId="{F6964C5A-4DEA-44A7-B51F-10E46BD61524}" srcOrd="0" destOrd="0" parTransId="{F465B9EF-9FB1-484C-8342-41D0C3004DF1}" sibTransId="{063DAE66-AEDF-48BF-B770-F876A3F5A8E4}"/>
    <dgm:cxn modelId="{01E560A4-0FFE-42C9-9E9E-28004023A3DC}" type="presParOf" srcId="{CA4FAF90-8790-4796-BAA1-02E430ADF445}" destId="{8A3A8381-9A17-41B6-8BB8-08CC938A21D4}" srcOrd="0" destOrd="0" presId="urn:microsoft.com/office/officeart/2008/layout/LinedList"/>
    <dgm:cxn modelId="{CC4CE02D-F8C6-4F6D-9235-143C1B3B4671}" type="presParOf" srcId="{CA4FAF90-8790-4796-BAA1-02E430ADF445}" destId="{665FE075-D18B-460A-8E04-6C3F1EB1E18D}" srcOrd="1" destOrd="0" presId="urn:microsoft.com/office/officeart/2008/layout/LinedList"/>
    <dgm:cxn modelId="{45F7235D-BD60-47C0-A7F2-32FE33B69C85}" type="presParOf" srcId="{665FE075-D18B-460A-8E04-6C3F1EB1E18D}" destId="{40398C9D-C338-4F80-A6A0-8845CB2BFF87}" srcOrd="0" destOrd="0" presId="urn:microsoft.com/office/officeart/2008/layout/LinedList"/>
    <dgm:cxn modelId="{D867A271-603F-44FF-B0BD-9711E2AED31E}" type="presParOf" srcId="{665FE075-D18B-460A-8E04-6C3F1EB1E18D}" destId="{68B6E063-A194-4512-8ECF-17D1ECBAC102}" srcOrd="1" destOrd="0" presId="urn:microsoft.com/office/officeart/2008/layout/Lin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82D605-1D8A-4C10-8C41-CD499EAFE8B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C22E00EA-FC8F-4AA3-AA49-ABAB048C3436}">
      <dgm:prSet custT="1"/>
      <dgm:spPr/>
      <dgm:t>
        <a:bodyPr/>
        <a:lstStyle/>
        <a:p>
          <a:pPr algn="ctr" rtl="0"/>
          <a:r>
            <a:rPr lang="en-GB" sz="2800" b="1" dirty="0" err="1">
              <a:solidFill>
                <a:schemeClr val="bg1"/>
              </a:solidFill>
            </a:rPr>
            <a:t>Destek</a:t>
          </a:r>
          <a:r>
            <a:rPr lang="en-GB" sz="2800" b="1" dirty="0">
              <a:solidFill>
                <a:schemeClr val="bg1"/>
              </a:solidFill>
            </a:rPr>
            <a:t> </a:t>
          </a:r>
          <a:r>
            <a:rPr lang="en-GB" sz="2800" b="1" dirty="0" err="1">
              <a:solidFill>
                <a:schemeClr val="bg1"/>
              </a:solidFill>
            </a:rPr>
            <a:t>Miktarı</a:t>
          </a:r>
          <a:r>
            <a:rPr lang="en-GB" sz="2800" b="1" dirty="0">
              <a:solidFill>
                <a:schemeClr val="bg1"/>
              </a:solidFill>
            </a:rPr>
            <a:t>:</a:t>
          </a:r>
          <a:r>
            <a:rPr lang="en-GB" sz="2800" dirty="0">
              <a:solidFill>
                <a:schemeClr val="bg1"/>
              </a:solidFill>
            </a:rPr>
            <a:t> </a:t>
          </a:r>
          <a:endParaRPr lang="tr-TR" sz="2800" dirty="0">
            <a:solidFill>
              <a:schemeClr val="bg1"/>
            </a:solidFill>
          </a:endParaRPr>
        </a:p>
        <a:p>
          <a:pPr algn="ctr" rtl="0"/>
          <a:r>
            <a:rPr lang="en-GB" sz="2800" dirty="0" err="1">
              <a:solidFill>
                <a:schemeClr val="bg1"/>
              </a:solidFill>
            </a:rPr>
            <a:t>Proje</a:t>
          </a:r>
          <a:r>
            <a:rPr lang="en-GB" sz="2800" dirty="0">
              <a:solidFill>
                <a:schemeClr val="bg1"/>
              </a:solidFill>
            </a:rPr>
            <a:t> </a:t>
          </a:r>
          <a:r>
            <a:rPr lang="en-GB" sz="2800" dirty="0" err="1">
              <a:solidFill>
                <a:schemeClr val="bg1"/>
              </a:solidFill>
            </a:rPr>
            <a:t>başına</a:t>
          </a:r>
          <a:r>
            <a:rPr lang="en-GB" sz="2800" dirty="0">
              <a:solidFill>
                <a:schemeClr val="bg1"/>
              </a:solidFill>
            </a:rPr>
            <a:t> </a:t>
          </a:r>
          <a:r>
            <a:rPr lang="en-GB" sz="2800" b="1" dirty="0">
              <a:solidFill>
                <a:srgbClr val="FF0000"/>
              </a:solidFill>
            </a:rPr>
            <a:t>15.000 - 30.000 Euro</a:t>
          </a:r>
        </a:p>
      </dgm:t>
    </dgm:pt>
    <dgm:pt modelId="{04E35535-47F4-4694-A88F-B7D9D3AC313C}" type="parTrans" cxnId="{2DA8C8EB-9224-456F-80D7-71EF6632DB26}">
      <dgm:prSet/>
      <dgm:spPr/>
      <dgm:t>
        <a:bodyPr/>
        <a:lstStyle/>
        <a:p>
          <a:endParaRPr lang="tr-TR" sz="2000">
            <a:solidFill>
              <a:schemeClr val="bg1"/>
            </a:solidFill>
          </a:endParaRPr>
        </a:p>
      </dgm:t>
    </dgm:pt>
    <dgm:pt modelId="{D2928C2F-B0B6-40EB-810E-3496575DAC94}" type="sibTrans" cxnId="{2DA8C8EB-9224-456F-80D7-71EF6632DB26}">
      <dgm:prSet/>
      <dgm:spPr/>
      <dgm:t>
        <a:bodyPr/>
        <a:lstStyle/>
        <a:p>
          <a:endParaRPr lang="tr-TR" sz="2000">
            <a:solidFill>
              <a:schemeClr val="bg1"/>
            </a:solidFill>
          </a:endParaRPr>
        </a:p>
      </dgm:t>
    </dgm:pt>
    <dgm:pt modelId="{E732733C-877A-404E-A5E9-9062CEAA3B15}" type="pres">
      <dgm:prSet presAssocID="{B282D605-1D8A-4C10-8C41-CD499EAFE8B2}" presName="vert0" presStyleCnt="0">
        <dgm:presLayoutVars>
          <dgm:dir/>
          <dgm:animOne val="branch"/>
          <dgm:animLvl val="lvl"/>
        </dgm:presLayoutVars>
      </dgm:prSet>
      <dgm:spPr/>
    </dgm:pt>
    <dgm:pt modelId="{D2B719BC-D21C-4E72-8C7F-2D35C49B8B9D}" type="pres">
      <dgm:prSet presAssocID="{C22E00EA-FC8F-4AA3-AA49-ABAB048C3436}" presName="thickLine" presStyleLbl="alignNode1" presStyleIdx="0" presStyleCnt="1"/>
      <dgm:spPr/>
    </dgm:pt>
    <dgm:pt modelId="{6C17C1C1-6934-4030-BE2F-61CA350FF67D}" type="pres">
      <dgm:prSet presAssocID="{C22E00EA-FC8F-4AA3-AA49-ABAB048C3436}" presName="horz1" presStyleCnt="0"/>
      <dgm:spPr/>
    </dgm:pt>
    <dgm:pt modelId="{E832861A-ED47-4B4E-9EC4-34C02E0F3AC8}" type="pres">
      <dgm:prSet presAssocID="{C22E00EA-FC8F-4AA3-AA49-ABAB048C3436}" presName="tx1" presStyleLbl="revTx" presStyleIdx="0" presStyleCnt="1"/>
      <dgm:spPr/>
    </dgm:pt>
    <dgm:pt modelId="{9579A743-D4DD-44A9-A0BB-003741714D3F}" type="pres">
      <dgm:prSet presAssocID="{C22E00EA-FC8F-4AA3-AA49-ABAB048C3436}" presName="vert1" presStyleCnt="0"/>
      <dgm:spPr/>
    </dgm:pt>
  </dgm:ptLst>
  <dgm:cxnLst>
    <dgm:cxn modelId="{A952F73F-3B39-4375-B5EA-F9FFB4B3D641}" type="presOf" srcId="{C22E00EA-FC8F-4AA3-AA49-ABAB048C3436}" destId="{E832861A-ED47-4B4E-9EC4-34C02E0F3AC8}" srcOrd="0" destOrd="0" presId="urn:microsoft.com/office/officeart/2008/layout/LinedList"/>
    <dgm:cxn modelId="{846FAB71-B005-4AE3-94F0-AB6A66AD533A}" type="presOf" srcId="{B282D605-1D8A-4C10-8C41-CD499EAFE8B2}" destId="{E732733C-877A-404E-A5E9-9062CEAA3B15}" srcOrd="0" destOrd="0" presId="urn:microsoft.com/office/officeart/2008/layout/LinedList"/>
    <dgm:cxn modelId="{2DA8C8EB-9224-456F-80D7-71EF6632DB26}" srcId="{B282D605-1D8A-4C10-8C41-CD499EAFE8B2}" destId="{C22E00EA-FC8F-4AA3-AA49-ABAB048C3436}" srcOrd="0" destOrd="0" parTransId="{04E35535-47F4-4694-A88F-B7D9D3AC313C}" sibTransId="{D2928C2F-B0B6-40EB-810E-3496575DAC94}"/>
    <dgm:cxn modelId="{F8EC0785-804C-491F-83F6-98C75B2B66EE}" type="presParOf" srcId="{E732733C-877A-404E-A5E9-9062CEAA3B15}" destId="{D2B719BC-D21C-4E72-8C7F-2D35C49B8B9D}" srcOrd="0" destOrd="0" presId="urn:microsoft.com/office/officeart/2008/layout/LinedList"/>
    <dgm:cxn modelId="{8BDA055D-5614-42EB-B174-BA3DB597DB22}" type="presParOf" srcId="{E732733C-877A-404E-A5E9-9062CEAA3B15}" destId="{6C17C1C1-6934-4030-BE2F-61CA350FF67D}" srcOrd="1" destOrd="0" presId="urn:microsoft.com/office/officeart/2008/layout/LinedList"/>
    <dgm:cxn modelId="{601C26D3-76BD-4DEC-AC88-0F15A1725CCB}" type="presParOf" srcId="{6C17C1C1-6934-4030-BE2F-61CA350FF67D}" destId="{E832861A-ED47-4B4E-9EC4-34C02E0F3AC8}" srcOrd="0" destOrd="0" presId="urn:microsoft.com/office/officeart/2008/layout/LinedList"/>
    <dgm:cxn modelId="{FF4FF7C4-2A98-45DF-8802-4E9686EBADDF}" type="presParOf" srcId="{6C17C1C1-6934-4030-BE2F-61CA350FF67D}" destId="{9579A743-D4DD-44A9-A0BB-003741714D3F}" srcOrd="1" destOrd="0" presId="urn:microsoft.com/office/officeart/2008/layout/Lined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A8CC0-1AEA-4D36-A22F-193B6ACB31BC}">
      <dsp:nvSpPr>
        <dsp:cNvPr id="0" name=""/>
        <dsp:cNvSpPr/>
      </dsp:nvSpPr>
      <dsp:spPr>
        <a:xfrm>
          <a:off x="0" y="0"/>
          <a:ext cx="627281" cy="627281"/>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457D4-2F7E-41EF-AD57-EC18F923DDDB}">
      <dsp:nvSpPr>
        <dsp:cNvPr id="0" name=""/>
        <dsp:cNvSpPr/>
      </dsp:nvSpPr>
      <dsp:spPr>
        <a:xfrm>
          <a:off x="243327" y="0"/>
          <a:ext cx="6934284" cy="627281"/>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GB" sz="2800" b="1" kern="1200" dirty="0">
              <a:solidFill>
                <a:schemeClr val="bg1"/>
              </a:solidFill>
            </a:rPr>
            <a:t>KATILIM ÖNCESİ YARDIM</a:t>
          </a:r>
          <a:r>
            <a:rPr lang="tr-TR" sz="2800" b="1" kern="1200" dirty="0">
              <a:solidFill>
                <a:schemeClr val="bg1"/>
              </a:solidFill>
            </a:rPr>
            <a:t> ARACI</a:t>
          </a:r>
          <a:r>
            <a:rPr lang="en-GB" sz="2800" b="1" kern="1200" dirty="0">
              <a:solidFill>
                <a:schemeClr val="bg1"/>
              </a:solidFill>
            </a:rPr>
            <a:t> (IPA)</a:t>
          </a:r>
          <a:endParaRPr lang="en-GB" sz="2800" kern="1200" dirty="0">
            <a:solidFill>
              <a:schemeClr val="bg1"/>
            </a:solidFill>
          </a:endParaRPr>
        </a:p>
      </dsp:txBody>
      <dsp:txXfrm>
        <a:off x="243327" y="0"/>
        <a:ext cx="6934284" cy="6272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1BFF0-D215-432C-BCC5-E7F8E33D0148}">
      <dsp:nvSpPr>
        <dsp:cNvPr id="0" name=""/>
        <dsp:cNvSpPr/>
      </dsp:nvSpPr>
      <dsp:spPr>
        <a:xfrm>
          <a:off x="0" y="15812"/>
          <a:ext cx="6096000" cy="6762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1" kern="1200"/>
            <a:t>Amaç: Afetlere karşı dirençli topluluklar oluşturmak için sivil toplum örgütlerinin kapasitesini güçlendirmek.</a:t>
          </a:r>
          <a:endParaRPr lang="en-GB" sz="1700" kern="1200"/>
        </a:p>
      </dsp:txBody>
      <dsp:txXfrm>
        <a:off x="33012" y="48824"/>
        <a:ext cx="6029976" cy="6102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AEB28-47DE-44B5-B7EA-219579812579}">
      <dsp:nvSpPr>
        <dsp:cNvPr id="0" name=""/>
        <dsp:cNvSpPr/>
      </dsp:nvSpPr>
      <dsp:spPr>
        <a:xfrm>
          <a:off x="1853990" y="154"/>
          <a:ext cx="3761963" cy="341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rtl="0">
            <a:lnSpc>
              <a:spcPct val="90000"/>
            </a:lnSpc>
            <a:spcBef>
              <a:spcPct val="0"/>
            </a:spcBef>
            <a:spcAft>
              <a:spcPct val="35000"/>
            </a:spcAft>
            <a:buNone/>
          </a:pPr>
          <a:r>
            <a:rPr lang="tr-TR" sz="1800" b="1" i="0" kern="1200" baseline="0">
              <a:solidFill>
                <a:schemeClr val="bg1"/>
              </a:solidFill>
            </a:rPr>
            <a:t>Bilgi ve beceri geliştirmek</a:t>
          </a:r>
          <a:endParaRPr lang="en-GB" sz="1800" b="1" kern="1200">
            <a:solidFill>
              <a:schemeClr val="bg1"/>
            </a:solidFill>
          </a:endParaRPr>
        </a:p>
      </dsp:txBody>
      <dsp:txXfrm>
        <a:off x="1853990" y="154"/>
        <a:ext cx="3761963" cy="341996"/>
      </dsp:txXfrm>
    </dsp:sp>
    <dsp:sp modelId="{0040CC6B-9262-466C-8F5F-139C18D89835}">
      <dsp:nvSpPr>
        <dsp:cNvPr id="0" name=""/>
        <dsp:cNvSpPr/>
      </dsp:nvSpPr>
      <dsp:spPr>
        <a:xfrm>
          <a:off x="1853990" y="34215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B8FC6-A8FA-493F-817F-79205E0A9394}">
      <dsp:nvSpPr>
        <dsp:cNvPr id="0" name=""/>
        <dsp:cNvSpPr/>
      </dsp:nvSpPr>
      <dsp:spPr>
        <a:xfrm>
          <a:off x="2384845" y="34215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AEE615-453A-4C2D-B0D3-09797E38A611}">
      <dsp:nvSpPr>
        <dsp:cNvPr id="0" name=""/>
        <dsp:cNvSpPr/>
      </dsp:nvSpPr>
      <dsp:spPr>
        <a:xfrm>
          <a:off x="2915700" y="34215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0938B-EB59-48B4-9E48-4B811C4A756B}">
      <dsp:nvSpPr>
        <dsp:cNvPr id="0" name=""/>
        <dsp:cNvSpPr/>
      </dsp:nvSpPr>
      <dsp:spPr>
        <a:xfrm>
          <a:off x="3446555" y="34215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AB881-E86A-4481-8599-71FB9D70C950}">
      <dsp:nvSpPr>
        <dsp:cNvPr id="0" name=""/>
        <dsp:cNvSpPr/>
      </dsp:nvSpPr>
      <dsp:spPr>
        <a:xfrm>
          <a:off x="3977410" y="34215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98B8A-D085-40FF-95C2-40579A28102E}">
      <dsp:nvSpPr>
        <dsp:cNvPr id="0" name=""/>
        <dsp:cNvSpPr/>
      </dsp:nvSpPr>
      <dsp:spPr>
        <a:xfrm>
          <a:off x="4508264" y="34215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BBE9F-B7CA-421A-8474-B79B90F9D6C9}">
      <dsp:nvSpPr>
        <dsp:cNvPr id="0" name=""/>
        <dsp:cNvSpPr/>
      </dsp:nvSpPr>
      <dsp:spPr>
        <a:xfrm>
          <a:off x="5039119" y="34215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1D2E7-927C-4081-8D75-2050F4873F1A}">
      <dsp:nvSpPr>
        <dsp:cNvPr id="0" name=""/>
        <dsp:cNvSpPr/>
      </dsp:nvSpPr>
      <dsp:spPr>
        <a:xfrm>
          <a:off x="1853990" y="445467"/>
          <a:ext cx="3761963" cy="341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rtl="0">
            <a:lnSpc>
              <a:spcPct val="90000"/>
            </a:lnSpc>
            <a:spcBef>
              <a:spcPct val="0"/>
            </a:spcBef>
            <a:spcAft>
              <a:spcPct val="35000"/>
            </a:spcAft>
            <a:buNone/>
          </a:pPr>
          <a:r>
            <a:rPr lang="tr-TR" sz="1800" b="1" i="0" kern="1200" baseline="0">
              <a:solidFill>
                <a:schemeClr val="bg1"/>
              </a:solidFill>
            </a:rPr>
            <a:t>Söz ve yetki sahiplerini etkilemek</a:t>
          </a:r>
          <a:endParaRPr lang="en-GB" sz="1800" b="1" kern="1200">
            <a:solidFill>
              <a:schemeClr val="bg1"/>
            </a:solidFill>
          </a:endParaRPr>
        </a:p>
      </dsp:txBody>
      <dsp:txXfrm>
        <a:off x="1853990" y="445467"/>
        <a:ext cx="3761963" cy="341996"/>
      </dsp:txXfrm>
    </dsp:sp>
    <dsp:sp modelId="{8192AE63-A77B-48B8-AB45-EA45CF0107FD}">
      <dsp:nvSpPr>
        <dsp:cNvPr id="0" name=""/>
        <dsp:cNvSpPr/>
      </dsp:nvSpPr>
      <dsp:spPr>
        <a:xfrm>
          <a:off x="1853990" y="787464"/>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876E1-A82B-4F46-86B1-4528C03074E8}">
      <dsp:nvSpPr>
        <dsp:cNvPr id="0" name=""/>
        <dsp:cNvSpPr/>
      </dsp:nvSpPr>
      <dsp:spPr>
        <a:xfrm>
          <a:off x="2384845" y="787464"/>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7FCBB0-7668-4CB4-9C80-16242134B424}">
      <dsp:nvSpPr>
        <dsp:cNvPr id="0" name=""/>
        <dsp:cNvSpPr/>
      </dsp:nvSpPr>
      <dsp:spPr>
        <a:xfrm>
          <a:off x="2915700" y="787464"/>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60DA5-1F8F-4849-A6C2-57F4212457CB}">
      <dsp:nvSpPr>
        <dsp:cNvPr id="0" name=""/>
        <dsp:cNvSpPr/>
      </dsp:nvSpPr>
      <dsp:spPr>
        <a:xfrm>
          <a:off x="3446555" y="787464"/>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EACD5-EFD4-4E87-8697-D791C8890CB6}">
      <dsp:nvSpPr>
        <dsp:cNvPr id="0" name=""/>
        <dsp:cNvSpPr/>
      </dsp:nvSpPr>
      <dsp:spPr>
        <a:xfrm>
          <a:off x="3977410" y="787464"/>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5FBC0-D632-4237-8F1C-029682970A36}">
      <dsp:nvSpPr>
        <dsp:cNvPr id="0" name=""/>
        <dsp:cNvSpPr/>
      </dsp:nvSpPr>
      <dsp:spPr>
        <a:xfrm>
          <a:off x="4508264" y="787464"/>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F2FFC9-B570-4CE8-A33B-64092CD42E19}">
      <dsp:nvSpPr>
        <dsp:cNvPr id="0" name=""/>
        <dsp:cNvSpPr/>
      </dsp:nvSpPr>
      <dsp:spPr>
        <a:xfrm>
          <a:off x="5039119" y="787464"/>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27A72-80A6-4265-AF39-67E2FE49E4EC}">
      <dsp:nvSpPr>
        <dsp:cNvPr id="0" name=""/>
        <dsp:cNvSpPr/>
      </dsp:nvSpPr>
      <dsp:spPr>
        <a:xfrm>
          <a:off x="1853990" y="890781"/>
          <a:ext cx="3761963" cy="341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rtl="0">
            <a:lnSpc>
              <a:spcPct val="90000"/>
            </a:lnSpc>
            <a:spcBef>
              <a:spcPct val="0"/>
            </a:spcBef>
            <a:spcAft>
              <a:spcPct val="35000"/>
            </a:spcAft>
            <a:buNone/>
          </a:pPr>
          <a:r>
            <a:rPr lang="tr-TR" sz="1800" b="1" i="0" kern="1200" baseline="0">
              <a:solidFill>
                <a:schemeClr val="bg1"/>
              </a:solidFill>
            </a:rPr>
            <a:t>Ses duyurmak</a:t>
          </a:r>
          <a:endParaRPr lang="en-GB" sz="1800" b="1" kern="1200">
            <a:solidFill>
              <a:schemeClr val="bg1"/>
            </a:solidFill>
          </a:endParaRPr>
        </a:p>
      </dsp:txBody>
      <dsp:txXfrm>
        <a:off x="1853990" y="890781"/>
        <a:ext cx="3761963" cy="341996"/>
      </dsp:txXfrm>
    </dsp:sp>
    <dsp:sp modelId="{FDC478E6-604E-4711-AECE-62C0900E8BFF}">
      <dsp:nvSpPr>
        <dsp:cNvPr id="0" name=""/>
        <dsp:cNvSpPr/>
      </dsp:nvSpPr>
      <dsp:spPr>
        <a:xfrm>
          <a:off x="1853990" y="1232777"/>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94AAC-C185-4F57-A0E4-87EB3DBA36E7}">
      <dsp:nvSpPr>
        <dsp:cNvPr id="0" name=""/>
        <dsp:cNvSpPr/>
      </dsp:nvSpPr>
      <dsp:spPr>
        <a:xfrm>
          <a:off x="2384845" y="1232777"/>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185E-B166-4BE2-BEDC-910ECF52A276}">
      <dsp:nvSpPr>
        <dsp:cNvPr id="0" name=""/>
        <dsp:cNvSpPr/>
      </dsp:nvSpPr>
      <dsp:spPr>
        <a:xfrm>
          <a:off x="2915700" y="1232777"/>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F23D0A-F31D-4BEF-8F78-0F3D0AB8C3C0}">
      <dsp:nvSpPr>
        <dsp:cNvPr id="0" name=""/>
        <dsp:cNvSpPr/>
      </dsp:nvSpPr>
      <dsp:spPr>
        <a:xfrm>
          <a:off x="3446555" y="1232777"/>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0793E-7F8C-4279-9B30-B2B147F4D55A}">
      <dsp:nvSpPr>
        <dsp:cNvPr id="0" name=""/>
        <dsp:cNvSpPr/>
      </dsp:nvSpPr>
      <dsp:spPr>
        <a:xfrm>
          <a:off x="3977410" y="1232777"/>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99B01-9352-4B68-AE3F-1C1AD63C219B}">
      <dsp:nvSpPr>
        <dsp:cNvPr id="0" name=""/>
        <dsp:cNvSpPr/>
      </dsp:nvSpPr>
      <dsp:spPr>
        <a:xfrm>
          <a:off x="4508264" y="1232777"/>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DF40B-F7CA-476C-A70C-272AAA331791}">
      <dsp:nvSpPr>
        <dsp:cNvPr id="0" name=""/>
        <dsp:cNvSpPr/>
      </dsp:nvSpPr>
      <dsp:spPr>
        <a:xfrm>
          <a:off x="5039119" y="1232777"/>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C4697-0997-40A9-9135-627C3A59902F}">
      <dsp:nvSpPr>
        <dsp:cNvPr id="0" name=""/>
        <dsp:cNvSpPr/>
      </dsp:nvSpPr>
      <dsp:spPr>
        <a:xfrm>
          <a:off x="1853990" y="1336094"/>
          <a:ext cx="3761963" cy="341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rtl="0">
            <a:lnSpc>
              <a:spcPct val="90000"/>
            </a:lnSpc>
            <a:spcBef>
              <a:spcPct val="0"/>
            </a:spcBef>
            <a:spcAft>
              <a:spcPct val="35000"/>
            </a:spcAft>
            <a:buNone/>
          </a:pPr>
          <a:r>
            <a:rPr lang="tr-TR" sz="1800" b="1" i="0" kern="1200" baseline="0">
              <a:solidFill>
                <a:schemeClr val="bg1"/>
              </a:solidFill>
            </a:rPr>
            <a:t>Organizasyon gücü kazanmak</a:t>
          </a:r>
          <a:endParaRPr lang="en-GB" sz="1800" b="1" kern="1200">
            <a:solidFill>
              <a:schemeClr val="bg1"/>
            </a:solidFill>
          </a:endParaRPr>
        </a:p>
      </dsp:txBody>
      <dsp:txXfrm>
        <a:off x="1853990" y="1336094"/>
        <a:ext cx="3761963" cy="341996"/>
      </dsp:txXfrm>
    </dsp:sp>
    <dsp:sp modelId="{8880BD70-C613-4C89-83BA-EAD4A9AA8110}">
      <dsp:nvSpPr>
        <dsp:cNvPr id="0" name=""/>
        <dsp:cNvSpPr/>
      </dsp:nvSpPr>
      <dsp:spPr>
        <a:xfrm>
          <a:off x="1853990" y="167809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7A59A-42DB-4B6C-97B5-708022AA0B72}">
      <dsp:nvSpPr>
        <dsp:cNvPr id="0" name=""/>
        <dsp:cNvSpPr/>
      </dsp:nvSpPr>
      <dsp:spPr>
        <a:xfrm>
          <a:off x="2384845" y="167809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D7068-9E3C-4D6D-8A07-272270EB4FCB}">
      <dsp:nvSpPr>
        <dsp:cNvPr id="0" name=""/>
        <dsp:cNvSpPr/>
      </dsp:nvSpPr>
      <dsp:spPr>
        <a:xfrm>
          <a:off x="2915700" y="167809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5B3E50-405D-4488-994F-67B0D28DBC5B}">
      <dsp:nvSpPr>
        <dsp:cNvPr id="0" name=""/>
        <dsp:cNvSpPr/>
      </dsp:nvSpPr>
      <dsp:spPr>
        <a:xfrm>
          <a:off x="3446555" y="167809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803BC-22CC-46C8-BAFD-CC4FB0A238FC}">
      <dsp:nvSpPr>
        <dsp:cNvPr id="0" name=""/>
        <dsp:cNvSpPr/>
      </dsp:nvSpPr>
      <dsp:spPr>
        <a:xfrm>
          <a:off x="3977410" y="167809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B4EE8-F373-422A-8C12-EC823669D8CC}">
      <dsp:nvSpPr>
        <dsp:cNvPr id="0" name=""/>
        <dsp:cNvSpPr/>
      </dsp:nvSpPr>
      <dsp:spPr>
        <a:xfrm>
          <a:off x="4508264" y="167809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58D68-BA8D-43E6-AB38-5D95C4CBC525}">
      <dsp:nvSpPr>
        <dsp:cNvPr id="0" name=""/>
        <dsp:cNvSpPr/>
      </dsp:nvSpPr>
      <dsp:spPr>
        <a:xfrm>
          <a:off x="5039119" y="1678091"/>
          <a:ext cx="501595" cy="8359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60272-1FB9-48A8-B98B-7D1B45FE1B74}">
      <dsp:nvSpPr>
        <dsp:cNvPr id="0" name=""/>
        <dsp:cNvSpPr/>
      </dsp:nvSpPr>
      <dsp:spPr>
        <a:xfrm>
          <a:off x="0" y="195"/>
          <a:ext cx="62601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EC28A-63B5-4CA6-952B-13107A0A2166}">
      <dsp:nvSpPr>
        <dsp:cNvPr id="0" name=""/>
        <dsp:cNvSpPr/>
      </dsp:nvSpPr>
      <dsp:spPr>
        <a:xfrm>
          <a:off x="0" y="195"/>
          <a:ext cx="6260123" cy="399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b="0" i="0" kern="1200" baseline="0" dirty="0">
              <a:solidFill>
                <a:schemeClr val="bg1"/>
              </a:solidFill>
            </a:rPr>
            <a:t>Genel Destek (Açık çağrı) ve Özel Destek (Belli dönemlerde)</a:t>
          </a:r>
          <a:endParaRPr lang="en-GB" sz="2000" kern="1200" dirty="0">
            <a:solidFill>
              <a:schemeClr val="bg1"/>
            </a:solidFill>
          </a:endParaRPr>
        </a:p>
      </dsp:txBody>
      <dsp:txXfrm>
        <a:off x="0" y="195"/>
        <a:ext cx="6260123" cy="3997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3EB1-329E-4B5A-8C7A-9D0D41FBF1FE}">
      <dsp:nvSpPr>
        <dsp:cNvPr id="0" name=""/>
        <dsp:cNvSpPr/>
      </dsp:nvSpPr>
      <dsp:spPr>
        <a:xfrm>
          <a:off x="-215206" y="0"/>
          <a:ext cx="2252186" cy="2252186"/>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CC576-0C3A-42E0-B592-C94A81974720}">
      <dsp:nvSpPr>
        <dsp:cNvPr id="0" name=""/>
        <dsp:cNvSpPr/>
      </dsp:nvSpPr>
      <dsp:spPr>
        <a:xfrm>
          <a:off x="480473" y="0"/>
          <a:ext cx="4794413" cy="2252186"/>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tr-TR" sz="2200" b="1" i="0" kern="1200" baseline="0" dirty="0"/>
            <a:t>Hareketlilik ve Ağ Oluşturma</a:t>
          </a:r>
          <a:endParaRPr lang="en-GB" sz="2200" b="1" kern="1200" dirty="0"/>
        </a:p>
      </dsp:txBody>
      <dsp:txXfrm>
        <a:off x="480473" y="0"/>
        <a:ext cx="4794413" cy="478589"/>
      </dsp:txXfrm>
    </dsp:sp>
    <dsp:sp modelId="{CEB49E68-B497-4789-ABCA-1D85CD295A3F}">
      <dsp:nvSpPr>
        <dsp:cNvPr id="0" name=""/>
        <dsp:cNvSpPr/>
      </dsp:nvSpPr>
      <dsp:spPr>
        <a:xfrm>
          <a:off x="80392" y="478589"/>
          <a:ext cx="1660987" cy="1660987"/>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561F8-D352-4221-B121-9050B2BC781E}">
      <dsp:nvSpPr>
        <dsp:cNvPr id="0" name=""/>
        <dsp:cNvSpPr/>
      </dsp:nvSpPr>
      <dsp:spPr>
        <a:xfrm>
          <a:off x="480473" y="478589"/>
          <a:ext cx="4794413" cy="1660987"/>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tr-TR" sz="2200" b="1" i="0" kern="1200" baseline="0" dirty="0"/>
            <a:t>Etkinlik Organizasyonu</a:t>
          </a:r>
          <a:endParaRPr lang="en-GB" sz="2200" b="1" kern="1200" dirty="0"/>
        </a:p>
      </dsp:txBody>
      <dsp:txXfrm>
        <a:off x="480473" y="478589"/>
        <a:ext cx="4794413" cy="478589"/>
      </dsp:txXfrm>
    </dsp:sp>
    <dsp:sp modelId="{0E6A9DD3-D9DC-4E5F-95C7-6A9060B731A1}">
      <dsp:nvSpPr>
        <dsp:cNvPr id="0" name=""/>
        <dsp:cNvSpPr/>
      </dsp:nvSpPr>
      <dsp:spPr>
        <a:xfrm>
          <a:off x="375992" y="957179"/>
          <a:ext cx="1069788" cy="1069788"/>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278F2-0933-49A0-B59A-7A3B3984DB1B}">
      <dsp:nvSpPr>
        <dsp:cNvPr id="0" name=""/>
        <dsp:cNvSpPr/>
      </dsp:nvSpPr>
      <dsp:spPr>
        <a:xfrm>
          <a:off x="910886" y="957179"/>
          <a:ext cx="3933586" cy="1069788"/>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tr-TR" sz="2200" b="1" i="0" kern="1200" baseline="0" dirty="0"/>
            <a:t>Reklam ve İlan</a:t>
          </a:r>
          <a:endParaRPr lang="en-GB" sz="2200" b="1" kern="1200" dirty="0"/>
        </a:p>
      </dsp:txBody>
      <dsp:txXfrm>
        <a:off x="910886" y="957179"/>
        <a:ext cx="3933586" cy="478589"/>
      </dsp:txXfrm>
    </dsp:sp>
    <dsp:sp modelId="{F71294BA-D5A5-4D5E-8715-84E9D1AD9C80}">
      <dsp:nvSpPr>
        <dsp:cNvPr id="0" name=""/>
        <dsp:cNvSpPr/>
      </dsp:nvSpPr>
      <dsp:spPr>
        <a:xfrm>
          <a:off x="671591" y="1435768"/>
          <a:ext cx="478589" cy="478589"/>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AD5C4-6C75-4A7E-A719-57F1E6A59EEA}">
      <dsp:nvSpPr>
        <dsp:cNvPr id="0" name=""/>
        <dsp:cNvSpPr/>
      </dsp:nvSpPr>
      <dsp:spPr>
        <a:xfrm>
          <a:off x="910886" y="1435768"/>
          <a:ext cx="3933586" cy="478589"/>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tr-TR" sz="2200" b="1" i="0" kern="1200" baseline="0" dirty="0"/>
            <a:t>Dijitalleşme</a:t>
          </a:r>
          <a:endParaRPr lang="en-GB" sz="2200" b="1" kern="1200" dirty="0"/>
        </a:p>
      </dsp:txBody>
      <dsp:txXfrm>
        <a:off x="910886" y="1435768"/>
        <a:ext cx="3933586" cy="4785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A8381-9A17-41B6-8BB8-08CC938A21D4}">
      <dsp:nvSpPr>
        <dsp:cNvPr id="0" name=""/>
        <dsp:cNvSpPr/>
      </dsp:nvSpPr>
      <dsp:spPr>
        <a:xfrm>
          <a:off x="0" y="0"/>
          <a:ext cx="61194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398C9D-C338-4F80-A6A0-8845CB2BFF87}">
      <dsp:nvSpPr>
        <dsp:cNvPr id="0" name=""/>
        <dsp:cNvSpPr/>
      </dsp:nvSpPr>
      <dsp:spPr>
        <a:xfrm>
          <a:off x="0" y="0"/>
          <a:ext cx="6119445" cy="83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tr-TR" sz="2300" b="0" i="0" kern="1200" baseline="0" dirty="0">
              <a:solidFill>
                <a:schemeClr val="bg1"/>
              </a:solidFill>
            </a:rPr>
            <a:t>Temel hak ve özgürlükler alanında çalışan STK ve </a:t>
          </a:r>
          <a:r>
            <a:rPr lang="tr-TR" sz="2300" b="0" i="0" kern="1200" baseline="0" dirty="0" err="1">
              <a:solidFill>
                <a:schemeClr val="bg1"/>
              </a:solidFill>
            </a:rPr>
            <a:t>aktivistler</a:t>
          </a:r>
          <a:endParaRPr lang="en-GB" sz="2300" kern="1200" dirty="0">
            <a:solidFill>
              <a:schemeClr val="bg1"/>
            </a:solidFill>
          </a:endParaRPr>
        </a:p>
      </dsp:txBody>
      <dsp:txXfrm>
        <a:off x="0" y="0"/>
        <a:ext cx="6119445" cy="8309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19BC-D21C-4E72-8C7F-2D35C49B8B9D}">
      <dsp:nvSpPr>
        <dsp:cNvPr id="0" name=""/>
        <dsp:cNvSpPr/>
      </dsp:nvSpPr>
      <dsp:spPr>
        <a:xfrm>
          <a:off x="0" y="405"/>
          <a:ext cx="60913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32861A-ED47-4B4E-9EC4-34C02E0F3AC8}">
      <dsp:nvSpPr>
        <dsp:cNvPr id="0" name=""/>
        <dsp:cNvSpPr/>
      </dsp:nvSpPr>
      <dsp:spPr>
        <a:xfrm>
          <a:off x="0" y="405"/>
          <a:ext cx="6091311" cy="83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tr-TR" sz="2400" b="0" i="0" kern="1200" baseline="0" dirty="0">
              <a:solidFill>
                <a:schemeClr val="bg1"/>
              </a:solidFill>
            </a:rPr>
            <a:t>Her bir başvuru için en fazla </a:t>
          </a:r>
          <a:r>
            <a:rPr lang="tr-TR" sz="2400" b="1" i="0" kern="1200" baseline="0" dirty="0">
              <a:solidFill>
                <a:schemeClr val="bg1"/>
              </a:solidFill>
            </a:rPr>
            <a:t>5 bin avro </a:t>
          </a:r>
        </a:p>
        <a:p>
          <a:pPr marL="0" lvl="0" indent="0" algn="l" defTabSz="1066800" rtl="0">
            <a:lnSpc>
              <a:spcPct val="90000"/>
            </a:lnSpc>
            <a:spcBef>
              <a:spcPct val="0"/>
            </a:spcBef>
            <a:spcAft>
              <a:spcPct val="35000"/>
            </a:spcAft>
            <a:buNone/>
          </a:pPr>
          <a:r>
            <a:rPr lang="tr-TR" sz="2400" b="0" i="0" kern="1200" baseline="0" dirty="0">
              <a:solidFill>
                <a:schemeClr val="bg1"/>
              </a:solidFill>
            </a:rPr>
            <a:t>toplamda </a:t>
          </a:r>
          <a:r>
            <a:rPr lang="tr-TR" sz="2400" b="1" i="0" kern="1200" baseline="0" dirty="0">
              <a:solidFill>
                <a:schemeClr val="bg1"/>
              </a:solidFill>
            </a:rPr>
            <a:t>10 bin avroya </a:t>
          </a:r>
          <a:r>
            <a:rPr lang="tr-TR" sz="2400" b="0" i="0" kern="1200" baseline="0" dirty="0">
              <a:solidFill>
                <a:schemeClr val="bg1"/>
              </a:solidFill>
            </a:rPr>
            <a:t>kadar destek</a:t>
          </a:r>
          <a:endParaRPr lang="en-GB" sz="2400" kern="1200" dirty="0">
            <a:solidFill>
              <a:schemeClr val="bg1"/>
            </a:solidFill>
          </a:endParaRPr>
        </a:p>
      </dsp:txBody>
      <dsp:txXfrm>
        <a:off x="0" y="405"/>
        <a:ext cx="6091311" cy="8301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4CDD9-79EA-4D78-A448-37C6D602CE01}">
      <dsp:nvSpPr>
        <dsp:cNvPr id="0" name=""/>
        <dsp:cNvSpPr/>
      </dsp:nvSpPr>
      <dsp:spPr>
        <a:xfrm>
          <a:off x="0" y="520"/>
          <a:ext cx="4902628" cy="40992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1" i="0" u="sng" kern="1200" baseline="0" dirty="0">
              <a:solidFill>
                <a:schemeClr val="bg1"/>
              </a:solidFill>
            </a:rPr>
            <a:t>SİVİL DÜŞÜN DESTEK PROGRAMI</a:t>
          </a:r>
          <a:endParaRPr lang="en-GB" sz="2000" kern="1200" dirty="0">
            <a:solidFill>
              <a:schemeClr val="bg1"/>
            </a:solidFill>
          </a:endParaRPr>
        </a:p>
      </dsp:txBody>
      <dsp:txXfrm>
        <a:off x="20011" y="20531"/>
        <a:ext cx="4862606" cy="369907"/>
      </dsp:txXfrm>
    </dsp:sp>
    <dsp:sp modelId="{4093FC67-55BA-401B-BA9B-7EA0391F5A8E}">
      <dsp:nvSpPr>
        <dsp:cNvPr id="0" name=""/>
        <dsp:cNvSpPr/>
      </dsp:nvSpPr>
      <dsp:spPr>
        <a:xfrm>
          <a:off x="0" y="420546"/>
          <a:ext cx="4902628" cy="40992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tr-TR" sz="2400" b="0" i="0" kern="1200" baseline="0" dirty="0"/>
            <a:t>Avrupa Birliği Türkiye Delegasyonu</a:t>
          </a:r>
          <a:endParaRPr lang="en-GB" sz="2400" kern="1200" dirty="0"/>
        </a:p>
      </dsp:txBody>
      <dsp:txXfrm>
        <a:off x="20011" y="440557"/>
        <a:ext cx="4862606" cy="3699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1D55F-1A2C-4B3E-8470-69E75DAFD62A}">
      <dsp:nvSpPr>
        <dsp:cNvPr id="0" name=""/>
        <dsp:cNvSpPr/>
      </dsp:nvSpPr>
      <dsp:spPr>
        <a:xfrm>
          <a:off x="0" y="218"/>
          <a:ext cx="6033317" cy="39967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tr-TR" sz="3200" b="0" i="0" kern="1200" baseline="0" dirty="0"/>
            <a:t>Açık çağrı</a:t>
          </a:r>
          <a:endParaRPr lang="en-GB" sz="3200" kern="1200" dirty="0"/>
        </a:p>
      </dsp:txBody>
      <dsp:txXfrm>
        <a:off x="19510" y="19728"/>
        <a:ext cx="5994297" cy="3606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0583C-BA56-4F30-ADF1-1FB841014C4A}">
      <dsp:nvSpPr>
        <dsp:cNvPr id="0" name=""/>
        <dsp:cNvSpPr/>
      </dsp:nvSpPr>
      <dsp:spPr>
        <a:xfrm>
          <a:off x="0" y="279"/>
          <a:ext cx="50055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2F221-38C8-4397-BD77-C7A3AC633B3E}">
      <dsp:nvSpPr>
        <dsp:cNvPr id="0" name=""/>
        <dsp:cNvSpPr/>
      </dsp:nvSpPr>
      <dsp:spPr>
        <a:xfrm>
          <a:off x="0" y="279"/>
          <a:ext cx="5005507" cy="4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ctr" defTabSz="933450" rtl="0">
            <a:lnSpc>
              <a:spcPct val="90000"/>
            </a:lnSpc>
            <a:spcBef>
              <a:spcPct val="0"/>
            </a:spcBef>
            <a:spcAft>
              <a:spcPct val="35000"/>
            </a:spcAft>
            <a:buNone/>
          </a:pPr>
          <a:r>
            <a:rPr lang="tr-TR" sz="2100" b="1" i="0" kern="1200" baseline="0" dirty="0">
              <a:solidFill>
                <a:schemeClr val="bg1"/>
              </a:solidFill>
            </a:rPr>
            <a:t>İnsan hakları izleme destekleri</a:t>
          </a:r>
          <a:endParaRPr lang="en-GB" sz="2100" b="1" kern="1200" dirty="0">
            <a:solidFill>
              <a:schemeClr val="bg1"/>
            </a:solidFill>
          </a:endParaRPr>
        </a:p>
      </dsp:txBody>
      <dsp:txXfrm>
        <a:off x="0" y="279"/>
        <a:ext cx="5005507" cy="457525"/>
      </dsp:txXfrm>
    </dsp:sp>
    <dsp:sp modelId="{9E0220E9-40D9-4495-BCDF-7788028FCDAB}">
      <dsp:nvSpPr>
        <dsp:cNvPr id="0" name=""/>
        <dsp:cNvSpPr/>
      </dsp:nvSpPr>
      <dsp:spPr>
        <a:xfrm>
          <a:off x="0" y="457805"/>
          <a:ext cx="50055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784F0D-2165-41A5-841D-21413C908804}">
      <dsp:nvSpPr>
        <dsp:cNvPr id="0" name=""/>
        <dsp:cNvSpPr/>
      </dsp:nvSpPr>
      <dsp:spPr>
        <a:xfrm>
          <a:off x="0" y="457805"/>
          <a:ext cx="5005507" cy="4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ctr" defTabSz="933450" rtl="0">
            <a:lnSpc>
              <a:spcPct val="90000"/>
            </a:lnSpc>
            <a:spcBef>
              <a:spcPct val="0"/>
            </a:spcBef>
            <a:spcAft>
              <a:spcPct val="35000"/>
            </a:spcAft>
            <a:buNone/>
          </a:pPr>
          <a:r>
            <a:rPr lang="tr-TR" sz="2100" b="1" i="0" kern="1200" baseline="0">
              <a:solidFill>
                <a:schemeClr val="bg1"/>
              </a:solidFill>
            </a:rPr>
            <a:t>Uluslararası insan haklarına erişim</a:t>
          </a:r>
          <a:endParaRPr lang="en-GB" sz="2100" b="1" kern="1200">
            <a:solidFill>
              <a:schemeClr val="bg1"/>
            </a:solidFill>
          </a:endParaRPr>
        </a:p>
      </dsp:txBody>
      <dsp:txXfrm>
        <a:off x="0" y="457805"/>
        <a:ext cx="5005507" cy="457525"/>
      </dsp:txXfrm>
    </dsp:sp>
    <dsp:sp modelId="{A471BDA2-2CE9-4D16-9417-415B89874490}">
      <dsp:nvSpPr>
        <dsp:cNvPr id="0" name=""/>
        <dsp:cNvSpPr/>
      </dsp:nvSpPr>
      <dsp:spPr>
        <a:xfrm>
          <a:off x="0" y="915331"/>
          <a:ext cx="50055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DBE6C-CC3B-43FC-AEDF-1FBDB618BBF2}">
      <dsp:nvSpPr>
        <dsp:cNvPr id="0" name=""/>
        <dsp:cNvSpPr/>
      </dsp:nvSpPr>
      <dsp:spPr>
        <a:xfrm>
          <a:off x="0" y="915331"/>
          <a:ext cx="5005507" cy="4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ctr" defTabSz="933450" rtl="0">
            <a:lnSpc>
              <a:spcPct val="90000"/>
            </a:lnSpc>
            <a:spcBef>
              <a:spcPct val="0"/>
            </a:spcBef>
            <a:spcAft>
              <a:spcPct val="35000"/>
            </a:spcAft>
            <a:buNone/>
          </a:pPr>
          <a:r>
            <a:rPr lang="tr-TR" sz="2100" b="1" i="0" kern="1200" baseline="0">
              <a:solidFill>
                <a:schemeClr val="bg1"/>
              </a:solidFill>
            </a:rPr>
            <a:t>Uzman desteği </a:t>
          </a:r>
          <a:endParaRPr lang="en-GB" sz="2100" b="1" kern="1200">
            <a:solidFill>
              <a:schemeClr val="bg1"/>
            </a:solidFill>
          </a:endParaRPr>
        </a:p>
      </dsp:txBody>
      <dsp:txXfrm>
        <a:off x="0" y="915331"/>
        <a:ext cx="5005507" cy="457525"/>
      </dsp:txXfrm>
    </dsp:sp>
    <dsp:sp modelId="{125B5C63-CF76-4AC2-9EF0-0F747B91CACB}">
      <dsp:nvSpPr>
        <dsp:cNvPr id="0" name=""/>
        <dsp:cNvSpPr/>
      </dsp:nvSpPr>
      <dsp:spPr>
        <a:xfrm>
          <a:off x="0" y="1372856"/>
          <a:ext cx="50055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C3BF0-6615-4655-A291-34A45ABC98E3}">
      <dsp:nvSpPr>
        <dsp:cNvPr id="0" name=""/>
        <dsp:cNvSpPr/>
      </dsp:nvSpPr>
      <dsp:spPr>
        <a:xfrm>
          <a:off x="0" y="1372856"/>
          <a:ext cx="5005507" cy="4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ctr" defTabSz="933450" rtl="0">
            <a:lnSpc>
              <a:spcPct val="90000"/>
            </a:lnSpc>
            <a:spcBef>
              <a:spcPct val="0"/>
            </a:spcBef>
            <a:spcAft>
              <a:spcPct val="35000"/>
            </a:spcAft>
            <a:buNone/>
          </a:pPr>
          <a:r>
            <a:rPr lang="tr-TR" sz="2100" b="1" i="0" kern="1200" baseline="0">
              <a:solidFill>
                <a:schemeClr val="bg1"/>
              </a:solidFill>
            </a:rPr>
            <a:t>Diyalog toplantısı desteği </a:t>
          </a:r>
          <a:endParaRPr lang="en-GB" sz="2100" b="1" kern="1200">
            <a:solidFill>
              <a:schemeClr val="bg1"/>
            </a:solidFill>
          </a:endParaRPr>
        </a:p>
      </dsp:txBody>
      <dsp:txXfrm>
        <a:off x="0" y="1372856"/>
        <a:ext cx="5005507" cy="457525"/>
      </dsp:txXfrm>
    </dsp:sp>
    <dsp:sp modelId="{8AE3B11F-E53F-4C97-BF3C-D943047CFA88}">
      <dsp:nvSpPr>
        <dsp:cNvPr id="0" name=""/>
        <dsp:cNvSpPr/>
      </dsp:nvSpPr>
      <dsp:spPr>
        <a:xfrm>
          <a:off x="0" y="1830382"/>
          <a:ext cx="50055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C304D-AC36-4AB4-A01C-A07E64127187}">
      <dsp:nvSpPr>
        <dsp:cNvPr id="0" name=""/>
        <dsp:cNvSpPr/>
      </dsp:nvSpPr>
      <dsp:spPr>
        <a:xfrm>
          <a:off x="0" y="1830382"/>
          <a:ext cx="5005507" cy="4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ctr" defTabSz="933450" rtl="0">
            <a:lnSpc>
              <a:spcPct val="90000"/>
            </a:lnSpc>
            <a:spcBef>
              <a:spcPct val="0"/>
            </a:spcBef>
            <a:spcAft>
              <a:spcPct val="35000"/>
            </a:spcAft>
            <a:buNone/>
          </a:pPr>
          <a:r>
            <a:rPr lang="tr-TR" sz="2100" b="1" i="0" kern="1200" baseline="0" dirty="0">
              <a:solidFill>
                <a:schemeClr val="bg1"/>
              </a:solidFill>
            </a:rPr>
            <a:t>Eğitim desteği</a:t>
          </a:r>
          <a:endParaRPr lang="en-GB" sz="2100" b="1" kern="1200" dirty="0">
            <a:solidFill>
              <a:schemeClr val="bg1"/>
            </a:solidFill>
          </a:endParaRPr>
        </a:p>
      </dsp:txBody>
      <dsp:txXfrm>
        <a:off x="0" y="1830382"/>
        <a:ext cx="5005507" cy="4575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775B3-97E0-420A-B841-060493665C9C}">
      <dsp:nvSpPr>
        <dsp:cNvPr id="0" name=""/>
        <dsp:cNvSpPr/>
      </dsp:nvSpPr>
      <dsp:spPr>
        <a:xfrm>
          <a:off x="0" y="203"/>
          <a:ext cx="6019250" cy="55300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0" i="0" kern="1200" baseline="0" dirty="0"/>
            <a:t>İnsan hakları alanında faaliyet gösteren STK’lar</a:t>
          </a:r>
          <a:endParaRPr lang="en-GB" sz="2400" kern="1200" dirty="0"/>
        </a:p>
      </dsp:txBody>
      <dsp:txXfrm>
        <a:off x="26996" y="27199"/>
        <a:ext cx="5965258" cy="499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A8CC0-1AEA-4D36-A22F-193B6ACB31BC}">
      <dsp:nvSpPr>
        <dsp:cNvPr id="0" name=""/>
        <dsp:cNvSpPr/>
      </dsp:nvSpPr>
      <dsp:spPr>
        <a:xfrm>
          <a:off x="0" y="0"/>
          <a:ext cx="627281" cy="627281"/>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457D4-2F7E-41EF-AD57-EC18F923DDDB}">
      <dsp:nvSpPr>
        <dsp:cNvPr id="0" name=""/>
        <dsp:cNvSpPr/>
      </dsp:nvSpPr>
      <dsp:spPr>
        <a:xfrm>
          <a:off x="243327" y="0"/>
          <a:ext cx="6934284" cy="627281"/>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b="1" kern="1200" dirty="0">
              <a:solidFill>
                <a:schemeClr val="bg1"/>
              </a:solidFill>
            </a:rPr>
            <a:t>BİRLİK PROGRAMLARI </a:t>
          </a:r>
        </a:p>
      </dsp:txBody>
      <dsp:txXfrm>
        <a:off x="243327" y="0"/>
        <a:ext cx="6934284" cy="62728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5BFF-62BB-4F8E-9560-4C986238C029}">
      <dsp:nvSpPr>
        <dsp:cNvPr id="0" name=""/>
        <dsp:cNvSpPr/>
      </dsp:nvSpPr>
      <dsp:spPr>
        <a:xfrm>
          <a:off x="0" y="662"/>
          <a:ext cx="6005182" cy="830334"/>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0" i="0" kern="1200" baseline="0"/>
            <a:t>Her bir başvuru için en fazla </a:t>
          </a:r>
          <a:r>
            <a:rPr lang="tr-TR" sz="2800" b="1" i="0" kern="1200" baseline="0"/>
            <a:t>3 bin avro, </a:t>
          </a:r>
          <a:r>
            <a:rPr lang="tr-TR" sz="2800" b="0" i="0" kern="1200" baseline="0"/>
            <a:t>toplamda </a:t>
          </a:r>
          <a:r>
            <a:rPr lang="tr-TR" sz="2800" b="1" i="0" kern="1200" baseline="0"/>
            <a:t>15 bin avroya </a:t>
          </a:r>
          <a:r>
            <a:rPr lang="tr-TR" sz="2800" b="0" i="0" kern="1200" baseline="0"/>
            <a:t>kadar destek</a:t>
          </a:r>
          <a:endParaRPr lang="en-GB" sz="2800" kern="1200"/>
        </a:p>
      </dsp:txBody>
      <dsp:txXfrm>
        <a:off x="40534" y="41196"/>
        <a:ext cx="5924114" cy="7492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D62EE-FF12-415D-8E4D-DC1D5AFA9CCB}">
      <dsp:nvSpPr>
        <dsp:cNvPr id="0" name=""/>
        <dsp:cNvSpPr/>
      </dsp:nvSpPr>
      <dsp:spPr>
        <a:xfrm>
          <a:off x="0" y="261"/>
          <a:ext cx="4902628" cy="41086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tr-TR" sz="2400" b="1" i="0" u="sng" kern="1200" baseline="0" dirty="0"/>
            <a:t>ETKİNİZ AB PROGRAMI</a:t>
          </a:r>
          <a:endParaRPr lang="en-GB" sz="2400" kern="1200" dirty="0"/>
        </a:p>
      </dsp:txBody>
      <dsp:txXfrm>
        <a:off x="20057" y="20318"/>
        <a:ext cx="4862514" cy="370749"/>
      </dsp:txXfrm>
    </dsp:sp>
    <dsp:sp modelId="{0E641F06-743E-4B54-A201-E4116FDB7E58}">
      <dsp:nvSpPr>
        <dsp:cNvPr id="0" name=""/>
        <dsp:cNvSpPr/>
      </dsp:nvSpPr>
      <dsp:spPr>
        <a:xfrm>
          <a:off x="0" y="419871"/>
          <a:ext cx="4902628" cy="41086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b="0" i="0" kern="1200" baseline="0" dirty="0"/>
            <a:t>Sivil Toplum Geliştirme Merkezi</a:t>
          </a:r>
          <a:endParaRPr lang="en-GB" sz="2800" kern="1200" dirty="0"/>
        </a:p>
      </dsp:txBody>
      <dsp:txXfrm>
        <a:off x="20057" y="439928"/>
        <a:ext cx="4862514" cy="37074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C9D17-7492-4065-BB87-5B6C673B7794}">
      <dsp:nvSpPr>
        <dsp:cNvPr id="0" name=""/>
        <dsp:cNvSpPr/>
      </dsp:nvSpPr>
      <dsp:spPr>
        <a:xfrm>
          <a:off x="0" y="0"/>
          <a:ext cx="514283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A0FC6-7706-443C-978B-B243ECD858CD}">
      <dsp:nvSpPr>
        <dsp:cNvPr id="0" name=""/>
        <dsp:cNvSpPr/>
      </dsp:nvSpPr>
      <dsp:spPr>
        <a:xfrm>
          <a:off x="0" y="0"/>
          <a:ext cx="5142839" cy="10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tr-TR" sz="2000" b="0" i="0" kern="1200" baseline="0" dirty="0">
              <a:solidFill>
                <a:schemeClr val="bg1"/>
              </a:solidFill>
            </a:rPr>
            <a:t>Uluslararası insan hakları sözleşmelerine uyumu izleme ve bu alanda savunuculuk çalışmaları için destekler </a:t>
          </a:r>
          <a:endParaRPr lang="en-GB" sz="2000" kern="1200" dirty="0">
            <a:solidFill>
              <a:schemeClr val="bg1"/>
            </a:solidFill>
          </a:endParaRPr>
        </a:p>
      </dsp:txBody>
      <dsp:txXfrm>
        <a:off x="0" y="0"/>
        <a:ext cx="5142839" cy="101566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419C7-F3F2-4985-8B0A-49416F4B26E9}">
      <dsp:nvSpPr>
        <dsp:cNvPr id="0" name=""/>
        <dsp:cNvSpPr/>
      </dsp:nvSpPr>
      <dsp:spPr>
        <a:xfrm>
          <a:off x="0" y="0"/>
          <a:ext cx="11643723" cy="99631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i="0" kern="1200" baseline="0" dirty="0"/>
            <a:t>IPA III 202</a:t>
          </a:r>
          <a:r>
            <a:rPr lang="en-GB" sz="2400" b="1" i="0" kern="1200" baseline="0" dirty="0"/>
            <a:t>2</a:t>
          </a:r>
          <a:r>
            <a:rPr lang="tr-TR" sz="2400" b="1" i="0" kern="1200" baseline="0" dirty="0"/>
            <a:t>  Program Yılı  Projesi- </a:t>
          </a:r>
          <a:r>
            <a:rPr lang="tr-TR" sz="2400" b="1" i="0" kern="1200" baseline="0" dirty="0">
              <a:solidFill>
                <a:prstClr val="white"/>
              </a:solidFill>
              <a:latin typeface="Calibri"/>
              <a:ea typeface="+mn-ea"/>
              <a:cs typeface="+mn-cs"/>
            </a:rPr>
            <a:t>Sivil toplum ve sosyal ekonomi aktörleri için daha elverişli ve sürdürülebilir bir ortam sağlanması</a:t>
          </a:r>
          <a:r>
            <a:rPr lang="en-GB" sz="2400" b="1" i="0" kern="1200" baseline="0" dirty="0" err="1">
              <a:solidFill>
                <a:prstClr val="white"/>
              </a:solidFill>
              <a:latin typeface="Calibri"/>
              <a:ea typeface="+mn-ea"/>
              <a:cs typeface="+mn-cs"/>
            </a:rPr>
            <a:t>nı</a:t>
          </a:r>
          <a:r>
            <a:rPr lang="en-GB" sz="2400" b="1" i="0" kern="1200" baseline="0" dirty="0">
              <a:solidFill>
                <a:prstClr val="white"/>
              </a:solidFill>
              <a:latin typeface="Calibri"/>
              <a:ea typeface="+mn-ea"/>
              <a:cs typeface="+mn-cs"/>
            </a:rPr>
            <a:t> </a:t>
          </a:r>
          <a:r>
            <a:rPr lang="tr-TR" sz="2400" b="1" i="0" kern="1200" baseline="0" dirty="0"/>
            <a:t>hedeflenmektedir.</a:t>
          </a:r>
          <a:r>
            <a:rPr lang="en-GB" sz="2400" b="1" i="0" kern="1200" baseline="0" dirty="0"/>
            <a:t> </a:t>
          </a:r>
          <a:r>
            <a:rPr lang="en-GB" sz="2400" b="1" i="0" kern="1200" baseline="0" dirty="0" err="1"/>
            <a:t>Projenin</a:t>
          </a:r>
          <a:r>
            <a:rPr lang="en-GB" sz="2400" b="1" i="0" kern="1200" baseline="0" dirty="0"/>
            <a:t> 2024 </a:t>
          </a:r>
          <a:r>
            <a:rPr lang="en-GB" sz="2400" b="1" i="0" kern="1200" baseline="0" dirty="0" err="1"/>
            <a:t>sonunda</a:t>
          </a:r>
          <a:r>
            <a:rPr lang="en-GB" sz="2400" b="1" i="0" kern="1200" baseline="0" dirty="0"/>
            <a:t> </a:t>
          </a:r>
          <a:r>
            <a:rPr lang="en-GB" sz="2400" b="1" i="0" kern="1200" baseline="0" dirty="0" err="1"/>
            <a:t>başlaması</a:t>
          </a:r>
          <a:r>
            <a:rPr lang="en-GB" sz="2400" b="1" i="0" kern="1200" baseline="0" dirty="0"/>
            <a:t> </a:t>
          </a:r>
          <a:r>
            <a:rPr lang="en-GB" sz="2400" b="1" i="0" kern="1200" baseline="0" dirty="0" err="1"/>
            <a:t>öngörülmektedir</a:t>
          </a:r>
          <a:r>
            <a:rPr lang="en-GB" sz="2400" b="1" i="0" kern="1200" baseline="0" dirty="0"/>
            <a:t>.</a:t>
          </a:r>
          <a:endParaRPr lang="en-GB" sz="2400" kern="1200" dirty="0"/>
        </a:p>
      </dsp:txBody>
      <dsp:txXfrm>
        <a:off x="48636" y="48636"/>
        <a:ext cx="11546451" cy="89904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419C7-F3F2-4985-8B0A-49416F4B26E9}">
      <dsp:nvSpPr>
        <dsp:cNvPr id="0" name=""/>
        <dsp:cNvSpPr/>
      </dsp:nvSpPr>
      <dsp:spPr>
        <a:xfrm>
          <a:off x="0" y="486"/>
          <a:ext cx="11643723" cy="99631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i="0" kern="1200" baseline="0" dirty="0"/>
            <a:t>IPA III 2021  Program Yılı  Projesi- İklim değişikliğinin olumsuz etkilerinin azaltılması ve uyum konusunda yerel düzeydeki paydaşların kurumsal kapasitesinin güçlendirilmesi hedeflenmektedir.</a:t>
          </a:r>
          <a:endParaRPr lang="en-GB" sz="2400" kern="1200" dirty="0"/>
        </a:p>
      </dsp:txBody>
      <dsp:txXfrm>
        <a:off x="48636" y="49122"/>
        <a:ext cx="11546451" cy="89904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D4820-F397-4253-872E-3097558AAAB3}">
      <dsp:nvSpPr>
        <dsp:cNvPr id="0" name=""/>
        <dsp:cNvSpPr/>
      </dsp:nvSpPr>
      <dsp:spPr>
        <a:xfrm>
          <a:off x="0" y="0"/>
          <a:ext cx="1569660" cy="1569660"/>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7257E-BE3E-4EE2-9CAF-E1491BBFC2B9}">
      <dsp:nvSpPr>
        <dsp:cNvPr id="0" name=""/>
        <dsp:cNvSpPr/>
      </dsp:nvSpPr>
      <dsp:spPr>
        <a:xfrm>
          <a:off x="784829" y="0"/>
          <a:ext cx="10793835" cy="156966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0" i="0" kern="1200" baseline="0" dirty="0">
              <a:solidFill>
                <a:schemeClr val="bg1"/>
              </a:solidFill>
            </a:rPr>
            <a:t>Kimler başvurabilir?  Belediyeler, İl Özel İdareleri, Bölge/İl Müdürlükleri, Üniversiteler, Araştırma Kuruluşları/Merkezleri, Kalkınma Ajansları lider başvuru sahibi olarak başvurabilir. </a:t>
          </a:r>
          <a:endParaRPr lang="en-GB" sz="2000" kern="1200" dirty="0">
            <a:solidFill>
              <a:schemeClr val="bg1"/>
            </a:solidFill>
          </a:endParaRPr>
        </a:p>
      </dsp:txBody>
      <dsp:txXfrm>
        <a:off x="784829" y="0"/>
        <a:ext cx="10793835" cy="745588"/>
      </dsp:txXfrm>
    </dsp:sp>
    <dsp:sp modelId="{38460D55-6A9E-4F0E-B7A9-8E79B7882A9E}">
      <dsp:nvSpPr>
        <dsp:cNvPr id="0" name=""/>
        <dsp:cNvSpPr/>
      </dsp:nvSpPr>
      <dsp:spPr>
        <a:xfrm>
          <a:off x="412035" y="745588"/>
          <a:ext cx="745588" cy="745588"/>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8D2EB1-C338-425A-A209-1409CAD2FFC1}">
      <dsp:nvSpPr>
        <dsp:cNvPr id="0" name=""/>
        <dsp:cNvSpPr/>
      </dsp:nvSpPr>
      <dsp:spPr>
        <a:xfrm>
          <a:off x="784829" y="745588"/>
          <a:ext cx="10793835" cy="745588"/>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0" i="0" kern="1200" baseline="0" dirty="0">
              <a:solidFill>
                <a:schemeClr val="bg1"/>
              </a:solidFill>
            </a:rPr>
            <a:t>Sivil Toplum Kuruluşları eş başvuru sahibi olarak başvurabilir.</a:t>
          </a:r>
          <a:endParaRPr lang="en-GB" sz="2000" kern="1200" dirty="0">
            <a:solidFill>
              <a:schemeClr val="bg1"/>
            </a:solidFill>
          </a:endParaRPr>
        </a:p>
      </dsp:txBody>
      <dsp:txXfrm>
        <a:off x="784829" y="745588"/>
        <a:ext cx="10793835" cy="74558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242C2-E6EE-4351-BE94-5FBA36056FB5}">
      <dsp:nvSpPr>
        <dsp:cNvPr id="0" name=""/>
        <dsp:cNvSpPr/>
      </dsp:nvSpPr>
      <dsp:spPr>
        <a:xfrm>
          <a:off x="0" y="388"/>
          <a:ext cx="11836400" cy="105898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i="0" kern="1200" baseline="0" dirty="0"/>
            <a:t>IPA III 2022 Program Yılı Projesi - Büyükşehir/merkez/ilçe belediyelerinin döngüsel ekonomi ilkeleri doğrultusunda atık yönetimi ve bertaraf konusunda kapasitelerinin geliştirilmesi  hedeflenmektedir.</a:t>
          </a:r>
          <a:endParaRPr lang="en-GB" sz="2400" kern="1200" dirty="0"/>
        </a:p>
      </dsp:txBody>
      <dsp:txXfrm>
        <a:off x="51696" y="52084"/>
        <a:ext cx="11733008" cy="95559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861F9-1CC5-4F08-9AC8-0C3B757ABE53}">
      <dsp:nvSpPr>
        <dsp:cNvPr id="0" name=""/>
        <dsp:cNvSpPr/>
      </dsp:nvSpPr>
      <dsp:spPr>
        <a:xfrm>
          <a:off x="0" y="0"/>
          <a:ext cx="117266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01D4B-43D6-4D9F-9634-A91E81002D38}">
      <dsp:nvSpPr>
        <dsp:cNvPr id="0" name=""/>
        <dsp:cNvSpPr/>
      </dsp:nvSpPr>
      <dsp:spPr>
        <a:xfrm>
          <a:off x="0" y="0"/>
          <a:ext cx="2345339" cy="1277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tr-TR" sz="2500" b="0" i="0" u="sng" kern="1200" baseline="0" dirty="0">
              <a:solidFill>
                <a:schemeClr val="bg1"/>
              </a:solidFill>
            </a:rPr>
            <a:t>TA bileşeni kapsamında;</a:t>
          </a:r>
          <a:endParaRPr lang="en-GB" sz="2500" kern="1200" dirty="0">
            <a:solidFill>
              <a:schemeClr val="bg1"/>
            </a:solidFill>
          </a:endParaRPr>
        </a:p>
      </dsp:txBody>
      <dsp:txXfrm>
        <a:off x="0" y="0"/>
        <a:ext cx="2345339" cy="1277272"/>
      </dsp:txXfrm>
    </dsp:sp>
    <dsp:sp modelId="{E4B707C4-215F-4666-907A-D3C505DCE1A5}">
      <dsp:nvSpPr>
        <dsp:cNvPr id="0" name=""/>
        <dsp:cNvSpPr/>
      </dsp:nvSpPr>
      <dsp:spPr>
        <a:xfrm>
          <a:off x="2521240" y="29686"/>
          <a:ext cx="9205457" cy="593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b="0" i="0" kern="1200" baseline="0" dirty="0">
              <a:solidFill>
                <a:schemeClr val="bg1"/>
              </a:solidFill>
            </a:rPr>
            <a:t>Yerel yönetimlerin hibe bileşeni kapsamında ilgili proje tekliflerini sunmalarına yardımcı olacak il sıfır atık eylem planlarının güncellenmesi, </a:t>
          </a:r>
          <a:endParaRPr lang="en-GB" sz="1800" kern="1200" dirty="0">
            <a:solidFill>
              <a:schemeClr val="bg1"/>
            </a:solidFill>
          </a:endParaRPr>
        </a:p>
      </dsp:txBody>
      <dsp:txXfrm>
        <a:off x="2521240" y="29686"/>
        <a:ext cx="9205457" cy="593732"/>
      </dsp:txXfrm>
    </dsp:sp>
    <dsp:sp modelId="{E2023033-18E7-4D4F-AEF4-1E22C579A7C2}">
      <dsp:nvSpPr>
        <dsp:cNvPr id="0" name=""/>
        <dsp:cNvSpPr/>
      </dsp:nvSpPr>
      <dsp:spPr>
        <a:xfrm>
          <a:off x="2345339" y="623418"/>
          <a:ext cx="93813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9471E-E722-4172-9D42-76EC0DBC58BF}">
      <dsp:nvSpPr>
        <dsp:cNvPr id="0" name=""/>
        <dsp:cNvSpPr/>
      </dsp:nvSpPr>
      <dsp:spPr>
        <a:xfrm>
          <a:off x="2521240" y="653105"/>
          <a:ext cx="9205457" cy="593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b="0" i="0" kern="1200" baseline="0" dirty="0">
              <a:solidFill>
                <a:schemeClr val="bg1"/>
              </a:solidFill>
            </a:rPr>
            <a:t>Hibe başvurularının değerlendirilmesi ile ilgilenecek merkezi ve yerel personelin teknik kapasitesinin artırılması sağlanacaktır.</a:t>
          </a:r>
          <a:endParaRPr lang="en-GB" sz="1800" kern="1200" dirty="0">
            <a:solidFill>
              <a:schemeClr val="bg1"/>
            </a:solidFill>
          </a:endParaRPr>
        </a:p>
      </dsp:txBody>
      <dsp:txXfrm>
        <a:off x="2521240" y="653105"/>
        <a:ext cx="9205457" cy="593732"/>
      </dsp:txXfrm>
    </dsp:sp>
    <dsp:sp modelId="{430F38AE-3D2D-4E72-A4FF-5DC5719B3610}">
      <dsp:nvSpPr>
        <dsp:cNvPr id="0" name=""/>
        <dsp:cNvSpPr/>
      </dsp:nvSpPr>
      <dsp:spPr>
        <a:xfrm>
          <a:off x="2345339" y="1246837"/>
          <a:ext cx="93813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531A8-6F65-4373-967E-F291F10619EB}">
      <dsp:nvSpPr>
        <dsp:cNvPr id="0" name=""/>
        <dsp:cNvSpPr/>
      </dsp:nvSpPr>
      <dsp:spPr>
        <a:xfrm>
          <a:off x="0" y="1277272"/>
          <a:ext cx="117266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AB9C8-253B-43B1-91CE-519F488D6E2D}">
      <dsp:nvSpPr>
        <dsp:cNvPr id="0" name=""/>
        <dsp:cNvSpPr/>
      </dsp:nvSpPr>
      <dsp:spPr>
        <a:xfrm>
          <a:off x="0" y="1277272"/>
          <a:ext cx="2345339" cy="1277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tr-TR" sz="2500" b="0" i="0" u="sng" kern="1200" baseline="0">
              <a:solidFill>
                <a:schemeClr val="bg1"/>
              </a:solidFill>
            </a:rPr>
            <a:t>Hibe bileşeni ile yerel yönetimlerin;</a:t>
          </a:r>
          <a:endParaRPr lang="en-GB" sz="2500" kern="1200">
            <a:solidFill>
              <a:schemeClr val="bg1"/>
            </a:solidFill>
          </a:endParaRPr>
        </a:p>
      </dsp:txBody>
      <dsp:txXfrm>
        <a:off x="0" y="1277272"/>
        <a:ext cx="2345339" cy="1277272"/>
      </dsp:txXfrm>
    </dsp:sp>
    <dsp:sp modelId="{D2F0A6FA-A99F-44BC-8E54-5876C8DA0B23}">
      <dsp:nvSpPr>
        <dsp:cNvPr id="0" name=""/>
        <dsp:cNvSpPr/>
      </dsp:nvSpPr>
      <dsp:spPr>
        <a:xfrm>
          <a:off x="2521240" y="1306959"/>
          <a:ext cx="9205457" cy="593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b="0" i="0" kern="1200" baseline="0" dirty="0">
              <a:solidFill>
                <a:schemeClr val="bg1"/>
              </a:solidFill>
            </a:rPr>
            <a:t>Sıfır atık sistemi kurma çalışmalarının daha etkin olmasını sağlayacak altyapıya sahip olması;</a:t>
          </a:r>
          <a:endParaRPr lang="en-GB" sz="1800" kern="1200" dirty="0">
            <a:solidFill>
              <a:schemeClr val="bg1"/>
            </a:solidFill>
          </a:endParaRPr>
        </a:p>
      </dsp:txBody>
      <dsp:txXfrm>
        <a:off x="2521240" y="1306959"/>
        <a:ext cx="9205457" cy="593732"/>
      </dsp:txXfrm>
    </dsp:sp>
    <dsp:sp modelId="{3C5143A4-4ECB-4584-A31B-4AEF9BAD70C5}">
      <dsp:nvSpPr>
        <dsp:cNvPr id="0" name=""/>
        <dsp:cNvSpPr/>
      </dsp:nvSpPr>
      <dsp:spPr>
        <a:xfrm>
          <a:off x="2345339" y="1900691"/>
          <a:ext cx="93813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6E3475-CF5D-447E-84F1-29268BDF7E5E}">
      <dsp:nvSpPr>
        <dsp:cNvPr id="0" name=""/>
        <dsp:cNvSpPr/>
      </dsp:nvSpPr>
      <dsp:spPr>
        <a:xfrm>
          <a:off x="2521240" y="1930377"/>
          <a:ext cx="9205457" cy="593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b="0" i="0" kern="1200" baseline="0" dirty="0">
              <a:solidFill>
                <a:schemeClr val="bg1"/>
              </a:solidFill>
            </a:rPr>
            <a:t>Spesifik durumlar için en iyi uygulamaları, yenilikçi ve ihtiyaca özel çözümleri sunması amaçlanmaktadır.</a:t>
          </a:r>
          <a:endParaRPr lang="en-GB" sz="1800" kern="1200" dirty="0">
            <a:solidFill>
              <a:schemeClr val="bg1"/>
            </a:solidFill>
          </a:endParaRPr>
        </a:p>
      </dsp:txBody>
      <dsp:txXfrm>
        <a:off x="2521240" y="1930377"/>
        <a:ext cx="9205457" cy="593732"/>
      </dsp:txXfrm>
    </dsp:sp>
    <dsp:sp modelId="{C7C55EEF-BDF1-476E-8B57-2235EA223809}">
      <dsp:nvSpPr>
        <dsp:cNvPr id="0" name=""/>
        <dsp:cNvSpPr/>
      </dsp:nvSpPr>
      <dsp:spPr>
        <a:xfrm>
          <a:off x="2345339" y="2524109"/>
          <a:ext cx="938135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39C7-094E-4B56-AA98-F858E8C91C69}">
      <dsp:nvSpPr>
        <dsp:cNvPr id="0" name=""/>
        <dsp:cNvSpPr/>
      </dsp:nvSpPr>
      <dsp:spPr>
        <a:xfrm>
          <a:off x="0" y="2409"/>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D0AEC-1036-4EA2-8E5D-8A5D4A67DC81}">
      <dsp:nvSpPr>
        <dsp:cNvPr id="0" name=""/>
        <dsp:cNvSpPr/>
      </dsp:nvSpPr>
      <dsp:spPr>
        <a:xfrm>
          <a:off x="0" y="2409"/>
          <a:ext cx="7848600" cy="1379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tr-TR" sz="2000" b="1" kern="1200" dirty="0">
              <a:solidFill>
                <a:srgbClr val="FF0000"/>
              </a:solidFill>
            </a:rPr>
            <a:t>ERC </a:t>
          </a:r>
        </a:p>
        <a:p>
          <a:pPr marL="0" lvl="0" indent="0" algn="ctr" defTabSz="889000" rtl="0">
            <a:lnSpc>
              <a:spcPct val="90000"/>
            </a:lnSpc>
            <a:spcBef>
              <a:spcPct val="0"/>
            </a:spcBef>
            <a:spcAft>
              <a:spcPct val="35000"/>
            </a:spcAft>
            <a:buNone/>
          </a:pPr>
          <a:r>
            <a:rPr lang="tr-TR" sz="2000" kern="1200" dirty="0">
              <a:solidFill>
                <a:schemeClr val="bg1"/>
              </a:solidFill>
            </a:rPr>
            <a:t>Öncül araştırma projelerini ve bu projeleri gerçekleştirecek olan bilim insanlarını sadece bilimsel mükemmeliyet kriterine göre değerlendirerek fonlamaktadır. </a:t>
          </a:r>
          <a:endParaRPr lang="en-GB" sz="2000" kern="1200" dirty="0">
            <a:solidFill>
              <a:schemeClr val="bg1"/>
            </a:solidFill>
          </a:endParaRPr>
        </a:p>
      </dsp:txBody>
      <dsp:txXfrm>
        <a:off x="0" y="2409"/>
        <a:ext cx="7848600" cy="1379448"/>
      </dsp:txXfrm>
    </dsp:sp>
    <dsp:sp modelId="{F26053F3-FB9E-4D78-9FB2-DFB750E2412C}">
      <dsp:nvSpPr>
        <dsp:cNvPr id="0" name=""/>
        <dsp:cNvSpPr/>
      </dsp:nvSpPr>
      <dsp:spPr>
        <a:xfrm>
          <a:off x="0" y="1381857"/>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2F39B-2080-46E8-A843-959D9A45D6B8}">
      <dsp:nvSpPr>
        <dsp:cNvPr id="0" name=""/>
        <dsp:cNvSpPr/>
      </dsp:nvSpPr>
      <dsp:spPr>
        <a:xfrm>
          <a:off x="0" y="1381857"/>
          <a:ext cx="7848600" cy="1581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rtl="0">
            <a:lnSpc>
              <a:spcPct val="90000"/>
            </a:lnSpc>
            <a:spcBef>
              <a:spcPct val="0"/>
            </a:spcBef>
            <a:spcAft>
              <a:spcPct val="35000"/>
            </a:spcAft>
            <a:buNone/>
          </a:pPr>
          <a:r>
            <a:rPr lang="tr-TR" sz="1800" kern="1200" dirty="0">
              <a:solidFill>
                <a:schemeClr val="bg1"/>
              </a:solidFill>
            </a:rPr>
            <a:t>ERC bir ev sahibi kuruluş altında çalışacak bir araştırmacıyı ve araştırmacının ekibini destekler. </a:t>
          </a:r>
          <a:r>
            <a:rPr lang="tr-TR" sz="1800" kern="1200" dirty="0" err="1">
              <a:solidFill>
                <a:schemeClr val="bg1"/>
              </a:solidFill>
            </a:rPr>
            <a:t>ERC’de</a:t>
          </a:r>
          <a:r>
            <a:rPr lang="tr-TR" sz="1800" kern="1200" dirty="0">
              <a:solidFill>
                <a:schemeClr val="bg1"/>
              </a:solidFill>
            </a:rPr>
            <a:t> konu kısıtlaması yoktur. Fen bilimleri, doğa bilimleri, matematik gibi alanlarla beraber sosyal bilimler, disiplinler arası ya da çok disiplinli alanlardaki projeler de ERC çağrılarına başvurabilir. </a:t>
          </a:r>
          <a:r>
            <a:rPr lang="tr-TR" sz="1800" kern="1200" dirty="0" err="1">
              <a:solidFill>
                <a:schemeClr val="bg1"/>
              </a:solidFill>
            </a:rPr>
            <a:t>ERC’nin</a:t>
          </a:r>
          <a:r>
            <a:rPr lang="tr-TR" sz="1800" kern="1200" dirty="0">
              <a:solidFill>
                <a:schemeClr val="bg1"/>
              </a:solidFill>
            </a:rPr>
            <a:t> amacı ulusal programlarla fonlanması genellikle zor olan büyük bütçeli ve yüksek riskli/yüksek </a:t>
          </a:r>
          <a:r>
            <a:rPr lang="tr-TR" sz="1800" kern="1200" dirty="0" err="1">
              <a:solidFill>
                <a:schemeClr val="bg1"/>
              </a:solidFill>
            </a:rPr>
            <a:t>kazanımlı</a:t>
          </a:r>
          <a:r>
            <a:rPr lang="tr-TR" sz="1800" kern="1200" dirty="0">
              <a:solidFill>
                <a:schemeClr val="bg1"/>
              </a:solidFill>
            </a:rPr>
            <a:t>, iddialı, öncül akademik araştırma projelerine kaynak sağlamaktır. </a:t>
          </a:r>
          <a:endParaRPr lang="en-GB" sz="1800" kern="1200" dirty="0">
            <a:solidFill>
              <a:schemeClr val="bg1"/>
            </a:solidFill>
          </a:endParaRPr>
        </a:p>
      </dsp:txBody>
      <dsp:txXfrm>
        <a:off x="0" y="1381857"/>
        <a:ext cx="7848600" cy="158119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39C7-094E-4B56-AA98-F858E8C91C69}">
      <dsp:nvSpPr>
        <dsp:cNvPr id="0" name=""/>
        <dsp:cNvSpPr/>
      </dsp:nvSpPr>
      <dsp:spPr>
        <a:xfrm>
          <a:off x="0" y="0"/>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D0AEC-1036-4EA2-8E5D-8A5D4A67DC81}">
      <dsp:nvSpPr>
        <dsp:cNvPr id="0" name=""/>
        <dsp:cNvSpPr/>
      </dsp:nvSpPr>
      <dsp:spPr>
        <a:xfrm>
          <a:off x="0" y="0"/>
          <a:ext cx="7848600" cy="1431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rtl="0">
            <a:lnSpc>
              <a:spcPct val="90000"/>
            </a:lnSpc>
            <a:spcBef>
              <a:spcPct val="0"/>
            </a:spcBef>
            <a:spcAft>
              <a:spcPts val="0"/>
            </a:spcAft>
            <a:buNone/>
          </a:pPr>
          <a:r>
            <a:rPr lang="tr-TR" sz="1600" b="1" kern="1200" dirty="0">
              <a:solidFill>
                <a:srgbClr val="FF0000"/>
              </a:solidFill>
            </a:rPr>
            <a:t>MSCA </a:t>
          </a:r>
        </a:p>
        <a:p>
          <a:pPr marL="0" lvl="0" indent="0" algn="ctr" defTabSz="711200" rtl="0">
            <a:lnSpc>
              <a:spcPct val="90000"/>
            </a:lnSpc>
            <a:spcBef>
              <a:spcPct val="0"/>
            </a:spcBef>
            <a:spcAft>
              <a:spcPts val="0"/>
            </a:spcAft>
            <a:buNone/>
          </a:pPr>
          <a:r>
            <a:rPr lang="tr-TR" sz="1600" b="1" kern="1200" dirty="0">
              <a:solidFill>
                <a:schemeClr val="bg1"/>
              </a:solidFill>
            </a:rPr>
            <a:t>Marie </a:t>
          </a:r>
          <a:r>
            <a:rPr lang="tr-TR" sz="1600" b="1" kern="1200" dirty="0" err="1">
              <a:solidFill>
                <a:schemeClr val="bg1"/>
              </a:solidFill>
            </a:rPr>
            <a:t>Skłodowska-Curie</a:t>
          </a:r>
          <a:r>
            <a:rPr lang="tr-TR" sz="1600" b="1" kern="1200" dirty="0">
              <a:solidFill>
                <a:schemeClr val="bg1"/>
              </a:solidFill>
            </a:rPr>
            <a:t> Eylemleri, mükemmel araştırma ve yeniliği finanse etmekte ve kariyerlerinin her aşamasındaki araştırmacıları, sınırlar arası hareketlilik ve farklı sektör ve disiplinlerle tanışma yoluyla yeni bilgi ve becerilerle donatmaktadır. MSCA, mükemmel araştırmacıların uzun vadeli kariyerlerine yatırım yaparak Avrupa'nın araştırma ve yenilik kapasitesinin geliştirilmesine yardımcı olur.</a:t>
          </a:r>
        </a:p>
        <a:p>
          <a:pPr marL="0" lvl="0" indent="0" algn="ctr" defTabSz="711200" rtl="0">
            <a:lnSpc>
              <a:spcPct val="90000"/>
            </a:lnSpc>
            <a:spcBef>
              <a:spcPct val="0"/>
            </a:spcBef>
            <a:spcAft>
              <a:spcPct val="35000"/>
            </a:spcAft>
            <a:buNone/>
          </a:pPr>
          <a:endParaRPr lang="en-GB" sz="1600" kern="1200" dirty="0">
            <a:solidFill>
              <a:schemeClr val="bg1"/>
            </a:solidFill>
          </a:endParaRPr>
        </a:p>
      </dsp:txBody>
      <dsp:txXfrm>
        <a:off x="0" y="0"/>
        <a:ext cx="7848600" cy="1431160"/>
      </dsp:txXfrm>
    </dsp:sp>
    <dsp:sp modelId="{F26053F3-FB9E-4D78-9FB2-DFB750E2412C}">
      <dsp:nvSpPr>
        <dsp:cNvPr id="0" name=""/>
        <dsp:cNvSpPr/>
      </dsp:nvSpPr>
      <dsp:spPr>
        <a:xfrm>
          <a:off x="0" y="1431160"/>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2F39B-2080-46E8-A843-959D9A45D6B8}">
      <dsp:nvSpPr>
        <dsp:cNvPr id="0" name=""/>
        <dsp:cNvSpPr/>
      </dsp:nvSpPr>
      <dsp:spPr>
        <a:xfrm>
          <a:off x="0" y="1431160"/>
          <a:ext cx="7848600" cy="1431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tr-TR" sz="2000" b="1" kern="1200" dirty="0">
              <a:solidFill>
                <a:schemeClr val="bg1">
                  <a:lumMod val="95000"/>
                </a:schemeClr>
              </a:solidFill>
            </a:rPr>
            <a:t>MSCA aynı zamanda dünya çapında mükemmel doktora ve doktora sonrası eğitim programlarının ve işbirliği araştırma projelerinin geliştirilmesini de finanse etmektedir. Bunu yaparak yükseköğretim kurumları, araştırma merkezleri ve akademik olmayan kuruluşlar üzerinde yapılandırıcı bir etki elde ederler.</a:t>
          </a:r>
          <a:endParaRPr lang="en-GB" sz="2000" b="1" kern="1200" dirty="0">
            <a:solidFill>
              <a:schemeClr val="bg1"/>
            </a:solidFill>
          </a:endParaRPr>
        </a:p>
      </dsp:txBody>
      <dsp:txXfrm>
        <a:off x="0" y="1431160"/>
        <a:ext cx="7848600" cy="1431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A8CC0-1AEA-4D36-A22F-193B6ACB31BC}">
      <dsp:nvSpPr>
        <dsp:cNvPr id="0" name=""/>
        <dsp:cNvSpPr/>
      </dsp:nvSpPr>
      <dsp:spPr>
        <a:xfrm>
          <a:off x="0" y="0"/>
          <a:ext cx="627281" cy="627281"/>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457D4-2F7E-41EF-AD57-EC18F923DDDB}">
      <dsp:nvSpPr>
        <dsp:cNvPr id="0" name=""/>
        <dsp:cNvSpPr/>
      </dsp:nvSpPr>
      <dsp:spPr>
        <a:xfrm>
          <a:off x="243327" y="0"/>
          <a:ext cx="6934284" cy="627281"/>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b="1" kern="1200" dirty="0">
              <a:solidFill>
                <a:schemeClr val="bg1"/>
              </a:solidFill>
            </a:rPr>
            <a:t> SINIR ÖTESİ İŞBİRLİĞİ PROGRAMLARI </a:t>
          </a:r>
        </a:p>
      </dsp:txBody>
      <dsp:txXfrm>
        <a:off x="243327" y="0"/>
        <a:ext cx="6934284" cy="62728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5DF17-20C1-4074-8CF2-9C754D4EDF77}">
      <dsp:nvSpPr>
        <dsp:cNvPr id="0" name=""/>
        <dsp:cNvSpPr/>
      </dsp:nvSpPr>
      <dsp:spPr>
        <a:xfrm>
          <a:off x="0" y="1186"/>
          <a:ext cx="5448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D923B4-7DAC-4013-A2AF-F315112A41FF}">
      <dsp:nvSpPr>
        <dsp:cNvPr id="0" name=""/>
        <dsp:cNvSpPr/>
      </dsp:nvSpPr>
      <dsp:spPr>
        <a:xfrm>
          <a:off x="0" y="1186"/>
          <a:ext cx="1089659" cy="2427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60" tIns="251460" rIns="251460" bIns="251460" numCol="1" spcCol="1270" anchor="t" anchorCtr="0">
          <a:noAutofit/>
        </a:bodyPr>
        <a:lstStyle/>
        <a:p>
          <a:pPr marL="0" lvl="0" indent="0" algn="l" defTabSz="2933700" rtl="0">
            <a:lnSpc>
              <a:spcPct val="90000"/>
            </a:lnSpc>
            <a:spcBef>
              <a:spcPct val="0"/>
            </a:spcBef>
            <a:spcAft>
              <a:spcPct val="35000"/>
            </a:spcAft>
            <a:buNone/>
          </a:pPr>
          <a:endParaRPr lang="en-GB" sz="6600" b="1" kern="1200">
            <a:solidFill>
              <a:schemeClr val="bg1"/>
            </a:solidFill>
          </a:endParaRPr>
        </a:p>
      </dsp:txBody>
      <dsp:txXfrm>
        <a:off x="0" y="1186"/>
        <a:ext cx="1089659" cy="2427942"/>
      </dsp:txXfrm>
    </dsp:sp>
    <dsp:sp modelId="{28F8935E-83F9-4F65-BF8B-BB5BBD1070E2}">
      <dsp:nvSpPr>
        <dsp:cNvPr id="0" name=""/>
        <dsp:cNvSpPr/>
      </dsp:nvSpPr>
      <dsp:spPr>
        <a:xfrm>
          <a:off x="1171384" y="29728"/>
          <a:ext cx="4276914" cy="57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tr-TR" sz="3200" b="1" i="0" kern="1200" baseline="0" dirty="0">
              <a:solidFill>
                <a:schemeClr val="bg1"/>
              </a:solidFill>
            </a:rPr>
            <a:t>Doktora sonrası burslar</a:t>
          </a:r>
          <a:endParaRPr lang="en-GB" sz="3200" b="1" kern="1200" dirty="0">
            <a:solidFill>
              <a:schemeClr val="bg1"/>
            </a:solidFill>
          </a:endParaRPr>
        </a:p>
      </dsp:txBody>
      <dsp:txXfrm>
        <a:off x="1171384" y="29728"/>
        <a:ext cx="4276914" cy="570827"/>
      </dsp:txXfrm>
    </dsp:sp>
    <dsp:sp modelId="{0AD37A88-D507-49E9-AE83-72AFD0A49F96}">
      <dsp:nvSpPr>
        <dsp:cNvPr id="0" name=""/>
        <dsp:cNvSpPr/>
      </dsp:nvSpPr>
      <dsp:spPr>
        <a:xfrm>
          <a:off x="1089659" y="600555"/>
          <a:ext cx="4358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1474CD-F0A1-4932-AD8F-47EAA0A03DF7}">
      <dsp:nvSpPr>
        <dsp:cNvPr id="0" name=""/>
        <dsp:cNvSpPr/>
      </dsp:nvSpPr>
      <dsp:spPr>
        <a:xfrm>
          <a:off x="1171384" y="629096"/>
          <a:ext cx="4276914" cy="57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tr-TR" sz="3200" b="1" i="0" kern="1200" baseline="0">
              <a:solidFill>
                <a:schemeClr val="bg1"/>
              </a:solidFill>
            </a:rPr>
            <a:t>Doktora ağları</a:t>
          </a:r>
          <a:endParaRPr lang="en-GB" sz="3200" b="1" kern="1200">
            <a:solidFill>
              <a:schemeClr val="bg1"/>
            </a:solidFill>
          </a:endParaRPr>
        </a:p>
      </dsp:txBody>
      <dsp:txXfrm>
        <a:off x="1171384" y="629096"/>
        <a:ext cx="4276914" cy="570827"/>
      </dsp:txXfrm>
    </dsp:sp>
    <dsp:sp modelId="{33CB9A0B-9630-4D72-A11C-FA0330D257E1}">
      <dsp:nvSpPr>
        <dsp:cNvPr id="0" name=""/>
        <dsp:cNvSpPr/>
      </dsp:nvSpPr>
      <dsp:spPr>
        <a:xfrm>
          <a:off x="1089659" y="1199924"/>
          <a:ext cx="4358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2486F4-040B-4D19-BD3A-B0830EC813AC}">
      <dsp:nvSpPr>
        <dsp:cNvPr id="0" name=""/>
        <dsp:cNvSpPr/>
      </dsp:nvSpPr>
      <dsp:spPr>
        <a:xfrm>
          <a:off x="1171384" y="1228465"/>
          <a:ext cx="4276914" cy="57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tr-TR" sz="3200" b="1" i="0" kern="1200" baseline="0">
              <a:solidFill>
                <a:schemeClr val="bg1"/>
              </a:solidFill>
            </a:rPr>
            <a:t>Personel değişimi</a:t>
          </a:r>
          <a:endParaRPr lang="en-GB" sz="3200" b="1" kern="1200">
            <a:solidFill>
              <a:schemeClr val="bg1"/>
            </a:solidFill>
          </a:endParaRPr>
        </a:p>
      </dsp:txBody>
      <dsp:txXfrm>
        <a:off x="1171384" y="1228465"/>
        <a:ext cx="4276914" cy="570827"/>
      </dsp:txXfrm>
    </dsp:sp>
    <dsp:sp modelId="{4FE93727-8B7D-420D-B8F6-B717E50650DC}">
      <dsp:nvSpPr>
        <dsp:cNvPr id="0" name=""/>
        <dsp:cNvSpPr/>
      </dsp:nvSpPr>
      <dsp:spPr>
        <a:xfrm>
          <a:off x="1089659" y="1799292"/>
          <a:ext cx="4358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B8BC9-5EEC-4269-8569-E7FC6FBAB31F}">
      <dsp:nvSpPr>
        <dsp:cNvPr id="0" name=""/>
        <dsp:cNvSpPr/>
      </dsp:nvSpPr>
      <dsp:spPr>
        <a:xfrm>
          <a:off x="1171384" y="1827834"/>
          <a:ext cx="4276914" cy="57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tr-TR" sz="3200" b="1" i="0" kern="1200" baseline="0">
              <a:solidFill>
                <a:schemeClr val="bg1"/>
              </a:solidFill>
            </a:rPr>
            <a:t>Burslara katkı fonu</a:t>
          </a:r>
          <a:endParaRPr lang="en-GB" sz="3200" b="1" kern="1200">
            <a:solidFill>
              <a:schemeClr val="bg1"/>
            </a:solidFill>
          </a:endParaRPr>
        </a:p>
      </dsp:txBody>
      <dsp:txXfrm>
        <a:off x="1171384" y="1827834"/>
        <a:ext cx="4276914" cy="570827"/>
      </dsp:txXfrm>
    </dsp:sp>
    <dsp:sp modelId="{A8B4FF54-E51B-4099-AF25-65F0724DF868}">
      <dsp:nvSpPr>
        <dsp:cNvPr id="0" name=""/>
        <dsp:cNvSpPr/>
      </dsp:nvSpPr>
      <dsp:spPr>
        <a:xfrm>
          <a:off x="1089659" y="2398661"/>
          <a:ext cx="4358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86C74-2B7B-4D2C-BC1D-F18EC8172A70}">
      <dsp:nvSpPr>
        <dsp:cNvPr id="0" name=""/>
        <dsp:cNvSpPr/>
      </dsp:nvSpPr>
      <dsp:spPr>
        <a:xfrm>
          <a:off x="0" y="26779"/>
          <a:ext cx="4381500" cy="95340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i="0" kern="1200" baseline="0" dirty="0"/>
            <a:t>AÇIK TEKLİF ÇAĞRISI	</a:t>
          </a:r>
          <a:r>
            <a:rPr lang="tr-TR" sz="2400" b="1" kern="1200" dirty="0">
              <a:solidFill>
                <a:srgbClr val="FF0000"/>
              </a:solidFill>
            </a:rPr>
            <a:t>6</a:t>
          </a:r>
          <a:endParaRPr lang="en-GB" sz="2400" kern="1200" dirty="0">
            <a:solidFill>
              <a:srgbClr val="FF0000"/>
            </a:solidFill>
          </a:endParaRPr>
        </a:p>
      </dsp:txBody>
      <dsp:txXfrm>
        <a:off x="46541" y="73320"/>
        <a:ext cx="4288418" cy="860321"/>
      </dsp:txXfrm>
    </dsp:sp>
    <dsp:sp modelId="{C5105CF8-6CC6-443C-A0B9-8EF08139B6BD}">
      <dsp:nvSpPr>
        <dsp:cNvPr id="0" name=""/>
        <dsp:cNvSpPr/>
      </dsp:nvSpPr>
      <dsp:spPr>
        <a:xfrm>
          <a:off x="0" y="1049303"/>
          <a:ext cx="4381500" cy="95340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i="0" kern="1200" baseline="0" dirty="0"/>
            <a:t>YAKIN ZAMANDA AÇILACAK ÇAĞRI SAYISI		</a:t>
          </a:r>
          <a:r>
            <a:rPr lang="tr-TR" sz="2400" b="1" kern="1200" dirty="0">
              <a:solidFill>
                <a:srgbClr val="FF0000"/>
              </a:solidFill>
            </a:rPr>
            <a:t>4</a:t>
          </a:r>
          <a:endParaRPr lang="en-GB" sz="2400" kern="1200" dirty="0">
            <a:solidFill>
              <a:srgbClr val="FF0000"/>
            </a:solidFill>
          </a:endParaRPr>
        </a:p>
      </dsp:txBody>
      <dsp:txXfrm>
        <a:off x="46541" y="1095844"/>
        <a:ext cx="4288418" cy="86032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39C7-094E-4B56-AA98-F858E8C91C69}">
      <dsp:nvSpPr>
        <dsp:cNvPr id="0" name=""/>
        <dsp:cNvSpPr/>
      </dsp:nvSpPr>
      <dsp:spPr>
        <a:xfrm>
          <a:off x="0" y="582"/>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D0AEC-1036-4EA2-8E5D-8A5D4A67DC81}">
      <dsp:nvSpPr>
        <dsp:cNvPr id="0" name=""/>
        <dsp:cNvSpPr/>
      </dsp:nvSpPr>
      <dsp:spPr>
        <a:xfrm>
          <a:off x="0" y="582"/>
          <a:ext cx="7848600" cy="99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ts val="0"/>
            </a:spcAft>
            <a:buNone/>
          </a:pPr>
          <a:r>
            <a:rPr lang="tr-TR" sz="2000" b="1" kern="1200" dirty="0">
              <a:solidFill>
                <a:srgbClr val="C00000"/>
              </a:solidFill>
            </a:rPr>
            <a:t>Araştırma Altyapıları - RI </a:t>
          </a:r>
        </a:p>
        <a:p>
          <a:pPr marL="0" lvl="0" indent="0" algn="ctr" defTabSz="889000" rtl="0">
            <a:lnSpc>
              <a:spcPct val="90000"/>
            </a:lnSpc>
            <a:spcBef>
              <a:spcPct val="0"/>
            </a:spcBef>
            <a:spcAft>
              <a:spcPts val="0"/>
            </a:spcAft>
            <a:buNone/>
          </a:pPr>
          <a:r>
            <a:rPr lang="tr-TR" sz="2000" kern="1200" dirty="0">
              <a:solidFill>
                <a:schemeClr val="bg1">
                  <a:lumMod val="95000"/>
                </a:schemeClr>
              </a:solidFill>
            </a:rPr>
            <a:t>Araştırma Altyapıları, araştırma yürütmek ve yeniliği teşvik etmek için kaynak ve hizmetler sağlayan tesislerdir.</a:t>
          </a:r>
          <a:endParaRPr lang="en-GB" sz="2000" kern="1200" dirty="0">
            <a:solidFill>
              <a:schemeClr val="bg1"/>
            </a:solidFill>
          </a:endParaRPr>
        </a:p>
      </dsp:txBody>
      <dsp:txXfrm>
        <a:off x="0" y="582"/>
        <a:ext cx="7848600" cy="999296"/>
      </dsp:txXfrm>
    </dsp:sp>
    <dsp:sp modelId="{F26053F3-FB9E-4D78-9FB2-DFB750E2412C}">
      <dsp:nvSpPr>
        <dsp:cNvPr id="0" name=""/>
        <dsp:cNvSpPr/>
      </dsp:nvSpPr>
      <dsp:spPr>
        <a:xfrm>
          <a:off x="0" y="999879"/>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2F39B-2080-46E8-A843-959D9A45D6B8}">
      <dsp:nvSpPr>
        <dsp:cNvPr id="0" name=""/>
        <dsp:cNvSpPr/>
      </dsp:nvSpPr>
      <dsp:spPr>
        <a:xfrm>
          <a:off x="0" y="999879"/>
          <a:ext cx="7840935" cy="186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defTabSz="800100" rtl="0">
            <a:lnSpc>
              <a:spcPct val="90000"/>
            </a:lnSpc>
            <a:spcBef>
              <a:spcPct val="0"/>
            </a:spcBef>
            <a:spcAft>
              <a:spcPct val="35000"/>
            </a:spcAft>
            <a:buNone/>
          </a:pPr>
          <a:r>
            <a:rPr lang="tr-TR" sz="1800" b="0" kern="1200" dirty="0">
              <a:solidFill>
                <a:schemeClr val="bg1">
                  <a:lumMod val="95000"/>
                </a:schemeClr>
              </a:solidFill>
            </a:rPr>
            <a:t>Tek siteli, dağıtılmış veya sanal olabilirler. AB'nin Araştırma Altyapıları eylemi, mükemmel </a:t>
          </a:r>
          <a:r>
            <a:rPr lang="tr-TR" sz="1800" b="0" kern="1200" dirty="0" err="1">
              <a:solidFill>
                <a:schemeClr val="bg1">
                  <a:lumMod val="95000"/>
                </a:schemeClr>
              </a:solidFill>
            </a:rPr>
            <a:t>pan</a:t>
          </a:r>
          <a:r>
            <a:rPr lang="tr-TR" sz="1800" b="0" kern="1200" dirty="0">
              <a:solidFill>
                <a:schemeClr val="bg1">
                  <a:lumMod val="95000"/>
                </a:schemeClr>
              </a:solidFill>
            </a:rPr>
            <a:t>-Avrupa Araştırma Altyapılarının geliştirilmesini, güncellenmesini ve sağlamlaştırılmasını desteklerken, aynı zamanda bunların büyük bilimsel ve toplumsal zorlukların üstesinden gelmek için kullanımlarını optimize etmektedir.</a:t>
          </a:r>
        </a:p>
        <a:p>
          <a:pPr marL="0" lvl="0" indent="0" defTabSz="800100">
            <a:lnSpc>
              <a:spcPct val="90000"/>
            </a:lnSpc>
            <a:spcBef>
              <a:spcPct val="0"/>
            </a:spcBef>
            <a:spcAft>
              <a:spcPct val="35000"/>
            </a:spcAft>
            <a:buNone/>
          </a:pPr>
          <a:r>
            <a:rPr lang="tr-TR" sz="1800" b="0" kern="1200" dirty="0">
              <a:solidFill>
                <a:schemeClr val="bg1">
                  <a:lumMod val="95000"/>
                </a:schemeClr>
              </a:solidFill>
            </a:rPr>
            <a:t>Araştırma Altyapılarının merkezi unsurları olduğu Avrupa Açık Bilim Bulutunun uygulanmasını destekleyerek dijital kaynaklara erişime ve büyük veri işlemeye de olanak tanır.</a:t>
          </a:r>
        </a:p>
        <a:p>
          <a:pPr marL="0" lvl="0" indent="0" algn="ctr" defTabSz="800100" rtl="0">
            <a:lnSpc>
              <a:spcPct val="90000"/>
            </a:lnSpc>
            <a:spcBef>
              <a:spcPct val="0"/>
            </a:spcBef>
            <a:spcAft>
              <a:spcPct val="35000"/>
            </a:spcAft>
            <a:buNone/>
          </a:pPr>
          <a:endParaRPr lang="en-GB" sz="2000" b="1" kern="1200" dirty="0">
            <a:solidFill>
              <a:schemeClr val="bg1"/>
            </a:solidFill>
          </a:endParaRPr>
        </a:p>
      </dsp:txBody>
      <dsp:txXfrm>
        <a:off x="0" y="999879"/>
        <a:ext cx="7840935" cy="186186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4B109-FEBC-488A-9885-3DDF4ECAE72C}">
      <dsp:nvSpPr>
        <dsp:cNvPr id="0" name=""/>
        <dsp:cNvSpPr/>
      </dsp:nvSpPr>
      <dsp:spPr>
        <a:xfrm>
          <a:off x="3582" y="0"/>
          <a:ext cx="7336026" cy="687109"/>
        </a:xfrm>
        <a:prstGeom prst="roundRect">
          <a:avLst/>
        </a:prstGeom>
        <a:noFill/>
        <a:ln>
          <a:solidFill>
            <a:schemeClr val="lt1">
              <a:hueOff val="0"/>
              <a:satOff val="0"/>
              <a:lumOff val="0"/>
            </a:schemeClr>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tr-TR" sz="2800" b="1" kern="1200" dirty="0">
              <a:solidFill>
                <a:srgbClr val="FF0000"/>
              </a:solidFill>
            </a:rPr>
            <a:t>2025-2027 YILLARI HEDEF/ÖNCELİKLERİ:</a:t>
          </a:r>
          <a:endParaRPr lang="en-GB" sz="2800" b="1" kern="1200" dirty="0">
            <a:solidFill>
              <a:srgbClr val="FF0000"/>
            </a:solidFill>
          </a:endParaRPr>
        </a:p>
      </dsp:txBody>
      <dsp:txXfrm>
        <a:off x="37124" y="33542"/>
        <a:ext cx="7268942" cy="620025"/>
      </dsp:txXfrm>
    </dsp:sp>
    <dsp:sp modelId="{93BC61C1-9DC9-438C-8CA9-9AF5A3757859}">
      <dsp:nvSpPr>
        <dsp:cNvPr id="0" name=""/>
        <dsp:cNvSpPr/>
      </dsp:nvSpPr>
      <dsp:spPr>
        <a:xfrm>
          <a:off x="3582" y="721893"/>
          <a:ext cx="7336026" cy="687109"/>
        </a:xfrm>
        <a:prstGeom prst="roundRect">
          <a:avLst/>
        </a:prstGeom>
        <a:noFill/>
        <a:ln>
          <a:solidFill>
            <a:schemeClr val="lt1">
              <a:hueOff val="0"/>
              <a:satOff val="0"/>
              <a:lumOff val="0"/>
            </a:schemeClr>
          </a:solid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1. Hızla değişen toplumda sağlıklı kalmak</a:t>
          </a:r>
          <a:endParaRPr lang="en-GB" sz="2400" kern="1200" dirty="0"/>
        </a:p>
      </dsp:txBody>
      <dsp:txXfrm>
        <a:off x="37124" y="755435"/>
        <a:ext cx="7268942" cy="620025"/>
      </dsp:txXfrm>
    </dsp:sp>
    <dsp:sp modelId="{730E6EBA-EBE5-41F3-BA18-345216B89043}">
      <dsp:nvSpPr>
        <dsp:cNvPr id="0" name=""/>
        <dsp:cNvSpPr/>
      </dsp:nvSpPr>
      <dsp:spPr>
        <a:xfrm>
          <a:off x="3582" y="1443359"/>
          <a:ext cx="7336026" cy="687109"/>
        </a:xfrm>
        <a:prstGeom prst="roundRect">
          <a:avLst/>
        </a:prstGeom>
        <a:noFill/>
        <a:ln>
          <a:solidFill>
            <a:schemeClr val="lt1">
              <a:hueOff val="0"/>
              <a:satOff val="0"/>
              <a:lumOff val="0"/>
            </a:schemeClr>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2. Sağlığı teşvik eden bir ortamda yaşamak ve çalışmak</a:t>
          </a:r>
          <a:endParaRPr lang="en-GB" sz="2400" kern="1200" dirty="0"/>
        </a:p>
      </dsp:txBody>
      <dsp:txXfrm>
        <a:off x="37124" y="1476901"/>
        <a:ext cx="7268942" cy="620025"/>
      </dsp:txXfrm>
    </dsp:sp>
    <dsp:sp modelId="{F65ABC74-102C-494B-BFAE-262E29630D92}">
      <dsp:nvSpPr>
        <dsp:cNvPr id="0" name=""/>
        <dsp:cNvSpPr/>
      </dsp:nvSpPr>
      <dsp:spPr>
        <a:xfrm>
          <a:off x="3582" y="2164824"/>
          <a:ext cx="7336026" cy="687109"/>
        </a:xfrm>
        <a:prstGeom prst="roundRect">
          <a:avLst/>
        </a:prstGeom>
        <a:noFill/>
        <a:ln>
          <a:solidFill>
            <a:schemeClr val="lt1">
              <a:hueOff val="0"/>
              <a:satOff val="0"/>
              <a:lumOff val="0"/>
            </a:schemeClr>
          </a:solid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3. Hastalıklarla mücadele etmek ve hastalık yükünü azaltmak</a:t>
          </a:r>
          <a:endParaRPr lang="en-GB" sz="2400" kern="1200" dirty="0"/>
        </a:p>
      </dsp:txBody>
      <dsp:txXfrm>
        <a:off x="37124" y="2198366"/>
        <a:ext cx="7268942" cy="620025"/>
      </dsp:txXfrm>
    </dsp:sp>
    <dsp:sp modelId="{D8FC7EEF-D7C6-46CA-B19F-6382015E78BD}">
      <dsp:nvSpPr>
        <dsp:cNvPr id="0" name=""/>
        <dsp:cNvSpPr/>
      </dsp:nvSpPr>
      <dsp:spPr>
        <a:xfrm>
          <a:off x="3582" y="2886289"/>
          <a:ext cx="7336026" cy="687109"/>
        </a:xfrm>
        <a:prstGeom prst="roundRect">
          <a:avLst/>
        </a:prstGeom>
        <a:noFill/>
        <a:ln>
          <a:solidFill>
            <a:schemeClr val="lt1">
              <a:hueOff val="0"/>
              <a:satOff val="0"/>
              <a:lumOff val="0"/>
            </a:schemeClr>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4. Yenilikçi, sürdürülebilir ve kaliteli sağlık hizmetlerine erişimin sağlanması</a:t>
          </a:r>
          <a:endParaRPr lang="en-GB" sz="2400" kern="1200" dirty="0"/>
        </a:p>
      </dsp:txBody>
      <dsp:txXfrm>
        <a:off x="37124" y="2919831"/>
        <a:ext cx="7268942" cy="620025"/>
      </dsp:txXfrm>
    </dsp:sp>
    <dsp:sp modelId="{D8CE844F-7506-4D0C-8BD1-FA0E717BB61B}">
      <dsp:nvSpPr>
        <dsp:cNvPr id="0" name=""/>
        <dsp:cNvSpPr/>
      </dsp:nvSpPr>
      <dsp:spPr>
        <a:xfrm>
          <a:off x="3582" y="3607754"/>
          <a:ext cx="7336026" cy="687109"/>
        </a:xfrm>
        <a:prstGeom prst="roundRect">
          <a:avLst/>
        </a:prstGeom>
        <a:noFill/>
        <a:ln>
          <a:solidFill>
            <a:schemeClr val="lt1">
              <a:hueOff val="0"/>
              <a:satOff val="0"/>
              <a:lumOff val="0"/>
            </a:schemeClr>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5. Sağlıklı bir toplum için yeni araçlar, teknolojiler ve dijital çözümler geliştirmek ve kullanmak</a:t>
          </a:r>
          <a:endParaRPr lang="en-GB" sz="2400" kern="1200" dirty="0"/>
        </a:p>
      </dsp:txBody>
      <dsp:txXfrm>
        <a:off x="37124" y="3641296"/>
        <a:ext cx="7268942" cy="620025"/>
      </dsp:txXfrm>
    </dsp:sp>
    <dsp:sp modelId="{56857EA6-51BF-4A0B-B1FD-1BFCDEFC3B92}">
      <dsp:nvSpPr>
        <dsp:cNvPr id="0" name=""/>
        <dsp:cNvSpPr/>
      </dsp:nvSpPr>
      <dsp:spPr>
        <a:xfrm>
          <a:off x="3582" y="4329219"/>
          <a:ext cx="7336026" cy="68710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6. Yenilikçi, sürdürülebilir ve rekabetçi bir AB sağlık endüstrisinin sürdürülmesi</a:t>
          </a:r>
          <a:endParaRPr lang="en-GB" sz="2400" kern="1200" dirty="0"/>
        </a:p>
      </dsp:txBody>
      <dsp:txXfrm>
        <a:off x="37124" y="4362761"/>
        <a:ext cx="7268942" cy="62002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583D-3C81-4A91-B653-820DD0D1F6CE}">
      <dsp:nvSpPr>
        <dsp:cNvPr id="0" name=""/>
        <dsp:cNvSpPr/>
      </dsp:nvSpPr>
      <dsp:spPr>
        <a:xfrm>
          <a:off x="0" y="107294"/>
          <a:ext cx="10655482" cy="62361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tr-TR" sz="2600" kern="1200" dirty="0"/>
            <a:t>Kültür Yaratıcılık ve Kapsayıcı Toplum Kümesinin 2025 Yılı Öncelik/Hedefleri:</a:t>
          </a:r>
          <a:endParaRPr lang="en-GB" sz="2600" kern="1200" dirty="0"/>
        </a:p>
      </dsp:txBody>
      <dsp:txXfrm>
        <a:off x="30442" y="137736"/>
        <a:ext cx="10594598" cy="56272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871A-F1EC-4809-97B2-44DC0F361FEE}">
      <dsp:nvSpPr>
        <dsp:cNvPr id="0" name=""/>
        <dsp:cNvSpPr/>
      </dsp:nvSpPr>
      <dsp:spPr>
        <a:xfrm>
          <a:off x="0" y="3630"/>
          <a:ext cx="6521632" cy="115478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a:t>1. KÜRESEL ZORLUKLAR - Jeopolitik değişimler ve küresel çoklu kriz zamanlarında demokrasiyi teşvik etmek ve AB değerlerini desteklemek,</a:t>
          </a:r>
          <a:endParaRPr lang="en-GB" sz="2100" kern="1200" dirty="0"/>
        </a:p>
      </dsp:txBody>
      <dsp:txXfrm>
        <a:off x="56372" y="60002"/>
        <a:ext cx="6408888" cy="104204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50225-019B-40AC-A755-62370AD55CA0}">
      <dsp:nvSpPr>
        <dsp:cNvPr id="0" name=""/>
        <dsp:cNvSpPr/>
      </dsp:nvSpPr>
      <dsp:spPr>
        <a:xfrm>
          <a:off x="0" y="44200"/>
          <a:ext cx="6521632" cy="91494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tr-TR" sz="2300" kern="1200" dirty="0"/>
            <a:t>2. DAYANIKLI DEMOKRASİLER – İç ve dış tehditler karşısında demokrasinin dayanıklılığının arttırılması,</a:t>
          </a:r>
          <a:endParaRPr lang="en-GB" sz="2300" kern="1200" dirty="0"/>
        </a:p>
      </dsp:txBody>
      <dsp:txXfrm>
        <a:off x="44664" y="88864"/>
        <a:ext cx="6432304" cy="82561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DDCEE-B15D-4B6C-A0CD-9AAC83B21E20}">
      <dsp:nvSpPr>
        <dsp:cNvPr id="0" name=""/>
        <dsp:cNvSpPr/>
      </dsp:nvSpPr>
      <dsp:spPr>
        <a:xfrm>
          <a:off x="0" y="15897"/>
          <a:ext cx="6540682" cy="137475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tr-TR" sz="2500" kern="1200" dirty="0"/>
            <a:t>3. ÇEVİK KURUMLAR VE KAPSAYICI TOPLUMLAR – 21. yüzyıl için demokratik kurumların ve kamu sektörü süreçlerinin modernleştirilmesi.</a:t>
          </a:r>
          <a:endParaRPr lang="en-GB" sz="2500" kern="1200" dirty="0"/>
        </a:p>
      </dsp:txBody>
      <dsp:txXfrm>
        <a:off x="67110" y="83007"/>
        <a:ext cx="6406462" cy="12405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6D162-A367-4135-B21C-DA2CA3D8F163}">
      <dsp:nvSpPr>
        <dsp:cNvPr id="0" name=""/>
        <dsp:cNvSpPr/>
      </dsp:nvSpPr>
      <dsp:spPr>
        <a:xfrm>
          <a:off x="2328" y="0"/>
          <a:ext cx="3116747" cy="4286250"/>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tr-TR" sz="2200" kern="1200" dirty="0"/>
            <a:t>EXPRESS2, AB'de yeni, daha demokratik, kapsayıcı ve sürdürülebilir bir sosyal sözleşmeye yönelik artan talebi </a:t>
          </a:r>
          <a:r>
            <a:rPr lang="tr-TR" sz="2200" kern="1200" dirty="0" err="1"/>
            <a:t>multidisipliner</a:t>
          </a:r>
          <a:r>
            <a:rPr lang="tr-TR" sz="2200" kern="1200" dirty="0"/>
            <a:t>, disiplinler arası ve </a:t>
          </a:r>
          <a:r>
            <a:rPr lang="tr-TR" sz="2200" kern="1200" dirty="0" err="1"/>
            <a:t>kesitsel</a:t>
          </a:r>
          <a:r>
            <a:rPr lang="tr-TR" sz="2200" kern="1200" dirty="0"/>
            <a:t> bir bakış açısıyla ele alan bir projedir.</a:t>
          </a:r>
          <a:endParaRPr lang="en-GB" sz="2200" kern="1200" dirty="0"/>
        </a:p>
      </dsp:txBody>
      <dsp:txXfrm>
        <a:off x="93614" y="91286"/>
        <a:ext cx="2934175" cy="4103678"/>
      </dsp:txXfrm>
    </dsp:sp>
    <dsp:sp modelId="{8FFE99D8-7A71-4508-8FCF-1F8FDEB95038}">
      <dsp:nvSpPr>
        <dsp:cNvPr id="0" name=""/>
        <dsp:cNvSpPr/>
      </dsp:nvSpPr>
      <dsp:spPr>
        <a:xfrm>
          <a:off x="3557443" y="0"/>
          <a:ext cx="3095283" cy="4286250"/>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tr-TR" sz="2200" kern="1200" dirty="0"/>
            <a:t>Bunu başarmak için proje, yerel aktörlere, Üye Devletlere ve AB kurumlarına sunulacak, katılım ve koşullar, haklar ve yükümlülükler konusunda karar verme olanağına sahip olacak daha çekici ve meşru bir AB sosyal sözleşme taslağı oluşturmak için çalışacaktır.</a:t>
          </a:r>
          <a:endParaRPr lang="en-GB" sz="2200" kern="1200" dirty="0"/>
        </a:p>
      </dsp:txBody>
      <dsp:txXfrm>
        <a:off x="3648101" y="90658"/>
        <a:ext cx="2913967" cy="410493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B5FFE-1DC0-4567-98A0-8C860F142D93}">
      <dsp:nvSpPr>
        <dsp:cNvPr id="0" name=""/>
        <dsp:cNvSpPr/>
      </dsp:nvSpPr>
      <dsp:spPr>
        <a:xfrm>
          <a:off x="3245" y="49"/>
          <a:ext cx="6646235" cy="1960708"/>
        </a:xfrm>
        <a:prstGeom prst="roundRect">
          <a:avLst/>
        </a:prstGeom>
        <a:solidFill>
          <a:schemeClr val="accent1">
            <a:hueOff val="0"/>
            <a:satOff val="0"/>
            <a:lumOff val="0"/>
            <a:alpha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tr-TR" sz="2000" kern="1200" dirty="0" err="1"/>
            <a:t>OppAttune</a:t>
          </a:r>
          <a:r>
            <a:rPr lang="tr-TR" sz="2000" kern="1200" dirty="0"/>
            <a:t>, muhalif aşırı ideolojilerin ve korumacı karar verme sürecinin gelişimini takip ediyor, yenilikçi bir uyum modeli geliştirmeyi ve aşırıcılığın yayılmasını sınırlayan ulusal ve </a:t>
          </a:r>
          <a:r>
            <a:rPr lang="tr-TR" sz="2000" kern="1200" dirty="0" err="1"/>
            <a:t>ulusötesi</a:t>
          </a:r>
          <a:r>
            <a:rPr lang="tr-TR" sz="2000" kern="1200" dirty="0"/>
            <a:t> düzeylerde bir dizi müdahaleyi test etmeyi amaçlamaktadır.</a:t>
          </a:r>
          <a:endParaRPr lang="en-GB" sz="2000" kern="1200" dirty="0"/>
        </a:p>
      </dsp:txBody>
      <dsp:txXfrm>
        <a:off x="98959" y="95763"/>
        <a:ext cx="6454807" cy="1769280"/>
      </dsp:txXfrm>
    </dsp:sp>
    <dsp:sp modelId="{A35E997B-CD48-45CD-8F48-A61642791A5B}">
      <dsp:nvSpPr>
        <dsp:cNvPr id="0" name=""/>
        <dsp:cNvSpPr/>
      </dsp:nvSpPr>
      <dsp:spPr>
        <a:xfrm>
          <a:off x="3245" y="2058792"/>
          <a:ext cx="6646235" cy="1960708"/>
        </a:xfrm>
        <a:prstGeom prst="roundRect">
          <a:avLst/>
        </a:prstGeom>
        <a:solidFill>
          <a:schemeClr val="accent1">
            <a:hueOff val="0"/>
            <a:satOff val="0"/>
            <a:lumOff val="0"/>
            <a:alpha val="3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tr-TR" sz="2000" kern="1200" dirty="0" err="1"/>
            <a:t>OppAttune</a:t>
          </a:r>
          <a:r>
            <a:rPr lang="tr-TR" sz="2000" kern="1200" dirty="0"/>
            <a:t>, aşırı anlatıların demokratik büyümeyi sekteye uğratma potansiyeline karşı koymak üzere tasarlanmış mikro, orta ve makro düzeyde kanıta dayalı öneriler ve stratejiler sağlar. Bunu, AB ve çevresindeki 17 ülkeden oluşan çok disiplinli bir konsorsiyum aracılığıyla sağlamaktadır.</a:t>
          </a:r>
          <a:endParaRPr lang="en-GB" sz="2000" kern="1200" dirty="0"/>
        </a:p>
      </dsp:txBody>
      <dsp:txXfrm>
        <a:off x="98959" y="2154506"/>
        <a:ext cx="6454807" cy="1769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33370-CACD-4E45-82D6-F4ABEE3838BE}">
      <dsp:nvSpPr>
        <dsp:cNvPr id="0" name=""/>
        <dsp:cNvSpPr/>
      </dsp:nvSpPr>
      <dsp:spPr>
        <a:xfrm>
          <a:off x="0" y="851"/>
          <a:ext cx="10424864" cy="87134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tr-TR" sz="2400" b="0" i="0" kern="1200" baseline="0" dirty="0"/>
            <a:t>ANKARA SOSYAL BİLİMLER ÜNİVERSİTESİNDEN </a:t>
          </a:r>
        </a:p>
        <a:p>
          <a:pPr marL="0" lvl="0" indent="0" algn="ctr" defTabSz="1066800" rtl="0">
            <a:lnSpc>
              <a:spcPct val="90000"/>
            </a:lnSpc>
            <a:spcBef>
              <a:spcPct val="0"/>
            </a:spcBef>
            <a:spcAft>
              <a:spcPct val="35000"/>
            </a:spcAft>
            <a:buNone/>
          </a:pPr>
          <a:r>
            <a:rPr lang="tr-TR" sz="2400" b="0" i="0" kern="1200" baseline="0" dirty="0">
              <a:solidFill>
                <a:srgbClr val="FF0000"/>
              </a:solidFill>
            </a:rPr>
            <a:t>3 öğrenci </a:t>
          </a:r>
          <a:r>
            <a:rPr lang="tr-TR" sz="2400" b="0" i="0" kern="1200" baseline="0" dirty="0"/>
            <a:t>burstan faydalanmıştır.</a:t>
          </a:r>
          <a:endParaRPr lang="en-GB" sz="2400" kern="1200" dirty="0"/>
        </a:p>
      </dsp:txBody>
      <dsp:txXfrm>
        <a:off x="42536" y="43387"/>
        <a:ext cx="10339792" cy="78627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E40F7-5BE5-4FB2-A6D2-5ACE92C1A0F5}">
      <dsp:nvSpPr>
        <dsp:cNvPr id="0" name=""/>
        <dsp:cNvSpPr/>
      </dsp:nvSpPr>
      <dsp:spPr>
        <a:xfrm>
          <a:off x="3652" y="2113"/>
          <a:ext cx="7479344" cy="92406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b="1" kern="1200" dirty="0">
              <a:solidFill>
                <a:srgbClr val="FF0000"/>
              </a:solidFill>
            </a:rPr>
            <a:t>2025-2027 Yılları Hedef/Öncelikleri:</a:t>
          </a:r>
          <a:endParaRPr lang="en-GB" sz="2400" b="1" kern="1200" dirty="0">
            <a:solidFill>
              <a:srgbClr val="FF0000"/>
            </a:solidFill>
          </a:endParaRPr>
        </a:p>
      </dsp:txBody>
      <dsp:txXfrm>
        <a:off x="48761" y="47222"/>
        <a:ext cx="7389126" cy="833851"/>
      </dsp:txXfrm>
    </dsp:sp>
    <dsp:sp modelId="{DC99866F-B6DB-4778-BD92-12A612E5017E}">
      <dsp:nvSpPr>
        <dsp:cNvPr id="0" name=""/>
        <dsp:cNvSpPr/>
      </dsp:nvSpPr>
      <dsp:spPr>
        <a:xfrm>
          <a:off x="3652" y="972386"/>
          <a:ext cx="7479344" cy="92406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1. Doğal, kazara ve insan kaynaklı felaketlerden kaynaklanan kayıpların azaltılması</a:t>
          </a:r>
          <a:endParaRPr lang="en-GB" sz="2400" kern="1200" dirty="0"/>
        </a:p>
      </dsp:txBody>
      <dsp:txXfrm>
        <a:off x="48761" y="1017495"/>
        <a:ext cx="7389126" cy="833851"/>
      </dsp:txXfrm>
    </dsp:sp>
    <dsp:sp modelId="{85A74FCF-966A-49CA-B7C9-B5E471D83640}">
      <dsp:nvSpPr>
        <dsp:cNvPr id="0" name=""/>
        <dsp:cNvSpPr/>
      </dsp:nvSpPr>
      <dsp:spPr>
        <a:xfrm>
          <a:off x="3652" y="1942658"/>
          <a:ext cx="7479344" cy="92406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2. Yasa dışı eylemler önlenirken, meşru yolcular ve malların AB'ye daha kolay seyahat etmesinin sağlanması</a:t>
          </a:r>
          <a:endParaRPr lang="en-GB" sz="2400" kern="1200" dirty="0"/>
        </a:p>
      </dsp:txBody>
      <dsp:txXfrm>
        <a:off x="48761" y="1987767"/>
        <a:ext cx="7389126" cy="833851"/>
      </dsp:txXfrm>
    </dsp:sp>
    <dsp:sp modelId="{A3878728-75DA-4446-B366-9614EDD7A460}">
      <dsp:nvSpPr>
        <dsp:cNvPr id="0" name=""/>
        <dsp:cNvSpPr/>
      </dsp:nvSpPr>
      <dsp:spPr>
        <a:xfrm>
          <a:off x="3652" y="2912931"/>
          <a:ext cx="7479344" cy="92406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3. Suç ve terörizmle daha etkin mücadele etmek ve altyapının dayanıklılığını artırmak</a:t>
          </a:r>
          <a:endParaRPr lang="en-GB" sz="2400" kern="1200" dirty="0"/>
        </a:p>
      </dsp:txBody>
      <dsp:txXfrm>
        <a:off x="48761" y="2958040"/>
        <a:ext cx="7389126" cy="833851"/>
      </dsp:txXfrm>
    </dsp:sp>
    <dsp:sp modelId="{69368C09-5EA3-4095-8C09-3BA13D50FD02}">
      <dsp:nvSpPr>
        <dsp:cNvPr id="0" name=""/>
        <dsp:cNvSpPr/>
      </dsp:nvSpPr>
      <dsp:spPr>
        <a:xfrm>
          <a:off x="3652" y="3883204"/>
          <a:ext cx="7479344" cy="92406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kern="1200" dirty="0"/>
            <a:t>4. Siber güvenliğin artırılması ve daha güvenli bir çevrimiçi ortam sağlanması</a:t>
          </a:r>
          <a:endParaRPr lang="en-GB" sz="2400" kern="1200" dirty="0"/>
        </a:p>
      </dsp:txBody>
      <dsp:txXfrm>
        <a:off x="48761" y="3928313"/>
        <a:ext cx="7389126" cy="83385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50A7B-3485-4676-A8D6-0FD0B3C4942E}">
      <dsp:nvSpPr>
        <dsp:cNvPr id="0" name=""/>
        <dsp:cNvSpPr/>
      </dsp:nvSpPr>
      <dsp:spPr>
        <a:xfrm>
          <a:off x="0" y="4194"/>
          <a:ext cx="11370266" cy="91494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FF0000"/>
              </a:solidFill>
            </a:rPr>
            <a:t>CO-CREATIVE IMPROVED UNDERSTANDING AND AWARENESS OF MULTI-HAZARD RISKS FOR DISASTER RESILIENT SOCIETY</a:t>
          </a:r>
          <a:endParaRPr lang="en-GB" sz="2300" kern="1200" dirty="0">
            <a:solidFill>
              <a:srgbClr val="FF0000"/>
            </a:solidFill>
          </a:endParaRPr>
        </a:p>
      </dsp:txBody>
      <dsp:txXfrm>
        <a:off x="44664" y="48858"/>
        <a:ext cx="11280938" cy="82561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9AAEF-ED73-419C-A5A9-BF6E06FED298}">
      <dsp:nvSpPr>
        <dsp:cNvPr id="0" name=""/>
        <dsp:cNvSpPr/>
      </dsp:nvSpPr>
      <dsp:spPr>
        <a:xfrm>
          <a:off x="0" y="37664"/>
          <a:ext cx="6327251" cy="386802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tr-TR" sz="2900" kern="1200" dirty="0"/>
            <a:t>C2IMPRESS projesi, geleneksel 'tehlike merkezli' yaklaşım/çerçeveden yeni bir 'yer ve insan' merkezli entegre çoklu tehlike risk ve dirençli değerlendirme çerçevesine geçerek afet ve tehlike araştırması ve yeniliğine radikal bir paradigma değişikliği getirmeyi amaçlamaktadır.</a:t>
          </a:r>
          <a:endParaRPr lang="en-GB" sz="2900" kern="1200" dirty="0"/>
        </a:p>
      </dsp:txBody>
      <dsp:txXfrm>
        <a:off x="188821" y="226485"/>
        <a:ext cx="5949609" cy="349037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3FB1A-6CC1-4A0A-BE2A-D483A5AD8890}">
      <dsp:nvSpPr>
        <dsp:cNvPr id="0" name=""/>
        <dsp:cNvSpPr/>
      </dsp:nvSpPr>
      <dsp:spPr>
        <a:xfrm>
          <a:off x="0" y="4762304"/>
          <a:ext cx="7343192" cy="521136"/>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tr-TR" sz="1900" kern="1200" dirty="0"/>
            <a:t>6. İnsan odaklı </a:t>
          </a:r>
          <a:r>
            <a:rPr lang="tr-TR" sz="1900" kern="1200" dirty="0" err="1"/>
            <a:t>inovasyona</a:t>
          </a:r>
          <a:r>
            <a:rPr lang="tr-TR" sz="1900" kern="1200" dirty="0"/>
            <a:t> yön veren dijital ve endüstriyel teknolojiler</a:t>
          </a:r>
          <a:endParaRPr lang="en-GB" sz="1900" kern="1200" dirty="0"/>
        </a:p>
      </dsp:txBody>
      <dsp:txXfrm>
        <a:off x="0" y="4762304"/>
        <a:ext cx="7343192" cy="521136"/>
      </dsp:txXfrm>
    </dsp:sp>
    <dsp:sp modelId="{53CF36B0-4E2F-4C12-959C-2B02FD2B7D98}">
      <dsp:nvSpPr>
        <dsp:cNvPr id="0" name=""/>
        <dsp:cNvSpPr/>
      </dsp:nvSpPr>
      <dsp:spPr>
        <a:xfrm rot="10800000">
          <a:off x="0" y="3968613"/>
          <a:ext cx="7343192" cy="801507"/>
        </a:xfrm>
        <a:prstGeom prst="upArrowCallou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tr-TR" sz="1900" kern="1200" dirty="0"/>
            <a:t>5. Küresel uzay tabanlı altyapılarda, hizmetlerde, uygulamalarda ve verilerde açık stratejik özerkliğe ulaşmak</a:t>
          </a:r>
          <a:endParaRPr lang="en-GB" sz="1900" kern="1200" dirty="0"/>
        </a:p>
      </dsp:txBody>
      <dsp:txXfrm rot="10800000">
        <a:off x="0" y="3968613"/>
        <a:ext cx="7343192" cy="520795"/>
      </dsp:txXfrm>
    </dsp:sp>
    <dsp:sp modelId="{63D1CC4D-C6B1-4CF3-BFA8-4DD943DAC9E8}">
      <dsp:nvSpPr>
        <dsp:cNvPr id="0" name=""/>
        <dsp:cNvSpPr/>
      </dsp:nvSpPr>
      <dsp:spPr>
        <a:xfrm rot="10800000">
          <a:off x="0" y="3174923"/>
          <a:ext cx="7343192" cy="801507"/>
        </a:xfrm>
        <a:prstGeom prst="upArrowCallou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tr-TR" sz="1900" kern="1200" dirty="0"/>
            <a:t>4. Dijital ve gelişen teknolojilerde açık stratejik özerkliğe ulaşmak</a:t>
          </a:r>
          <a:endParaRPr lang="en-GB" sz="1900" kern="1200" dirty="0"/>
        </a:p>
      </dsp:txBody>
      <dsp:txXfrm rot="10800000">
        <a:off x="0" y="3174923"/>
        <a:ext cx="7343192" cy="520795"/>
      </dsp:txXfrm>
    </dsp:sp>
    <dsp:sp modelId="{2C9644C8-495E-4273-A35F-39C12FA83714}">
      <dsp:nvSpPr>
        <dsp:cNvPr id="0" name=""/>
        <dsp:cNvSpPr/>
      </dsp:nvSpPr>
      <dsp:spPr>
        <a:xfrm rot="10800000">
          <a:off x="0" y="2381232"/>
          <a:ext cx="7343192" cy="801507"/>
        </a:xfrm>
        <a:prstGeom prst="upArrowCallou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tr-TR" sz="1900" kern="1200" dirty="0"/>
            <a:t>3. Veri ve güvenilir yapay zeka hizmetleri için çevik ve güvenli bir tek pazar ve altyapı geliştirmek</a:t>
          </a:r>
          <a:endParaRPr lang="en-GB" sz="1900" kern="1200" dirty="0"/>
        </a:p>
      </dsp:txBody>
      <dsp:txXfrm rot="10800000">
        <a:off x="0" y="2381232"/>
        <a:ext cx="7343192" cy="520795"/>
      </dsp:txXfrm>
    </dsp:sp>
    <dsp:sp modelId="{494B52FE-8A25-41C2-ACB2-DB74456E0C4D}">
      <dsp:nvSpPr>
        <dsp:cNvPr id="0" name=""/>
        <dsp:cNvSpPr/>
      </dsp:nvSpPr>
      <dsp:spPr>
        <a:xfrm rot="10800000">
          <a:off x="0" y="1587541"/>
          <a:ext cx="7343192" cy="801507"/>
        </a:xfrm>
        <a:prstGeom prst="upArrowCallou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tr-TR" sz="1900" kern="1200" dirty="0"/>
            <a:t>2. Avrupa'nın hammaddeler, kimyasallar ve yenilikçi malzemelerde açık stratejik özerkliğine yönelik teknolojik liderlik</a:t>
          </a:r>
          <a:endParaRPr lang="en-GB" sz="1900" kern="1200" dirty="0"/>
        </a:p>
      </dsp:txBody>
      <dsp:txXfrm rot="10800000">
        <a:off x="0" y="1587541"/>
        <a:ext cx="7343192" cy="520795"/>
      </dsp:txXfrm>
    </dsp:sp>
    <dsp:sp modelId="{58F9F4D6-9B1D-4412-8366-63F71AFA19CB}">
      <dsp:nvSpPr>
        <dsp:cNvPr id="0" name=""/>
        <dsp:cNvSpPr/>
      </dsp:nvSpPr>
      <dsp:spPr>
        <a:xfrm rot="10800000">
          <a:off x="0" y="793850"/>
          <a:ext cx="7343192" cy="801507"/>
        </a:xfrm>
        <a:prstGeom prst="upArrowCallou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tr-TR" sz="1900" kern="1200" dirty="0"/>
            <a:t>1. İklim nötr, döngüsel ve dijitalleştirilmiş endüstriyel ve dijital değer zincirlerinde küresel liderliğe ulaşmak</a:t>
          </a:r>
          <a:endParaRPr lang="en-GB" sz="1900" kern="1200" dirty="0"/>
        </a:p>
      </dsp:txBody>
      <dsp:txXfrm rot="10800000">
        <a:off x="0" y="793850"/>
        <a:ext cx="7343192" cy="520795"/>
      </dsp:txXfrm>
    </dsp:sp>
    <dsp:sp modelId="{54543858-886B-4750-8873-678C5388CC55}">
      <dsp:nvSpPr>
        <dsp:cNvPr id="0" name=""/>
        <dsp:cNvSpPr/>
      </dsp:nvSpPr>
      <dsp:spPr>
        <a:xfrm rot="10800000">
          <a:off x="0" y="159"/>
          <a:ext cx="7343192" cy="801507"/>
        </a:xfrm>
        <a:prstGeom prst="upArrowCallou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tr-TR" sz="1900" b="1" kern="1200" dirty="0">
              <a:solidFill>
                <a:srgbClr val="FF0000"/>
              </a:solidFill>
            </a:rPr>
            <a:t>2025-2027 Yılları Hedef/Öncelikleri:</a:t>
          </a:r>
          <a:endParaRPr lang="en-GB" sz="1900" b="1" kern="1200" dirty="0">
            <a:solidFill>
              <a:srgbClr val="FF0000"/>
            </a:solidFill>
          </a:endParaRPr>
        </a:p>
      </dsp:txBody>
      <dsp:txXfrm rot="10800000">
        <a:off x="0" y="159"/>
        <a:ext cx="7343192" cy="52079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68249-C353-426D-A3AE-BE9F06CD3EE1}">
      <dsp:nvSpPr>
        <dsp:cNvPr id="0" name=""/>
        <dsp:cNvSpPr/>
      </dsp:nvSpPr>
      <dsp:spPr>
        <a:xfrm>
          <a:off x="-47042" y="600038"/>
          <a:ext cx="6945603" cy="1118465"/>
        </a:xfrm>
        <a:prstGeom prst="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76200" tIns="76200" rIns="76200" bIns="76200" numCol="1" spcCol="1270" anchor="b" anchorCtr="0">
          <a:noAutofit/>
        </a:bodyPr>
        <a:lstStyle/>
        <a:p>
          <a:pPr marL="0" lvl="0" indent="0" algn="l" defTabSz="889000" rtl="0">
            <a:lnSpc>
              <a:spcPct val="90000"/>
            </a:lnSpc>
            <a:spcBef>
              <a:spcPct val="0"/>
            </a:spcBef>
            <a:spcAft>
              <a:spcPct val="35000"/>
            </a:spcAft>
            <a:buNone/>
          </a:pPr>
          <a:r>
            <a:rPr lang="tr-TR" sz="2000" b="1" kern="1200" dirty="0">
              <a:solidFill>
                <a:schemeClr val="bg1"/>
              </a:solidFill>
            </a:rPr>
            <a:t>Küme 5 kapsamında, Avrupa Yeşil Mutabakatı ve Dijital Avrupa önceliklerine uygun olarak; aşağıdaki konular ile ilgili AB stratejilerinin hedeflerine katkı sunacak projelerin desteklenmesi amaçlanmaktadır. </a:t>
          </a:r>
          <a:endParaRPr lang="en-GB" sz="2000" b="1" kern="1200" dirty="0">
            <a:solidFill>
              <a:schemeClr val="bg1"/>
            </a:solidFill>
          </a:endParaRPr>
        </a:p>
      </dsp:txBody>
      <dsp:txXfrm>
        <a:off x="-47042" y="600038"/>
        <a:ext cx="6945603" cy="1118465"/>
      </dsp:txXfrm>
    </dsp:sp>
    <dsp:sp modelId="{6323CD1C-5560-47EB-B108-8E0C5C1A2902}">
      <dsp:nvSpPr>
        <dsp:cNvPr id="0" name=""/>
        <dsp:cNvSpPr/>
      </dsp:nvSpPr>
      <dsp:spPr>
        <a:xfrm>
          <a:off x="262683" y="2077818"/>
          <a:ext cx="1461311" cy="115646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154B8-2B44-44FC-9AD5-97A24AB6FC7F}">
      <dsp:nvSpPr>
        <dsp:cNvPr id="0" name=""/>
        <dsp:cNvSpPr/>
      </dsp:nvSpPr>
      <dsp:spPr>
        <a:xfrm>
          <a:off x="1140442" y="2077818"/>
          <a:ext cx="1461311" cy="115646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2192B-4377-43C0-A8B4-660CB083613A}">
      <dsp:nvSpPr>
        <dsp:cNvPr id="0" name=""/>
        <dsp:cNvSpPr/>
      </dsp:nvSpPr>
      <dsp:spPr>
        <a:xfrm>
          <a:off x="2018894" y="2077818"/>
          <a:ext cx="1461311" cy="115646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B63E6F-71D0-4CB5-B4AF-75B1E5C07F93}">
      <dsp:nvSpPr>
        <dsp:cNvPr id="0" name=""/>
        <dsp:cNvSpPr/>
      </dsp:nvSpPr>
      <dsp:spPr>
        <a:xfrm>
          <a:off x="2896653" y="2077818"/>
          <a:ext cx="1461311" cy="115646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0F9882-0BBC-4D35-B9DB-AB2402EBABD7}">
      <dsp:nvSpPr>
        <dsp:cNvPr id="0" name=""/>
        <dsp:cNvSpPr/>
      </dsp:nvSpPr>
      <dsp:spPr>
        <a:xfrm>
          <a:off x="3775105" y="2077818"/>
          <a:ext cx="1461311" cy="115646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10F124-0BBD-493C-BCAB-1959816CCA9A}">
      <dsp:nvSpPr>
        <dsp:cNvPr id="0" name=""/>
        <dsp:cNvSpPr/>
      </dsp:nvSpPr>
      <dsp:spPr>
        <a:xfrm>
          <a:off x="4652864" y="2077818"/>
          <a:ext cx="1461311" cy="115646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3C3B9-8848-4D71-BAF4-282F1AC38277}">
      <dsp:nvSpPr>
        <dsp:cNvPr id="0" name=""/>
        <dsp:cNvSpPr/>
      </dsp:nvSpPr>
      <dsp:spPr>
        <a:xfrm>
          <a:off x="5531316" y="2077818"/>
          <a:ext cx="1461311" cy="115646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4C0DE-5F52-4877-9612-4D40512C13F4}">
      <dsp:nvSpPr>
        <dsp:cNvPr id="0" name=""/>
        <dsp:cNvSpPr/>
      </dsp:nvSpPr>
      <dsp:spPr>
        <a:xfrm>
          <a:off x="-47042" y="1718504"/>
          <a:ext cx="6945559" cy="187509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0" lvl="0" indent="0" algn="l" defTabSz="266700" rtl="0">
            <a:lnSpc>
              <a:spcPct val="90000"/>
            </a:lnSpc>
            <a:spcBef>
              <a:spcPct val="0"/>
            </a:spcBef>
            <a:spcAft>
              <a:spcPct val="35000"/>
            </a:spcAft>
            <a:buNone/>
          </a:pPr>
          <a:endParaRPr lang="en-GB" sz="600" kern="1200" dirty="0">
            <a:solidFill>
              <a:srgbClr val="FF0000"/>
            </a:solidFill>
          </a:endParaRPr>
        </a:p>
        <a:p>
          <a:pPr marL="228600" lvl="1" indent="-228600" algn="l" defTabSz="889000">
            <a:lnSpc>
              <a:spcPct val="90000"/>
            </a:lnSpc>
            <a:spcBef>
              <a:spcPct val="0"/>
            </a:spcBef>
            <a:spcAft>
              <a:spcPct val="15000"/>
            </a:spcAft>
            <a:buChar char="•"/>
          </a:pPr>
          <a:r>
            <a:rPr lang="tr-TR" sz="2000" kern="1200" dirty="0">
              <a:solidFill>
                <a:srgbClr val="FF0000"/>
              </a:solidFill>
            </a:rPr>
            <a:t>iklim (AB İklim Yasası, 2030 İklim Hedef Planı, AB İklim Uyum Stratejisi), </a:t>
          </a:r>
        </a:p>
        <a:p>
          <a:pPr marL="228600" lvl="1" indent="-228600" algn="l" defTabSz="889000">
            <a:lnSpc>
              <a:spcPct val="90000"/>
            </a:lnSpc>
            <a:spcBef>
              <a:spcPct val="0"/>
            </a:spcBef>
            <a:spcAft>
              <a:spcPct val="15000"/>
            </a:spcAft>
            <a:buChar char="•"/>
          </a:pPr>
          <a:r>
            <a:rPr lang="tr-TR" sz="2000" kern="1200" dirty="0">
              <a:solidFill>
                <a:srgbClr val="FF0000"/>
              </a:solidFill>
            </a:rPr>
            <a:t>enerji (Hidrojen Stratejisi, Avrupa için yenileme dalgası, Enerji Sistemi Entegrasyonu için AB Stratejisi, Açık deniz yenilenebilir enerji), </a:t>
          </a:r>
        </a:p>
        <a:p>
          <a:pPr marL="228600" lvl="1" indent="-228600" algn="l" defTabSz="889000">
            <a:lnSpc>
              <a:spcPct val="90000"/>
            </a:lnSpc>
            <a:spcBef>
              <a:spcPct val="0"/>
            </a:spcBef>
            <a:spcAft>
              <a:spcPct val="15000"/>
            </a:spcAft>
            <a:buChar char="•"/>
          </a:pPr>
          <a:r>
            <a:rPr lang="tr-TR" sz="2000" kern="1200" dirty="0">
              <a:solidFill>
                <a:srgbClr val="FF0000"/>
              </a:solidFill>
            </a:rPr>
            <a:t>mobilite (Sürdürülebilir ve Akıllı Mobilite Stratejisi) </a:t>
          </a:r>
        </a:p>
        <a:p>
          <a:pPr marL="0" lvl="0" indent="0" algn="l" defTabSz="400050">
            <a:lnSpc>
              <a:spcPct val="90000"/>
            </a:lnSpc>
            <a:spcBef>
              <a:spcPct val="0"/>
            </a:spcBef>
            <a:spcAft>
              <a:spcPct val="35000"/>
            </a:spcAft>
            <a:buNone/>
          </a:pPr>
          <a:endParaRPr lang="tr-TR" sz="900" kern="1200" dirty="0">
            <a:solidFill>
              <a:srgbClr val="FF0000"/>
            </a:solidFill>
          </a:endParaRPr>
        </a:p>
      </dsp:txBody>
      <dsp:txXfrm>
        <a:off x="-47042" y="1718504"/>
        <a:ext cx="6945559" cy="1875095"/>
      </dsp:txXfrm>
    </dsp:sp>
    <dsp:sp modelId="{F222A40A-38A9-4C56-9A60-0B39FC5DED01}">
      <dsp:nvSpPr>
        <dsp:cNvPr id="0" name=""/>
        <dsp:cNvSpPr/>
      </dsp:nvSpPr>
      <dsp:spPr>
        <a:xfrm>
          <a:off x="-47042" y="3722796"/>
          <a:ext cx="6244922" cy="567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rtl="0">
            <a:lnSpc>
              <a:spcPct val="90000"/>
            </a:lnSpc>
            <a:spcBef>
              <a:spcPct val="0"/>
            </a:spcBef>
            <a:spcAft>
              <a:spcPct val="35000"/>
            </a:spcAft>
            <a:buNone/>
          </a:pPr>
          <a:endParaRPr lang="en-GB" sz="2600" kern="1200" dirty="0">
            <a:solidFill>
              <a:schemeClr val="bg1"/>
            </a:solidFill>
          </a:endParaRPr>
        </a:p>
      </dsp:txBody>
      <dsp:txXfrm>
        <a:off x="-47042" y="3722796"/>
        <a:ext cx="6244922" cy="567720"/>
      </dsp:txXfrm>
    </dsp:sp>
    <dsp:sp modelId="{839DE1E5-9363-4521-9C27-787CAA53EFEA}">
      <dsp:nvSpPr>
        <dsp:cNvPr id="0" name=""/>
        <dsp:cNvSpPr/>
      </dsp:nvSpPr>
      <dsp:spPr>
        <a:xfrm>
          <a:off x="-47042" y="4290516"/>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C187AE-8BB9-4D92-8BA6-B0F81C6AF399}">
      <dsp:nvSpPr>
        <dsp:cNvPr id="0" name=""/>
        <dsp:cNvSpPr/>
      </dsp:nvSpPr>
      <dsp:spPr>
        <a:xfrm>
          <a:off x="834185" y="4290516"/>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2F34B-8B06-4806-8EA9-1A35DE123905}">
      <dsp:nvSpPr>
        <dsp:cNvPr id="0" name=""/>
        <dsp:cNvSpPr/>
      </dsp:nvSpPr>
      <dsp:spPr>
        <a:xfrm>
          <a:off x="1715413" y="4290516"/>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7F4FF-8CFD-4B75-AA03-743AD4989ED7}">
      <dsp:nvSpPr>
        <dsp:cNvPr id="0" name=""/>
        <dsp:cNvSpPr/>
      </dsp:nvSpPr>
      <dsp:spPr>
        <a:xfrm>
          <a:off x="2596641" y="4290516"/>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7EAF1B-872A-401B-B6CB-EB8B101C1C37}">
      <dsp:nvSpPr>
        <dsp:cNvPr id="0" name=""/>
        <dsp:cNvSpPr/>
      </dsp:nvSpPr>
      <dsp:spPr>
        <a:xfrm>
          <a:off x="3477869" y="4290516"/>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F3D304-637E-4883-9C71-EF23BB4FED20}">
      <dsp:nvSpPr>
        <dsp:cNvPr id="0" name=""/>
        <dsp:cNvSpPr/>
      </dsp:nvSpPr>
      <dsp:spPr>
        <a:xfrm>
          <a:off x="4359097" y="4290516"/>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160489-AEF4-485E-A6CE-B4BC3558903A}">
      <dsp:nvSpPr>
        <dsp:cNvPr id="0" name=""/>
        <dsp:cNvSpPr/>
      </dsp:nvSpPr>
      <dsp:spPr>
        <a:xfrm>
          <a:off x="5240325" y="4290516"/>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3222-09A2-456B-8CE5-A584ED452B54}">
      <dsp:nvSpPr>
        <dsp:cNvPr id="0" name=""/>
        <dsp:cNvSpPr/>
      </dsp:nvSpPr>
      <dsp:spPr>
        <a:xfrm>
          <a:off x="-47042" y="4558488"/>
          <a:ext cx="6945603" cy="1168811"/>
        </a:xfrm>
        <a:prstGeom prst="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76200" tIns="76200" rIns="76200" bIns="76200" numCol="1" spcCol="1270" anchor="b" anchorCtr="0">
          <a:noAutofit/>
        </a:bodyPr>
        <a:lstStyle/>
        <a:p>
          <a:pPr marL="0" lvl="0" indent="0" algn="l" defTabSz="889000" rtl="0">
            <a:lnSpc>
              <a:spcPct val="90000"/>
            </a:lnSpc>
            <a:spcBef>
              <a:spcPct val="0"/>
            </a:spcBef>
            <a:spcAft>
              <a:spcPct val="35000"/>
            </a:spcAft>
            <a:buNone/>
          </a:pPr>
          <a:r>
            <a:rPr lang="tr-TR" sz="2000" kern="1200" dirty="0">
              <a:solidFill>
                <a:schemeClr val="bg1"/>
              </a:solidFill>
            </a:rPr>
            <a:t>Bu bağlamda, ikiz dönüşüm olarak adlandırılan yeşil ve dijital teknolojilerin kullanımını teşvik edici eylem ve projeler ile bölge ekonomisinin, endüstrisinin ve toplum dönüşümünün hızlandırılması büyük önem arz etmektedir.</a:t>
          </a:r>
          <a:endParaRPr lang="en-GB" sz="2000" kern="1200" dirty="0">
            <a:solidFill>
              <a:schemeClr val="bg1"/>
            </a:solidFill>
          </a:endParaRPr>
        </a:p>
      </dsp:txBody>
      <dsp:txXfrm>
        <a:off x="-47042" y="4558488"/>
        <a:ext cx="6945603" cy="1168811"/>
      </dsp:txXfrm>
    </dsp:sp>
    <dsp:sp modelId="{3F581F26-3FD8-4D39-AD05-223198B20C28}">
      <dsp:nvSpPr>
        <dsp:cNvPr id="0" name=""/>
        <dsp:cNvSpPr/>
      </dsp:nvSpPr>
      <dsp:spPr>
        <a:xfrm>
          <a:off x="-47042" y="5727299"/>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A4716-12D7-4BD4-BE97-978C4CC9C8E3}">
      <dsp:nvSpPr>
        <dsp:cNvPr id="0" name=""/>
        <dsp:cNvSpPr/>
      </dsp:nvSpPr>
      <dsp:spPr>
        <a:xfrm>
          <a:off x="834185" y="5727299"/>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D1C80-ACD2-4463-B3F5-BB0D32B079F8}">
      <dsp:nvSpPr>
        <dsp:cNvPr id="0" name=""/>
        <dsp:cNvSpPr/>
      </dsp:nvSpPr>
      <dsp:spPr>
        <a:xfrm>
          <a:off x="1715413" y="5727299"/>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F73A20-BDFD-434A-90CA-9B02A2D49D5C}">
      <dsp:nvSpPr>
        <dsp:cNvPr id="0" name=""/>
        <dsp:cNvSpPr/>
      </dsp:nvSpPr>
      <dsp:spPr>
        <a:xfrm>
          <a:off x="2596641" y="5727299"/>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D3281-74E9-45A1-BC1A-30BBF3D6932C}">
      <dsp:nvSpPr>
        <dsp:cNvPr id="0" name=""/>
        <dsp:cNvSpPr/>
      </dsp:nvSpPr>
      <dsp:spPr>
        <a:xfrm>
          <a:off x="3477869" y="5727299"/>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5F5F9-F47E-418E-AB5A-699855C795E4}">
      <dsp:nvSpPr>
        <dsp:cNvPr id="0" name=""/>
        <dsp:cNvSpPr/>
      </dsp:nvSpPr>
      <dsp:spPr>
        <a:xfrm>
          <a:off x="4359097" y="5727299"/>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77594-72A2-405F-9527-51C34F695652}">
      <dsp:nvSpPr>
        <dsp:cNvPr id="0" name=""/>
        <dsp:cNvSpPr/>
      </dsp:nvSpPr>
      <dsp:spPr>
        <a:xfrm>
          <a:off x="5240325" y="5727299"/>
          <a:ext cx="832656" cy="13877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ADC0E-2440-4982-A8BD-AC4FC4FF6D46}">
      <dsp:nvSpPr>
        <dsp:cNvPr id="0" name=""/>
        <dsp:cNvSpPr/>
      </dsp:nvSpPr>
      <dsp:spPr>
        <a:xfrm>
          <a:off x="0" y="1483"/>
          <a:ext cx="10733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18847-F0EF-4AAA-8925-324E385861AF}">
      <dsp:nvSpPr>
        <dsp:cNvPr id="0" name=""/>
        <dsp:cNvSpPr/>
      </dsp:nvSpPr>
      <dsp:spPr>
        <a:xfrm>
          <a:off x="0" y="1483"/>
          <a:ext cx="3756031" cy="357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tr-TR" sz="2600" kern="1200" dirty="0">
              <a:solidFill>
                <a:schemeClr val="bg1"/>
              </a:solidFill>
            </a:rPr>
            <a:t>2025 yılı Çalışma Programınca belirlenen öncelikler doğrultusunda finansman sağlanacağı belirtilen hedefler şunlardır:</a:t>
          </a:r>
          <a:endParaRPr lang="en-GB" sz="2600" kern="1200" dirty="0">
            <a:solidFill>
              <a:schemeClr val="bg1"/>
            </a:solidFill>
          </a:endParaRPr>
        </a:p>
      </dsp:txBody>
      <dsp:txXfrm>
        <a:off x="0" y="1483"/>
        <a:ext cx="3756031" cy="3574385"/>
      </dsp:txXfrm>
    </dsp:sp>
    <dsp:sp modelId="{93FE9C8F-623D-4A33-89A9-77ED93FAB97D}">
      <dsp:nvSpPr>
        <dsp:cNvPr id="0" name=""/>
        <dsp:cNvSpPr/>
      </dsp:nvSpPr>
      <dsp:spPr>
        <a:xfrm>
          <a:off x="3886690" y="29626"/>
          <a:ext cx="6837826" cy="562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dirty="0">
              <a:solidFill>
                <a:schemeClr val="bg1"/>
              </a:solidFill>
            </a:rPr>
            <a:t>Hedef 1- İklim Bilimi ve İklim Nötrlüğe Geçiş</a:t>
          </a:r>
          <a:endParaRPr lang="en-GB" sz="2000" kern="1200" dirty="0">
            <a:solidFill>
              <a:schemeClr val="bg1"/>
            </a:solidFill>
          </a:endParaRPr>
        </a:p>
      </dsp:txBody>
      <dsp:txXfrm>
        <a:off x="3886690" y="29626"/>
        <a:ext cx="6837826" cy="562861"/>
      </dsp:txXfrm>
    </dsp:sp>
    <dsp:sp modelId="{CB51FB5E-A74E-4878-9082-69321AA75291}">
      <dsp:nvSpPr>
        <dsp:cNvPr id="0" name=""/>
        <dsp:cNvSpPr/>
      </dsp:nvSpPr>
      <dsp:spPr>
        <a:xfrm>
          <a:off x="3756031" y="592487"/>
          <a:ext cx="69684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BB1797-ACD9-42F4-996A-B648863A56E4}">
      <dsp:nvSpPr>
        <dsp:cNvPr id="0" name=""/>
        <dsp:cNvSpPr/>
      </dsp:nvSpPr>
      <dsp:spPr>
        <a:xfrm>
          <a:off x="3886690" y="620630"/>
          <a:ext cx="6837826" cy="562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dirty="0">
              <a:solidFill>
                <a:schemeClr val="bg1"/>
              </a:solidFill>
            </a:rPr>
            <a:t>Hedef 2- İklim Geçişine Yönelik Sektörler Arası Çözümler</a:t>
          </a:r>
          <a:endParaRPr lang="en-GB" sz="2000" kern="1200" dirty="0">
            <a:solidFill>
              <a:schemeClr val="bg1"/>
            </a:solidFill>
          </a:endParaRPr>
        </a:p>
      </dsp:txBody>
      <dsp:txXfrm>
        <a:off x="3886690" y="620630"/>
        <a:ext cx="6837826" cy="562861"/>
      </dsp:txXfrm>
    </dsp:sp>
    <dsp:sp modelId="{CE277C34-6AFB-4762-969B-C31132E792CA}">
      <dsp:nvSpPr>
        <dsp:cNvPr id="0" name=""/>
        <dsp:cNvSpPr/>
      </dsp:nvSpPr>
      <dsp:spPr>
        <a:xfrm>
          <a:off x="3756031" y="1183491"/>
          <a:ext cx="69684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D07B95-9999-49DF-AFC2-4DC0D24B7A29}">
      <dsp:nvSpPr>
        <dsp:cNvPr id="0" name=""/>
        <dsp:cNvSpPr/>
      </dsp:nvSpPr>
      <dsp:spPr>
        <a:xfrm>
          <a:off x="3886690" y="1211634"/>
          <a:ext cx="6837826" cy="562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dirty="0">
              <a:solidFill>
                <a:schemeClr val="bg1"/>
              </a:solidFill>
            </a:rPr>
            <a:t>Hedef 3- Sürdürülebilir, Güvenli ve Rekabetçi Enerji Arzı</a:t>
          </a:r>
          <a:endParaRPr lang="en-GB" sz="2000" kern="1200" dirty="0">
            <a:solidFill>
              <a:schemeClr val="bg1"/>
            </a:solidFill>
          </a:endParaRPr>
        </a:p>
      </dsp:txBody>
      <dsp:txXfrm>
        <a:off x="3886690" y="1211634"/>
        <a:ext cx="6837826" cy="562861"/>
      </dsp:txXfrm>
    </dsp:sp>
    <dsp:sp modelId="{249A6C2D-7260-416E-9A0C-595AF1E65B92}">
      <dsp:nvSpPr>
        <dsp:cNvPr id="0" name=""/>
        <dsp:cNvSpPr/>
      </dsp:nvSpPr>
      <dsp:spPr>
        <a:xfrm>
          <a:off x="3756031" y="1774495"/>
          <a:ext cx="69684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2A1C4A-4365-47C2-B227-AEB970DF8589}">
      <dsp:nvSpPr>
        <dsp:cNvPr id="0" name=""/>
        <dsp:cNvSpPr/>
      </dsp:nvSpPr>
      <dsp:spPr>
        <a:xfrm>
          <a:off x="3886690" y="1802638"/>
          <a:ext cx="6837826" cy="562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dirty="0">
              <a:solidFill>
                <a:schemeClr val="bg1"/>
              </a:solidFill>
            </a:rPr>
            <a:t>Hedef 4- Verimli, Sürdürülebilir ve Kapsayıcı Enerji Kullanımı</a:t>
          </a:r>
          <a:endParaRPr lang="en-GB" sz="2000" kern="1200" dirty="0">
            <a:solidFill>
              <a:schemeClr val="bg1"/>
            </a:solidFill>
          </a:endParaRPr>
        </a:p>
      </dsp:txBody>
      <dsp:txXfrm>
        <a:off x="3886690" y="1802638"/>
        <a:ext cx="6837826" cy="562861"/>
      </dsp:txXfrm>
    </dsp:sp>
    <dsp:sp modelId="{99CC0414-36BF-4E92-A542-EE2AEA0F6B94}">
      <dsp:nvSpPr>
        <dsp:cNvPr id="0" name=""/>
        <dsp:cNvSpPr/>
      </dsp:nvSpPr>
      <dsp:spPr>
        <a:xfrm>
          <a:off x="3756031" y="2365499"/>
          <a:ext cx="69684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F806E1-32D0-479D-9B90-690D7711896C}">
      <dsp:nvSpPr>
        <dsp:cNvPr id="0" name=""/>
        <dsp:cNvSpPr/>
      </dsp:nvSpPr>
      <dsp:spPr>
        <a:xfrm>
          <a:off x="3886690" y="2393643"/>
          <a:ext cx="6837826" cy="562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dirty="0">
              <a:solidFill>
                <a:schemeClr val="bg1"/>
              </a:solidFill>
            </a:rPr>
            <a:t>Hedef 5- Ulaşım </a:t>
          </a:r>
          <a:r>
            <a:rPr lang="tr-TR" sz="2000" kern="1200" dirty="0" err="1">
              <a:solidFill>
                <a:schemeClr val="bg1"/>
              </a:solidFill>
            </a:rPr>
            <a:t>Modlarında</a:t>
          </a:r>
          <a:r>
            <a:rPr lang="tr-TR" sz="2000" kern="1200" dirty="0">
              <a:solidFill>
                <a:schemeClr val="bg1"/>
              </a:solidFill>
            </a:rPr>
            <a:t> Temiz ve Rekabetçi Çözümler</a:t>
          </a:r>
          <a:endParaRPr lang="en-GB" sz="2000" kern="1200" dirty="0">
            <a:solidFill>
              <a:schemeClr val="bg1"/>
            </a:solidFill>
          </a:endParaRPr>
        </a:p>
      </dsp:txBody>
      <dsp:txXfrm>
        <a:off x="3886690" y="2393643"/>
        <a:ext cx="6837826" cy="562861"/>
      </dsp:txXfrm>
    </dsp:sp>
    <dsp:sp modelId="{E33B6024-A107-4754-98DA-E81AB291D9BB}">
      <dsp:nvSpPr>
        <dsp:cNvPr id="0" name=""/>
        <dsp:cNvSpPr/>
      </dsp:nvSpPr>
      <dsp:spPr>
        <a:xfrm>
          <a:off x="3756031" y="2956504"/>
          <a:ext cx="69684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883165-22F5-458E-9F2E-CB2B3BFD589C}">
      <dsp:nvSpPr>
        <dsp:cNvPr id="0" name=""/>
        <dsp:cNvSpPr/>
      </dsp:nvSpPr>
      <dsp:spPr>
        <a:xfrm>
          <a:off x="3886690" y="2984647"/>
          <a:ext cx="6837826" cy="562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dirty="0">
              <a:solidFill>
                <a:schemeClr val="bg1"/>
              </a:solidFill>
            </a:rPr>
            <a:t>Hedef 6- Emniyetli, Dirençli, Akıllı ve Entegre Ulaşım Sistemleri</a:t>
          </a:r>
          <a:endParaRPr lang="en-GB" sz="2000" kern="1200" dirty="0">
            <a:solidFill>
              <a:schemeClr val="bg1"/>
            </a:solidFill>
          </a:endParaRPr>
        </a:p>
      </dsp:txBody>
      <dsp:txXfrm>
        <a:off x="3886690" y="2984647"/>
        <a:ext cx="6837826" cy="562861"/>
      </dsp:txXfrm>
    </dsp:sp>
    <dsp:sp modelId="{BEEE1212-41AD-4B9A-AC5B-6BF67C7AA596}">
      <dsp:nvSpPr>
        <dsp:cNvPr id="0" name=""/>
        <dsp:cNvSpPr/>
      </dsp:nvSpPr>
      <dsp:spPr>
        <a:xfrm>
          <a:off x="3756031" y="3547508"/>
          <a:ext cx="69684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7DAEC0-8BEF-42D6-A60C-46E051D4C0B8}">
      <dsp:nvSpPr>
        <dsp:cNvPr id="0" name=""/>
        <dsp:cNvSpPr/>
      </dsp:nvSpPr>
      <dsp:spPr>
        <a:xfrm>
          <a:off x="0" y="3575869"/>
          <a:ext cx="10733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5B278-FD3B-49F9-A17F-ABD768691DBC}">
      <dsp:nvSpPr>
        <dsp:cNvPr id="0" name=""/>
        <dsp:cNvSpPr/>
      </dsp:nvSpPr>
      <dsp:spPr>
        <a:xfrm>
          <a:off x="0" y="3575869"/>
          <a:ext cx="10733648" cy="94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tr-TR" sz="2600" kern="1200" dirty="0">
              <a:solidFill>
                <a:schemeClr val="bg1"/>
              </a:solidFill>
            </a:rPr>
            <a:t>Bu hedeflere bağlı 2025 yılı çağrılarının 2024 yılı ikinci yarısında netleşmesi beklenmektedir. </a:t>
          </a:r>
          <a:endParaRPr lang="en-GB" sz="2600" kern="1200" dirty="0">
            <a:solidFill>
              <a:schemeClr val="bg1"/>
            </a:solidFill>
          </a:endParaRPr>
        </a:p>
      </dsp:txBody>
      <dsp:txXfrm>
        <a:off x="0" y="3575869"/>
        <a:ext cx="10733648" cy="94696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E7430-AD2E-42F9-8D2C-E682EC9D2C0A}">
      <dsp:nvSpPr>
        <dsp:cNvPr id="0" name=""/>
        <dsp:cNvSpPr/>
      </dsp:nvSpPr>
      <dsp:spPr>
        <a:xfrm>
          <a:off x="0" y="31310"/>
          <a:ext cx="6816848" cy="225078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tr-TR" sz="2200" kern="1200" dirty="0"/>
            <a:t>Küme 6 kapsamında, gıdanın sürdürülebilirliğinin sağlanması, çevresel bozulmanın engellenmesi, biyolojik çeşitliliğin korunması, su güvenliğini ve doğal kaynaklarını daha iyi yönetmeyi başaran bir ekonominin hayata geçirilmesi amaçlanmaktadır. </a:t>
          </a:r>
          <a:endParaRPr lang="en-GB" sz="2200" kern="1200" dirty="0"/>
        </a:p>
      </dsp:txBody>
      <dsp:txXfrm>
        <a:off x="109874" y="141184"/>
        <a:ext cx="6597100" cy="2031039"/>
      </dsp:txXfrm>
    </dsp:sp>
    <dsp:sp modelId="{D5D9A783-8A48-46F0-8A24-A27488D4ADBD}">
      <dsp:nvSpPr>
        <dsp:cNvPr id="0" name=""/>
        <dsp:cNvSpPr/>
      </dsp:nvSpPr>
      <dsp:spPr>
        <a:xfrm>
          <a:off x="0" y="2368498"/>
          <a:ext cx="6816848" cy="225078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tr-TR" sz="2200" kern="1200" dirty="0"/>
            <a:t>Alan kapsamında </a:t>
          </a:r>
          <a:r>
            <a:rPr lang="tr-TR" sz="2200" kern="1200" dirty="0" err="1"/>
            <a:t>biyoçeşitlilik</a:t>
          </a:r>
          <a:r>
            <a:rPr lang="tr-TR" sz="2200" kern="1200" dirty="0"/>
            <a:t>, çevre-dostu gıda üretim sistemleri ve gıda zinciri, döngüsel ve </a:t>
          </a:r>
          <a:r>
            <a:rPr lang="tr-TR" sz="2200" kern="1200" dirty="0" err="1"/>
            <a:t>biyo</a:t>
          </a:r>
          <a:r>
            <a:rPr lang="tr-TR" sz="2200" kern="1200" dirty="0"/>
            <a:t>-ekonomi, temiz çevre ve atıkların önlenmesi, kırsal, kentsel ve kıyı toplulukların güçlendirilmesi, çevresel gözlem teknolojileri ve Avrupa Birliği Yeşil Mutabakatı konularında projelerin desteklenmesi planlanmaktadır.</a:t>
          </a:r>
          <a:endParaRPr lang="en-GB" sz="2200" kern="1200" dirty="0"/>
        </a:p>
      </dsp:txBody>
      <dsp:txXfrm>
        <a:off x="109874" y="2478372"/>
        <a:ext cx="6597100" cy="203103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530A2-74E1-4D92-9B75-853D42C86B42}">
      <dsp:nvSpPr>
        <dsp:cNvPr id="0" name=""/>
        <dsp:cNvSpPr/>
      </dsp:nvSpPr>
      <dsp:spPr>
        <a:xfrm>
          <a:off x="0" y="2229"/>
          <a:ext cx="114370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6568A-21C8-4D7C-BDE3-700255EF9413}">
      <dsp:nvSpPr>
        <dsp:cNvPr id="0" name=""/>
        <dsp:cNvSpPr/>
      </dsp:nvSpPr>
      <dsp:spPr>
        <a:xfrm>
          <a:off x="0" y="2229"/>
          <a:ext cx="3588049" cy="394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tr-TR" sz="2600" kern="1200" dirty="0">
              <a:solidFill>
                <a:schemeClr val="bg1"/>
              </a:solidFill>
            </a:rPr>
            <a:t>2025 yılı Çalışma Programınca belirlenen öncelikler doğrultusunda finansman sağlanacağı belirtilen hedefler şunlardır;</a:t>
          </a:r>
          <a:endParaRPr lang="en-GB" sz="2600" kern="1200" dirty="0">
            <a:solidFill>
              <a:schemeClr val="bg1"/>
            </a:solidFill>
          </a:endParaRPr>
        </a:p>
      </dsp:txBody>
      <dsp:txXfrm>
        <a:off x="0" y="2229"/>
        <a:ext cx="3588049" cy="3947414"/>
      </dsp:txXfrm>
    </dsp:sp>
    <dsp:sp modelId="{FB9BE372-E935-4C41-91C8-07040C039FE5}">
      <dsp:nvSpPr>
        <dsp:cNvPr id="0" name=""/>
        <dsp:cNvSpPr/>
      </dsp:nvSpPr>
      <dsp:spPr>
        <a:xfrm>
          <a:off x="3735145" y="28876"/>
          <a:ext cx="7697993" cy="5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dirty="0">
              <a:solidFill>
                <a:schemeClr val="bg1"/>
              </a:solidFill>
            </a:rPr>
            <a:t>Hedef 1: </a:t>
          </a:r>
          <a:r>
            <a:rPr lang="tr-TR" sz="1800" kern="1200" dirty="0" err="1">
              <a:solidFill>
                <a:schemeClr val="bg1"/>
              </a:solidFill>
            </a:rPr>
            <a:t>Biyoçeşitlilik</a:t>
          </a:r>
          <a:r>
            <a:rPr lang="tr-TR" sz="1800" kern="1200" dirty="0">
              <a:solidFill>
                <a:schemeClr val="bg1"/>
              </a:solidFill>
            </a:rPr>
            <a:t> ve Ekosistem Servisleri</a:t>
          </a:r>
          <a:endParaRPr lang="en-GB" sz="1800" kern="1200" dirty="0">
            <a:solidFill>
              <a:schemeClr val="bg1"/>
            </a:solidFill>
          </a:endParaRPr>
        </a:p>
      </dsp:txBody>
      <dsp:txXfrm>
        <a:off x="3735145" y="28876"/>
        <a:ext cx="7697993" cy="532939"/>
      </dsp:txXfrm>
    </dsp:sp>
    <dsp:sp modelId="{0BF36B5F-93FB-4158-8E77-C31D5F43D6C5}">
      <dsp:nvSpPr>
        <dsp:cNvPr id="0" name=""/>
        <dsp:cNvSpPr/>
      </dsp:nvSpPr>
      <dsp:spPr>
        <a:xfrm>
          <a:off x="3588049" y="561815"/>
          <a:ext cx="784508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27C6A7-2AED-40E0-84E3-A016DC86CE2A}">
      <dsp:nvSpPr>
        <dsp:cNvPr id="0" name=""/>
        <dsp:cNvSpPr/>
      </dsp:nvSpPr>
      <dsp:spPr>
        <a:xfrm>
          <a:off x="3735145" y="588462"/>
          <a:ext cx="7697993" cy="5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dirty="0">
              <a:solidFill>
                <a:schemeClr val="bg1"/>
              </a:solidFill>
            </a:rPr>
            <a:t>Hedef 2: Birincil Üretimden Tüketime Kadar Adil, Sağlıklı ve Çevre Dostu Gıda Sistemleri</a:t>
          </a:r>
          <a:endParaRPr lang="en-GB" sz="1800" kern="1200" dirty="0">
            <a:solidFill>
              <a:schemeClr val="bg1"/>
            </a:solidFill>
          </a:endParaRPr>
        </a:p>
      </dsp:txBody>
      <dsp:txXfrm>
        <a:off x="3735145" y="588462"/>
        <a:ext cx="7697993" cy="532939"/>
      </dsp:txXfrm>
    </dsp:sp>
    <dsp:sp modelId="{A0C096FA-B789-404C-B620-6C3088847021}">
      <dsp:nvSpPr>
        <dsp:cNvPr id="0" name=""/>
        <dsp:cNvSpPr/>
      </dsp:nvSpPr>
      <dsp:spPr>
        <a:xfrm>
          <a:off x="3588049" y="1121402"/>
          <a:ext cx="784508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794262-3C95-44AF-B0BB-589307D3A0EC}">
      <dsp:nvSpPr>
        <dsp:cNvPr id="0" name=""/>
        <dsp:cNvSpPr/>
      </dsp:nvSpPr>
      <dsp:spPr>
        <a:xfrm>
          <a:off x="3735145" y="1148049"/>
          <a:ext cx="7697993" cy="5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dirty="0">
              <a:solidFill>
                <a:schemeClr val="bg1"/>
              </a:solidFill>
            </a:rPr>
            <a:t>Hedef 3: Döngüsel Ekonomi ve </a:t>
          </a:r>
          <a:r>
            <a:rPr lang="tr-TR" sz="1800" kern="1200" dirty="0" err="1">
              <a:solidFill>
                <a:schemeClr val="bg1"/>
              </a:solidFill>
            </a:rPr>
            <a:t>Biyoekonomi</a:t>
          </a:r>
          <a:r>
            <a:rPr lang="tr-TR" sz="1800" kern="1200" dirty="0">
              <a:solidFill>
                <a:schemeClr val="bg1"/>
              </a:solidFill>
            </a:rPr>
            <a:t> Sektörleri</a:t>
          </a:r>
          <a:endParaRPr lang="en-GB" sz="1800" kern="1200" dirty="0">
            <a:solidFill>
              <a:schemeClr val="bg1"/>
            </a:solidFill>
          </a:endParaRPr>
        </a:p>
      </dsp:txBody>
      <dsp:txXfrm>
        <a:off x="3735145" y="1148049"/>
        <a:ext cx="7697993" cy="532939"/>
      </dsp:txXfrm>
    </dsp:sp>
    <dsp:sp modelId="{68E7D2B6-B931-4659-B85F-77349FE693F4}">
      <dsp:nvSpPr>
        <dsp:cNvPr id="0" name=""/>
        <dsp:cNvSpPr/>
      </dsp:nvSpPr>
      <dsp:spPr>
        <a:xfrm>
          <a:off x="3588049" y="1680988"/>
          <a:ext cx="784508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388CF0-5E8E-4442-A320-6FD3EC8D831D}">
      <dsp:nvSpPr>
        <dsp:cNvPr id="0" name=""/>
        <dsp:cNvSpPr/>
      </dsp:nvSpPr>
      <dsp:spPr>
        <a:xfrm>
          <a:off x="3735145" y="1707635"/>
          <a:ext cx="7697993" cy="5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dirty="0">
              <a:solidFill>
                <a:schemeClr val="bg1"/>
              </a:solidFill>
            </a:rPr>
            <a:t>Hedef 4: Temiz Çevre ve Sıfır Emisyon</a:t>
          </a:r>
          <a:endParaRPr lang="en-GB" sz="1800" kern="1200" dirty="0">
            <a:solidFill>
              <a:schemeClr val="bg1"/>
            </a:solidFill>
          </a:endParaRPr>
        </a:p>
      </dsp:txBody>
      <dsp:txXfrm>
        <a:off x="3735145" y="1707635"/>
        <a:ext cx="7697993" cy="532939"/>
      </dsp:txXfrm>
    </dsp:sp>
    <dsp:sp modelId="{8BA7DE46-7B2D-4523-81E1-4B969C9E23F5}">
      <dsp:nvSpPr>
        <dsp:cNvPr id="0" name=""/>
        <dsp:cNvSpPr/>
      </dsp:nvSpPr>
      <dsp:spPr>
        <a:xfrm>
          <a:off x="3588049" y="2240575"/>
          <a:ext cx="784508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8103EF-AC2E-4643-8E47-BF8E537C4B1E}">
      <dsp:nvSpPr>
        <dsp:cNvPr id="0" name=""/>
        <dsp:cNvSpPr/>
      </dsp:nvSpPr>
      <dsp:spPr>
        <a:xfrm>
          <a:off x="3735145" y="2267222"/>
          <a:ext cx="7697993" cy="5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dirty="0">
              <a:solidFill>
                <a:schemeClr val="bg1"/>
              </a:solidFill>
            </a:rPr>
            <a:t>Hedef 5: İklim Aksiyonu için Kara, Okyanus ve Su Çalışmaları</a:t>
          </a:r>
          <a:endParaRPr lang="en-GB" sz="1800" kern="1200" dirty="0">
            <a:solidFill>
              <a:schemeClr val="bg1"/>
            </a:solidFill>
          </a:endParaRPr>
        </a:p>
      </dsp:txBody>
      <dsp:txXfrm>
        <a:off x="3735145" y="2267222"/>
        <a:ext cx="7697993" cy="532939"/>
      </dsp:txXfrm>
    </dsp:sp>
    <dsp:sp modelId="{74774F0B-7FA1-4E63-B24F-DF04AB273ADA}">
      <dsp:nvSpPr>
        <dsp:cNvPr id="0" name=""/>
        <dsp:cNvSpPr/>
      </dsp:nvSpPr>
      <dsp:spPr>
        <a:xfrm>
          <a:off x="3588049" y="2800161"/>
          <a:ext cx="784508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56A317-3D11-49D0-85C3-1C31CB286AF0}">
      <dsp:nvSpPr>
        <dsp:cNvPr id="0" name=""/>
        <dsp:cNvSpPr/>
      </dsp:nvSpPr>
      <dsp:spPr>
        <a:xfrm>
          <a:off x="3735145" y="2826808"/>
          <a:ext cx="7697993" cy="5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dirty="0">
              <a:solidFill>
                <a:schemeClr val="bg1"/>
              </a:solidFill>
            </a:rPr>
            <a:t>Hedef 6: Dirençli, Kapsayıcı, Sağlıklı ve Yeşil Kırsal, Kıyısal ve Kentsel Toplumlar</a:t>
          </a:r>
          <a:endParaRPr lang="en-GB" sz="1800" kern="1200" dirty="0">
            <a:solidFill>
              <a:schemeClr val="bg1"/>
            </a:solidFill>
          </a:endParaRPr>
        </a:p>
      </dsp:txBody>
      <dsp:txXfrm>
        <a:off x="3735145" y="2826808"/>
        <a:ext cx="7697993" cy="532939"/>
      </dsp:txXfrm>
    </dsp:sp>
    <dsp:sp modelId="{E877EB51-E0C9-4A84-9DA0-E85FC0F21A75}">
      <dsp:nvSpPr>
        <dsp:cNvPr id="0" name=""/>
        <dsp:cNvSpPr/>
      </dsp:nvSpPr>
      <dsp:spPr>
        <a:xfrm>
          <a:off x="3588049" y="3359748"/>
          <a:ext cx="784508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7BC09-8AFD-48A6-A3C5-73D1A787B9AE}">
      <dsp:nvSpPr>
        <dsp:cNvPr id="0" name=""/>
        <dsp:cNvSpPr/>
      </dsp:nvSpPr>
      <dsp:spPr>
        <a:xfrm>
          <a:off x="3735145" y="3386395"/>
          <a:ext cx="7697993" cy="5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tr-TR" sz="1800" kern="1200" dirty="0">
              <a:solidFill>
                <a:schemeClr val="bg1"/>
              </a:solidFill>
            </a:rPr>
            <a:t>Hedef 7: Yeşil Mutabakat Yararına </a:t>
          </a:r>
          <a:r>
            <a:rPr lang="tr-TR" sz="1800" kern="1200" dirty="0" err="1">
              <a:solidFill>
                <a:schemeClr val="bg1"/>
              </a:solidFill>
            </a:rPr>
            <a:t>İnovatif</a:t>
          </a:r>
          <a:r>
            <a:rPr lang="tr-TR" sz="1800" kern="1200" dirty="0">
              <a:solidFill>
                <a:schemeClr val="bg1"/>
              </a:solidFill>
            </a:rPr>
            <a:t> Yönetim, Çevresel Gözlemleme ve Dijital Çözümler</a:t>
          </a:r>
          <a:endParaRPr lang="en-GB" sz="1800" kern="1200" dirty="0">
            <a:solidFill>
              <a:schemeClr val="bg1"/>
            </a:solidFill>
          </a:endParaRPr>
        </a:p>
      </dsp:txBody>
      <dsp:txXfrm>
        <a:off x="3735145" y="3386395"/>
        <a:ext cx="7697993" cy="532939"/>
      </dsp:txXfrm>
    </dsp:sp>
    <dsp:sp modelId="{7D6F07F1-B808-4D6D-8B6D-D60087FB73AD}">
      <dsp:nvSpPr>
        <dsp:cNvPr id="0" name=""/>
        <dsp:cNvSpPr/>
      </dsp:nvSpPr>
      <dsp:spPr>
        <a:xfrm>
          <a:off x="3588049" y="3919334"/>
          <a:ext cx="784508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B24C7C-00D3-4CCA-816A-7F673D0AE5B8}">
      <dsp:nvSpPr>
        <dsp:cNvPr id="0" name=""/>
        <dsp:cNvSpPr/>
      </dsp:nvSpPr>
      <dsp:spPr>
        <a:xfrm>
          <a:off x="0" y="3949643"/>
          <a:ext cx="114370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5CAEF-033E-439C-B6E4-0BCD19CC88B9}">
      <dsp:nvSpPr>
        <dsp:cNvPr id="0" name=""/>
        <dsp:cNvSpPr/>
      </dsp:nvSpPr>
      <dsp:spPr>
        <a:xfrm>
          <a:off x="0" y="3949643"/>
          <a:ext cx="11437032" cy="94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tr-TR" sz="2600" kern="1200" dirty="0">
              <a:solidFill>
                <a:schemeClr val="bg1"/>
              </a:solidFill>
            </a:rPr>
            <a:t>Bu hedeflere bağlı 2025 yılı çağrılarının 2024 yılı ikinci yarısında netleşmesi beklenmektedir. </a:t>
          </a:r>
          <a:endParaRPr lang="en-GB" sz="2600" kern="1200" dirty="0">
            <a:solidFill>
              <a:schemeClr val="bg1"/>
            </a:solidFill>
          </a:endParaRPr>
        </a:p>
      </dsp:txBody>
      <dsp:txXfrm>
        <a:off x="0" y="3949643"/>
        <a:ext cx="11437032" cy="94177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39C7-094E-4B56-AA98-F858E8C91C69}">
      <dsp:nvSpPr>
        <dsp:cNvPr id="0" name=""/>
        <dsp:cNvSpPr/>
      </dsp:nvSpPr>
      <dsp:spPr>
        <a:xfrm>
          <a:off x="0" y="867"/>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D0AEC-1036-4EA2-8E5D-8A5D4A67DC81}">
      <dsp:nvSpPr>
        <dsp:cNvPr id="0" name=""/>
        <dsp:cNvSpPr/>
      </dsp:nvSpPr>
      <dsp:spPr>
        <a:xfrm>
          <a:off x="0" y="867"/>
          <a:ext cx="7840935" cy="232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ts val="0"/>
            </a:spcAft>
            <a:buNone/>
          </a:pPr>
          <a:endParaRPr lang="tr-TR" sz="2000" b="1" kern="1200" dirty="0">
            <a:solidFill>
              <a:srgbClr val="FF0000"/>
            </a:solidFill>
          </a:endParaRPr>
        </a:p>
        <a:p>
          <a:pPr marL="0" lvl="0" indent="0" algn="ctr" defTabSz="889000" rtl="0">
            <a:lnSpc>
              <a:spcPct val="90000"/>
            </a:lnSpc>
            <a:spcBef>
              <a:spcPct val="0"/>
            </a:spcBef>
            <a:spcAft>
              <a:spcPts val="0"/>
            </a:spcAft>
            <a:buNone/>
          </a:pPr>
          <a:r>
            <a:rPr lang="tr-TR" sz="2000" b="1" kern="1200" dirty="0">
              <a:solidFill>
                <a:srgbClr val="FF0000"/>
              </a:solidFill>
            </a:rPr>
            <a:t>Avrupa Yenilik Konseyi - EIC </a:t>
          </a:r>
        </a:p>
        <a:p>
          <a:pPr marL="0" lvl="0" indent="0" algn="ctr" defTabSz="889000" rtl="0">
            <a:lnSpc>
              <a:spcPct val="90000"/>
            </a:lnSpc>
            <a:spcBef>
              <a:spcPct val="0"/>
            </a:spcBef>
            <a:spcAft>
              <a:spcPts val="0"/>
            </a:spcAft>
            <a:buNone/>
          </a:pPr>
          <a:endParaRPr lang="tr-TR" sz="2000" b="1" kern="1200" dirty="0">
            <a:solidFill>
              <a:srgbClr val="FF0000"/>
            </a:solidFill>
          </a:endParaRPr>
        </a:p>
        <a:p>
          <a:pPr marL="0" lvl="0" indent="0" algn="ctr" defTabSz="889000" rtl="0">
            <a:lnSpc>
              <a:spcPct val="90000"/>
            </a:lnSpc>
            <a:spcBef>
              <a:spcPct val="0"/>
            </a:spcBef>
            <a:spcAft>
              <a:spcPts val="0"/>
            </a:spcAft>
            <a:buNone/>
          </a:pPr>
          <a:r>
            <a:rPr lang="tr-TR" sz="2000" kern="1200" dirty="0">
              <a:solidFill>
                <a:schemeClr val="bg1">
                  <a:lumMod val="95000"/>
                </a:schemeClr>
              </a:solidFill>
            </a:rPr>
            <a:t>Avrupa’nın en iddialı yenilik girişimi Avrupa Yenilik Konseyi Programı Avrupa coğrafyasında erken aşamalı araştırmadan başlayarak yenilikçi ve çığır açan teknoloji geliştiren start-</a:t>
          </a:r>
          <a:r>
            <a:rPr lang="tr-TR" sz="2000" kern="1200" dirty="0" err="1">
              <a:solidFill>
                <a:schemeClr val="bg1">
                  <a:lumMod val="95000"/>
                </a:schemeClr>
              </a:solidFill>
            </a:rPr>
            <a:t>up</a:t>
          </a:r>
          <a:r>
            <a:rPr lang="tr-TR" sz="2000" kern="1200" dirty="0">
              <a:solidFill>
                <a:schemeClr val="bg1">
                  <a:lumMod val="95000"/>
                </a:schemeClr>
              </a:solidFill>
            </a:rPr>
            <a:t> ve </a:t>
          </a:r>
          <a:r>
            <a:rPr lang="tr-TR" sz="2000" kern="1200" dirty="0" err="1">
              <a:solidFill>
                <a:schemeClr val="bg1">
                  <a:lumMod val="95000"/>
                </a:schemeClr>
              </a:solidFill>
            </a:rPr>
            <a:t>scale-up’lar</a:t>
          </a:r>
          <a:r>
            <a:rPr lang="tr-TR" sz="2000" kern="1200" dirty="0">
              <a:solidFill>
                <a:schemeClr val="bg1">
                  <a:lumMod val="95000"/>
                </a:schemeClr>
              </a:solidFill>
            </a:rPr>
            <a:t> seviyesine kadar girişimleri destekler. Programın bütçesi 10 Milyar €’dur. </a:t>
          </a:r>
          <a:endParaRPr lang="en-GB" sz="2000" kern="1200" dirty="0">
            <a:solidFill>
              <a:schemeClr val="bg1"/>
            </a:solidFill>
          </a:endParaRPr>
        </a:p>
      </dsp:txBody>
      <dsp:txXfrm>
        <a:off x="0" y="867"/>
        <a:ext cx="7840935" cy="2328793"/>
      </dsp:txXfrm>
    </dsp:sp>
    <dsp:sp modelId="{F26053F3-FB9E-4D78-9FB2-DFB750E2412C}">
      <dsp:nvSpPr>
        <dsp:cNvPr id="0" name=""/>
        <dsp:cNvSpPr/>
      </dsp:nvSpPr>
      <dsp:spPr>
        <a:xfrm>
          <a:off x="0" y="2329661"/>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2F39B-2080-46E8-A843-959D9A45D6B8}">
      <dsp:nvSpPr>
        <dsp:cNvPr id="0" name=""/>
        <dsp:cNvSpPr/>
      </dsp:nvSpPr>
      <dsp:spPr>
        <a:xfrm>
          <a:off x="0" y="2329661"/>
          <a:ext cx="7848600" cy="531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GB" sz="2000" b="1" kern="1200" dirty="0">
            <a:solidFill>
              <a:schemeClr val="bg1"/>
            </a:solidFill>
          </a:endParaRPr>
        </a:p>
      </dsp:txBody>
      <dsp:txXfrm>
        <a:off x="0" y="2329661"/>
        <a:ext cx="7848600" cy="53179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39C7-094E-4B56-AA98-F858E8C91C69}">
      <dsp:nvSpPr>
        <dsp:cNvPr id="0" name=""/>
        <dsp:cNvSpPr/>
      </dsp:nvSpPr>
      <dsp:spPr>
        <a:xfrm>
          <a:off x="0" y="0"/>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D0AEC-1036-4EA2-8E5D-8A5D4A67DC81}">
      <dsp:nvSpPr>
        <dsp:cNvPr id="0" name=""/>
        <dsp:cNvSpPr/>
      </dsp:nvSpPr>
      <dsp:spPr>
        <a:xfrm>
          <a:off x="0" y="744"/>
          <a:ext cx="7840935" cy="1999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ts val="0"/>
            </a:spcAft>
            <a:buNone/>
          </a:pPr>
          <a:r>
            <a:rPr lang="tr-TR" sz="2000" b="1" kern="1200" dirty="0">
              <a:solidFill>
                <a:srgbClr val="FF0000"/>
              </a:solidFill>
            </a:rPr>
            <a:t>Avrupa Yenilik ve Teknoloji Enstitüsü - EIT</a:t>
          </a:r>
        </a:p>
        <a:p>
          <a:pPr marL="0" lvl="0" indent="0" algn="ctr" defTabSz="889000" rtl="0">
            <a:lnSpc>
              <a:spcPct val="90000"/>
            </a:lnSpc>
            <a:spcBef>
              <a:spcPct val="0"/>
            </a:spcBef>
            <a:spcAft>
              <a:spcPts val="0"/>
            </a:spcAft>
            <a:buNone/>
          </a:pPr>
          <a:r>
            <a:rPr lang="tr-TR" sz="2000" kern="1200" dirty="0">
              <a:solidFill>
                <a:schemeClr val="bg1">
                  <a:lumMod val="95000"/>
                </a:schemeClr>
              </a:solidFill>
            </a:rPr>
            <a:t>«KIC» denilen dinamik, sınır ötesi ortaklıklar kurulması için önde gelen şirketlerden, üniversitelerden ve araştırma merkezlerinden oluşan 'bilgi </a:t>
          </a:r>
          <a:r>
            <a:rPr lang="tr-TR" sz="2000" kern="1200" dirty="0" err="1">
              <a:solidFill>
                <a:schemeClr val="bg1">
                  <a:lumMod val="95000"/>
                </a:schemeClr>
              </a:solidFill>
            </a:rPr>
            <a:t>üçgeni'ni</a:t>
          </a:r>
          <a:r>
            <a:rPr lang="tr-TR" sz="2000" kern="1200" dirty="0">
              <a:solidFill>
                <a:schemeClr val="bg1">
                  <a:lumMod val="95000"/>
                </a:schemeClr>
              </a:solidFill>
            </a:rPr>
            <a:t> bir araya getirerek girişimcilik yeteneğini besler ve yeni fikirleri destekler. EIT, </a:t>
          </a:r>
          <a:r>
            <a:rPr lang="tr-TR" sz="2000" kern="1200" dirty="0" err="1">
              <a:solidFill>
                <a:schemeClr val="bg1">
                  <a:lumMod val="95000"/>
                </a:schemeClr>
              </a:solidFill>
            </a:rPr>
            <a:t>KIC'ler</a:t>
          </a:r>
          <a:r>
            <a:rPr lang="tr-TR" sz="2000" kern="1200" dirty="0">
              <a:solidFill>
                <a:schemeClr val="bg1">
                  <a:lumMod val="95000"/>
                </a:schemeClr>
              </a:solidFill>
            </a:rPr>
            <a:t> aracılığıyla, Avrupa’da </a:t>
          </a:r>
          <a:r>
            <a:rPr lang="tr-TR" sz="2000" kern="1200" dirty="0" err="1">
              <a:solidFill>
                <a:schemeClr val="bg1">
                  <a:lumMod val="95000"/>
                </a:schemeClr>
              </a:solidFill>
            </a:rPr>
            <a:t>inovasyona</a:t>
          </a:r>
          <a:r>
            <a:rPr lang="tr-TR" sz="2000" kern="1200" dirty="0">
              <a:solidFill>
                <a:schemeClr val="bg1">
                  <a:lumMod val="95000"/>
                </a:schemeClr>
              </a:solidFill>
            </a:rPr>
            <a:t> nasıl yaklaşıldığı, yönetildiği, finanse edildiği ve yaygınlaştırıldığına dair yeni modeller geliştirir ve test eder.</a:t>
          </a:r>
          <a:endParaRPr lang="en-GB" sz="2000" kern="1200" dirty="0">
            <a:solidFill>
              <a:schemeClr val="bg1"/>
            </a:solidFill>
          </a:endParaRPr>
        </a:p>
      </dsp:txBody>
      <dsp:txXfrm>
        <a:off x="0" y="744"/>
        <a:ext cx="7840935" cy="1999396"/>
      </dsp:txXfrm>
    </dsp:sp>
    <dsp:sp modelId="{F26053F3-FB9E-4D78-9FB2-DFB750E2412C}">
      <dsp:nvSpPr>
        <dsp:cNvPr id="0" name=""/>
        <dsp:cNvSpPr/>
      </dsp:nvSpPr>
      <dsp:spPr>
        <a:xfrm>
          <a:off x="0" y="2000141"/>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2F39B-2080-46E8-A843-959D9A45D6B8}">
      <dsp:nvSpPr>
        <dsp:cNvPr id="0" name=""/>
        <dsp:cNvSpPr/>
      </dsp:nvSpPr>
      <dsp:spPr>
        <a:xfrm>
          <a:off x="0" y="2000141"/>
          <a:ext cx="7848600" cy="456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endParaRPr lang="en-GB" sz="2000" b="1" kern="1200" dirty="0">
            <a:solidFill>
              <a:schemeClr val="bg1"/>
            </a:solidFill>
          </a:endParaRPr>
        </a:p>
      </dsp:txBody>
      <dsp:txXfrm>
        <a:off x="0" y="2000141"/>
        <a:ext cx="7848600" cy="456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AEB28-47DE-44B5-B7EA-219579812579}">
      <dsp:nvSpPr>
        <dsp:cNvPr id="0" name=""/>
        <dsp:cNvSpPr/>
      </dsp:nvSpPr>
      <dsp:spPr>
        <a:xfrm>
          <a:off x="492373" y="226"/>
          <a:ext cx="5022726" cy="45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ctr" defTabSz="800100" rtl="0">
            <a:lnSpc>
              <a:spcPct val="90000"/>
            </a:lnSpc>
            <a:spcBef>
              <a:spcPct val="0"/>
            </a:spcBef>
            <a:spcAft>
              <a:spcPct val="35000"/>
            </a:spcAft>
            <a:buNone/>
          </a:pPr>
          <a:r>
            <a:rPr lang="en-GB" sz="1800" b="1" kern="1200" dirty="0" err="1">
              <a:solidFill>
                <a:schemeClr val="bg1"/>
              </a:solidFill>
            </a:rPr>
            <a:t>Hedef</a:t>
          </a:r>
          <a:r>
            <a:rPr lang="en-GB" sz="1800" b="1" kern="1200" dirty="0">
              <a:solidFill>
                <a:schemeClr val="bg1"/>
              </a:solidFill>
            </a:rPr>
            <a:t> </a:t>
          </a:r>
          <a:r>
            <a:rPr lang="en-GB" sz="1800" b="1" kern="1200" dirty="0" err="1">
              <a:solidFill>
                <a:schemeClr val="bg1"/>
              </a:solidFill>
            </a:rPr>
            <a:t>Kitleler</a:t>
          </a:r>
          <a:r>
            <a:rPr lang="en-GB" sz="1800" b="1" kern="1200" dirty="0">
              <a:solidFill>
                <a:schemeClr val="bg1"/>
              </a:solidFill>
            </a:rPr>
            <a:t>:</a:t>
          </a:r>
        </a:p>
      </dsp:txBody>
      <dsp:txXfrm>
        <a:off x="492373" y="226"/>
        <a:ext cx="5022726" cy="456611"/>
      </dsp:txXfrm>
    </dsp:sp>
    <dsp:sp modelId="{0040CC6B-9262-466C-8F5F-139C18D89835}">
      <dsp:nvSpPr>
        <dsp:cNvPr id="0" name=""/>
        <dsp:cNvSpPr/>
      </dsp:nvSpPr>
      <dsp:spPr>
        <a:xfrm>
          <a:off x="492373" y="456837"/>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B8FC6-A8FA-493F-817F-79205E0A9394}">
      <dsp:nvSpPr>
        <dsp:cNvPr id="0" name=""/>
        <dsp:cNvSpPr/>
      </dsp:nvSpPr>
      <dsp:spPr>
        <a:xfrm>
          <a:off x="1201136" y="456837"/>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AEE615-453A-4C2D-B0D3-09797E38A611}">
      <dsp:nvSpPr>
        <dsp:cNvPr id="0" name=""/>
        <dsp:cNvSpPr/>
      </dsp:nvSpPr>
      <dsp:spPr>
        <a:xfrm>
          <a:off x="1909898" y="456837"/>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0938B-EB59-48B4-9E48-4B811C4A756B}">
      <dsp:nvSpPr>
        <dsp:cNvPr id="0" name=""/>
        <dsp:cNvSpPr/>
      </dsp:nvSpPr>
      <dsp:spPr>
        <a:xfrm>
          <a:off x="2618661" y="456837"/>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AB881-E86A-4481-8599-71FB9D70C950}">
      <dsp:nvSpPr>
        <dsp:cNvPr id="0" name=""/>
        <dsp:cNvSpPr/>
      </dsp:nvSpPr>
      <dsp:spPr>
        <a:xfrm>
          <a:off x="3327423" y="456837"/>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98B8A-D085-40FF-95C2-40579A28102E}">
      <dsp:nvSpPr>
        <dsp:cNvPr id="0" name=""/>
        <dsp:cNvSpPr/>
      </dsp:nvSpPr>
      <dsp:spPr>
        <a:xfrm>
          <a:off x="4036186" y="456837"/>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BBE9F-B7CA-421A-8474-B79B90F9D6C9}">
      <dsp:nvSpPr>
        <dsp:cNvPr id="0" name=""/>
        <dsp:cNvSpPr/>
      </dsp:nvSpPr>
      <dsp:spPr>
        <a:xfrm>
          <a:off x="4744948" y="456837"/>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FDD94-8629-4798-80C4-534798395934}">
      <dsp:nvSpPr>
        <dsp:cNvPr id="0" name=""/>
        <dsp:cNvSpPr/>
      </dsp:nvSpPr>
      <dsp:spPr>
        <a:xfrm>
          <a:off x="492373" y="596808"/>
          <a:ext cx="5950624" cy="45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rtl="0">
            <a:lnSpc>
              <a:spcPct val="90000"/>
            </a:lnSpc>
            <a:spcBef>
              <a:spcPct val="0"/>
            </a:spcBef>
            <a:spcAft>
              <a:spcPct val="35000"/>
            </a:spcAft>
            <a:buNone/>
          </a:pPr>
          <a:r>
            <a:rPr lang="en-GB" sz="1800" b="1" kern="1200" dirty="0">
              <a:solidFill>
                <a:schemeClr val="bg1"/>
              </a:solidFill>
            </a:rPr>
            <a:t>2023 </a:t>
          </a:r>
          <a:r>
            <a:rPr lang="en-GB" sz="1800" b="1" kern="1200" dirty="0" err="1">
              <a:solidFill>
                <a:schemeClr val="bg1"/>
              </a:solidFill>
            </a:rPr>
            <a:t>depremlerinden</a:t>
          </a:r>
          <a:r>
            <a:rPr lang="en-GB" sz="1800" b="1" kern="1200" dirty="0">
              <a:solidFill>
                <a:schemeClr val="bg1"/>
              </a:solidFill>
            </a:rPr>
            <a:t> </a:t>
          </a:r>
          <a:r>
            <a:rPr lang="en-GB" sz="1800" b="1" kern="1200" dirty="0" err="1">
              <a:solidFill>
                <a:schemeClr val="bg1"/>
              </a:solidFill>
            </a:rPr>
            <a:t>etkilenen</a:t>
          </a:r>
          <a:r>
            <a:rPr lang="en-GB" sz="1800" b="1" kern="1200" dirty="0">
              <a:solidFill>
                <a:schemeClr val="bg1"/>
              </a:solidFill>
            </a:rPr>
            <a:t> </a:t>
          </a:r>
          <a:r>
            <a:rPr lang="en-GB" sz="1800" b="1" kern="1200" dirty="0" err="1">
              <a:solidFill>
                <a:schemeClr val="bg1"/>
              </a:solidFill>
            </a:rPr>
            <a:t>bölgelerde</a:t>
          </a:r>
          <a:r>
            <a:rPr lang="en-GB" sz="1800" b="1" kern="1200" dirty="0">
              <a:solidFill>
                <a:schemeClr val="bg1"/>
              </a:solidFill>
            </a:rPr>
            <a:t> </a:t>
          </a:r>
          <a:r>
            <a:rPr lang="en-GB" sz="1800" b="1" kern="1200" dirty="0" err="1">
              <a:solidFill>
                <a:schemeClr val="bg1"/>
              </a:solidFill>
            </a:rPr>
            <a:t>çalışan</a:t>
          </a:r>
          <a:r>
            <a:rPr lang="en-GB" sz="1800" b="1" kern="1200" dirty="0">
              <a:solidFill>
                <a:schemeClr val="bg1"/>
              </a:solidFill>
            </a:rPr>
            <a:t> </a:t>
          </a:r>
          <a:r>
            <a:rPr lang="en-GB" sz="1800" b="1" kern="1200" dirty="0" err="1">
              <a:solidFill>
                <a:schemeClr val="bg1"/>
              </a:solidFill>
            </a:rPr>
            <a:t>STÖ'ler</a:t>
          </a:r>
          <a:endParaRPr lang="en-GB" sz="1800" b="1" kern="1200" dirty="0">
            <a:solidFill>
              <a:schemeClr val="bg1"/>
            </a:solidFill>
          </a:endParaRPr>
        </a:p>
      </dsp:txBody>
      <dsp:txXfrm>
        <a:off x="492373" y="596808"/>
        <a:ext cx="5950624" cy="456611"/>
      </dsp:txXfrm>
    </dsp:sp>
    <dsp:sp modelId="{768CF2A4-7D10-4477-83A8-50E2F423128F}">
      <dsp:nvSpPr>
        <dsp:cNvPr id="0" name=""/>
        <dsp:cNvSpPr/>
      </dsp:nvSpPr>
      <dsp:spPr>
        <a:xfrm>
          <a:off x="492373" y="1053420"/>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ABFDB-6BBB-423C-B6F5-20475F7B10BE}">
      <dsp:nvSpPr>
        <dsp:cNvPr id="0" name=""/>
        <dsp:cNvSpPr/>
      </dsp:nvSpPr>
      <dsp:spPr>
        <a:xfrm>
          <a:off x="1201136" y="1053420"/>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FD5A9-DE1E-42BD-8D7C-AD8AF357C677}">
      <dsp:nvSpPr>
        <dsp:cNvPr id="0" name=""/>
        <dsp:cNvSpPr/>
      </dsp:nvSpPr>
      <dsp:spPr>
        <a:xfrm>
          <a:off x="1909898" y="1053420"/>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E059B-FC02-4FBE-9AB3-6D17E870DAED}">
      <dsp:nvSpPr>
        <dsp:cNvPr id="0" name=""/>
        <dsp:cNvSpPr/>
      </dsp:nvSpPr>
      <dsp:spPr>
        <a:xfrm>
          <a:off x="2618661" y="1053420"/>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290C6C-7050-4C2E-95A4-C452E142A6B5}">
      <dsp:nvSpPr>
        <dsp:cNvPr id="0" name=""/>
        <dsp:cNvSpPr/>
      </dsp:nvSpPr>
      <dsp:spPr>
        <a:xfrm>
          <a:off x="3327423" y="1053420"/>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14FA3-50D7-4FCC-9292-46236963147E}">
      <dsp:nvSpPr>
        <dsp:cNvPr id="0" name=""/>
        <dsp:cNvSpPr/>
      </dsp:nvSpPr>
      <dsp:spPr>
        <a:xfrm>
          <a:off x="4036186" y="1053420"/>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3E024-0A9F-428B-95EF-431362B7E210}">
      <dsp:nvSpPr>
        <dsp:cNvPr id="0" name=""/>
        <dsp:cNvSpPr/>
      </dsp:nvSpPr>
      <dsp:spPr>
        <a:xfrm>
          <a:off x="4744948" y="1053420"/>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21E8B0-1DA7-49DD-88F1-66A31B8831E4}">
      <dsp:nvSpPr>
        <dsp:cNvPr id="0" name=""/>
        <dsp:cNvSpPr/>
      </dsp:nvSpPr>
      <dsp:spPr>
        <a:xfrm>
          <a:off x="492373" y="1193391"/>
          <a:ext cx="5022726" cy="45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b="1" kern="1200" dirty="0" err="1">
              <a:solidFill>
                <a:schemeClr val="bg1"/>
              </a:solidFill>
            </a:rPr>
            <a:t>Afet</a:t>
          </a:r>
          <a:r>
            <a:rPr lang="en-GB" sz="1900" b="1" kern="1200" dirty="0">
              <a:solidFill>
                <a:schemeClr val="bg1"/>
              </a:solidFill>
            </a:rPr>
            <a:t> risk </a:t>
          </a:r>
          <a:r>
            <a:rPr lang="en-GB" sz="1900" b="1" kern="1200" dirty="0" err="1">
              <a:solidFill>
                <a:schemeClr val="bg1"/>
              </a:solidFill>
            </a:rPr>
            <a:t>yönetimi</a:t>
          </a:r>
          <a:r>
            <a:rPr lang="en-GB" sz="1900" b="1" kern="1200" dirty="0">
              <a:solidFill>
                <a:schemeClr val="bg1"/>
              </a:solidFill>
            </a:rPr>
            <a:t> </a:t>
          </a:r>
          <a:r>
            <a:rPr lang="en-GB" sz="1900" b="1" kern="1200" dirty="0" err="1">
              <a:solidFill>
                <a:schemeClr val="bg1"/>
              </a:solidFill>
            </a:rPr>
            <a:t>alanında</a:t>
          </a:r>
          <a:r>
            <a:rPr lang="en-GB" sz="1900" b="1" kern="1200" dirty="0">
              <a:solidFill>
                <a:schemeClr val="bg1"/>
              </a:solidFill>
            </a:rPr>
            <a:t> </a:t>
          </a:r>
          <a:r>
            <a:rPr lang="en-GB" sz="1900" b="1" kern="1200" dirty="0" err="1">
              <a:solidFill>
                <a:schemeClr val="bg1"/>
              </a:solidFill>
            </a:rPr>
            <a:t>çalışan</a:t>
          </a:r>
          <a:r>
            <a:rPr lang="en-GB" sz="1900" b="1" kern="1200" dirty="0">
              <a:solidFill>
                <a:schemeClr val="bg1"/>
              </a:solidFill>
            </a:rPr>
            <a:t> </a:t>
          </a:r>
          <a:r>
            <a:rPr lang="en-GB" sz="1900" b="1" kern="1200" dirty="0" err="1">
              <a:solidFill>
                <a:schemeClr val="bg1"/>
              </a:solidFill>
            </a:rPr>
            <a:t>tüm</a:t>
          </a:r>
          <a:r>
            <a:rPr lang="en-GB" sz="1900" b="1" kern="1200" dirty="0">
              <a:solidFill>
                <a:schemeClr val="bg1"/>
              </a:solidFill>
            </a:rPr>
            <a:t> </a:t>
          </a:r>
          <a:r>
            <a:rPr lang="en-GB" sz="1900" b="1" kern="1200" dirty="0" err="1">
              <a:solidFill>
                <a:schemeClr val="bg1"/>
              </a:solidFill>
            </a:rPr>
            <a:t>STÖ'ler</a:t>
          </a:r>
          <a:endParaRPr lang="en-GB" sz="1900" b="1" kern="1200" dirty="0">
            <a:solidFill>
              <a:schemeClr val="bg1"/>
            </a:solidFill>
          </a:endParaRPr>
        </a:p>
      </dsp:txBody>
      <dsp:txXfrm>
        <a:off x="492373" y="1193391"/>
        <a:ext cx="5022726" cy="456611"/>
      </dsp:txXfrm>
    </dsp:sp>
    <dsp:sp modelId="{0001E5FB-6466-4663-A65A-9C2B3B1E835F}">
      <dsp:nvSpPr>
        <dsp:cNvPr id="0" name=""/>
        <dsp:cNvSpPr/>
      </dsp:nvSpPr>
      <dsp:spPr>
        <a:xfrm>
          <a:off x="492373" y="1650002"/>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EB6C0-CDA1-4D4A-9DAE-D78D95AEE946}">
      <dsp:nvSpPr>
        <dsp:cNvPr id="0" name=""/>
        <dsp:cNvSpPr/>
      </dsp:nvSpPr>
      <dsp:spPr>
        <a:xfrm>
          <a:off x="1201136" y="1650002"/>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68AFDF-DBBC-4DDE-902C-297C1EF6DB39}">
      <dsp:nvSpPr>
        <dsp:cNvPr id="0" name=""/>
        <dsp:cNvSpPr/>
      </dsp:nvSpPr>
      <dsp:spPr>
        <a:xfrm>
          <a:off x="1909898" y="1650002"/>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32F9E-DB93-450E-B3B1-C5E527CAAAFB}">
      <dsp:nvSpPr>
        <dsp:cNvPr id="0" name=""/>
        <dsp:cNvSpPr/>
      </dsp:nvSpPr>
      <dsp:spPr>
        <a:xfrm>
          <a:off x="2618661" y="1650002"/>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44EF9-58F2-4AAB-8943-0E60120B5E00}">
      <dsp:nvSpPr>
        <dsp:cNvPr id="0" name=""/>
        <dsp:cNvSpPr/>
      </dsp:nvSpPr>
      <dsp:spPr>
        <a:xfrm>
          <a:off x="3327423" y="1650002"/>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A9665-9042-4707-85C5-CCC92BECFACD}">
      <dsp:nvSpPr>
        <dsp:cNvPr id="0" name=""/>
        <dsp:cNvSpPr/>
      </dsp:nvSpPr>
      <dsp:spPr>
        <a:xfrm>
          <a:off x="4036186" y="1650002"/>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070C7-A241-4721-A020-4E4535FF730F}">
      <dsp:nvSpPr>
        <dsp:cNvPr id="0" name=""/>
        <dsp:cNvSpPr/>
      </dsp:nvSpPr>
      <dsp:spPr>
        <a:xfrm>
          <a:off x="4744948" y="1650002"/>
          <a:ext cx="669696" cy="111616"/>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39C7-094E-4B56-AA98-F858E8C91C69}">
      <dsp:nvSpPr>
        <dsp:cNvPr id="0" name=""/>
        <dsp:cNvSpPr/>
      </dsp:nvSpPr>
      <dsp:spPr>
        <a:xfrm>
          <a:off x="0" y="586"/>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D0AEC-1036-4EA2-8E5D-8A5D4A67DC81}">
      <dsp:nvSpPr>
        <dsp:cNvPr id="0" name=""/>
        <dsp:cNvSpPr/>
      </dsp:nvSpPr>
      <dsp:spPr>
        <a:xfrm>
          <a:off x="0" y="586"/>
          <a:ext cx="7840935" cy="279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rtl="0">
            <a:lnSpc>
              <a:spcPct val="90000"/>
            </a:lnSpc>
            <a:spcBef>
              <a:spcPct val="0"/>
            </a:spcBef>
            <a:spcAft>
              <a:spcPts val="0"/>
            </a:spcAft>
            <a:buNone/>
          </a:pPr>
          <a:r>
            <a:rPr lang="tr-TR" sz="2400" b="1" kern="1200" dirty="0">
              <a:solidFill>
                <a:srgbClr val="FF0000"/>
              </a:solidFill>
            </a:rPr>
            <a:t>Avrupa Yenilik Ekosistemi  - EIE </a:t>
          </a:r>
        </a:p>
        <a:p>
          <a:pPr marL="0" lvl="0" indent="0" algn="ctr" defTabSz="1066800" rtl="0">
            <a:lnSpc>
              <a:spcPct val="90000"/>
            </a:lnSpc>
            <a:spcBef>
              <a:spcPct val="0"/>
            </a:spcBef>
            <a:spcAft>
              <a:spcPts val="0"/>
            </a:spcAft>
            <a:buNone/>
          </a:pPr>
          <a:endParaRPr lang="tr-TR" sz="2400" b="1" kern="1200" dirty="0">
            <a:solidFill>
              <a:srgbClr val="FF0000"/>
            </a:solidFill>
          </a:endParaRPr>
        </a:p>
        <a:p>
          <a:pPr marL="0" lvl="0" indent="0" algn="ctr" defTabSz="1066800" rtl="0">
            <a:lnSpc>
              <a:spcPct val="90000"/>
            </a:lnSpc>
            <a:spcBef>
              <a:spcPct val="0"/>
            </a:spcBef>
            <a:spcAft>
              <a:spcPts val="0"/>
            </a:spcAft>
            <a:buNone/>
          </a:pPr>
          <a:r>
            <a:rPr lang="tr-TR" sz="2400" kern="1200" dirty="0">
              <a:solidFill>
                <a:schemeClr val="bg1">
                  <a:lumMod val="95000"/>
                </a:schemeClr>
              </a:solidFill>
            </a:rPr>
            <a:t>Avrupa Yenilik Ekosistemi (EIE), Avrupa Yenilik Konseyi (EIC), Avrupa Yenilik ve Teknoloji Enstitüsü (EIT) ve </a:t>
          </a:r>
          <a:r>
            <a:rPr lang="tr-TR" sz="2400" kern="1200" dirty="0" err="1">
              <a:solidFill>
                <a:schemeClr val="bg1">
                  <a:lumMod val="95000"/>
                </a:schemeClr>
              </a:solidFill>
            </a:rPr>
            <a:t>Horizon</a:t>
          </a:r>
          <a:r>
            <a:rPr lang="tr-TR" sz="2400" kern="1200" dirty="0">
              <a:solidFill>
                <a:schemeClr val="bg1">
                  <a:lumMod val="95000"/>
                </a:schemeClr>
              </a:solidFill>
            </a:rPr>
            <a:t> Avrupa genelindeki yenilikçi faaliyetler ve Avrupa'daki genel yenilik ekosistemini geliştirmek için diğer AB fon programları ile tamamlayıcı ve sinerji içinde hareket eder.</a:t>
          </a:r>
          <a:endParaRPr lang="en-GB" sz="2400" kern="1200" dirty="0">
            <a:solidFill>
              <a:schemeClr val="bg1"/>
            </a:solidFill>
          </a:endParaRPr>
        </a:p>
      </dsp:txBody>
      <dsp:txXfrm>
        <a:off x="0" y="586"/>
        <a:ext cx="7840935" cy="2792756"/>
      </dsp:txXfrm>
    </dsp:sp>
    <dsp:sp modelId="{F26053F3-FB9E-4D78-9FB2-DFB750E2412C}">
      <dsp:nvSpPr>
        <dsp:cNvPr id="0" name=""/>
        <dsp:cNvSpPr/>
      </dsp:nvSpPr>
      <dsp:spPr>
        <a:xfrm>
          <a:off x="0" y="2793342"/>
          <a:ext cx="784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2F39B-2080-46E8-A843-959D9A45D6B8}">
      <dsp:nvSpPr>
        <dsp:cNvPr id="0" name=""/>
        <dsp:cNvSpPr/>
      </dsp:nvSpPr>
      <dsp:spPr>
        <a:xfrm>
          <a:off x="0" y="2793342"/>
          <a:ext cx="7840935" cy="156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tr-TR" sz="2800" kern="1200" dirty="0">
              <a:solidFill>
                <a:schemeClr val="bg1">
                  <a:lumMod val="95000"/>
                </a:schemeClr>
              </a:solidFill>
            </a:rPr>
            <a:t>AB, şirketlerin ölçeklendirilmesini desteklemek, yeniliği teşvik etmek ve ulusal, bölgesel ve yerel yenilik aktörleri arasında işbirliğini ilerletmek için daha bağlantılı ve verimli yenilik ekosistemleri oluşturmayı amaçlıyor.</a:t>
          </a:r>
          <a:endParaRPr lang="en-GB" sz="3200" b="1" kern="1200" dirty="0">
            <a:solidFill>
              <a:schemeClr val="bg1"/>
            </a:solidFill>
          </a:endParaRPr>
        </a:p>
      </dsp:txBody>
      <dsp:txXfrm>
        <a:off x="0" y="2793342"/>
        <a:ext cx="7840935" cy="156853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8D2D3-9FBA-47ED-BA34-44ACD8CFB983}">
      <dsp:nvSpPr>
        <dsp:cNvPr id="0" name=""/>
        <dsp:cNvSpPr/>
      </dsp:nvSpPr>
      <dsp:spPr>
        <a:xfrm>
          <a:off x="0" y="61257"/>
          <a:ext cx="10305115" cy="47640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tr-TR" sz="2200" b="1" kern="1200" dirty="0">
              <a:solidFill>
                <a:srgbClr val="FF0000"/>
              </a:solidFill>
            </a:rPr>
            <a:t>Yükseköğretim Kurumları, Okullar, Kamu Kurumları, Özel Sektör, STK’lar başvurabilir</a:t>
          </a:r>
          <a:endParaRPr lang="en-GB" sz="2200" kern="1200" dirty="0">
            <a:solidFill>
              <a:srgbClr val="FF0000"/>
            </a:solidFill>
          </a:endParaRPr>
        </a:p>
      </dsp:txBody>
      <dsp:txXfrm>
        <a:off x="23256" y="84513"/>
        <a:ext cx="10258603" cy="42989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B3881-0DFD-4F6C-AA01-3AECA76BC7B6}">
      <dsp:nvSpPr>
        <dsp:cNvPr id="0" name=""/>
        <dsp:cNvSpPr/>
      </dsp:nvSpPr>
      <dsp:spPr>
        <a:xfrm>
          <a:off x="0" y="99"/>
          <a:ext cx="2923429" cy="369132"/>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u="sng" kern="1200" dirty="0"/>
            <a:t>YETİŞKİN EĞİTİMİ ALANINDA</a:t>
          </a:r>
          <a:endParaRPr lang="en-GB" sz="1600" kern="1200" dirty="0"/>
        </a:p>
      </dsp:txBody>
      <dsp:txXfrm>
        <a:off x="18020" y="18119"/>
        <a:ext cx="2887389" cy="33309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2D5E6-3C57-4DA3-8BB8-592505362CD8}">
      <dsp:nvSpPr>
        <dsp:cNvPr id="0" name=""/>
        <dsp:cNvSpPr/>
      </dsp:nvSpPr>
      <dsp:spPr>
        <a:xfrm>
          <a:off x="0" y="99"/>
          <a:ext cx="2131737" cy="369132"/>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u="sng" kern="1200" dirty="0"/>
            <a:t>GENÇLİK ALANINDA </a:t>
          </a:r>
          <a:endParaRPr lang="en-GB" sz="1600" b="1" kern="1200" dirty="0"/>
        </a:p>
      </dsp:txBody>
      <dsp:txXfrm>
        <a:off x="18020" y="18119"/>
        <a:ext cx="2095697" cy="33309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6509-3582-4959-9E2B-AE12FB55423A}">
      <dsp:nvSpPr>
        <dsp:cNvPr id="0" name=""/>
        <dsp:cNvSpPr/>
      </dsp:nvSpPr>
      <dsp:spPr>
        <a:xfrm>
          <a:off x="0" y="199"/>
          <a:ext cx="1777474" cy="369132"/>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u="sng" kern="1200" dirty="0"/>
            <a:t>SPOR ALANINDA</a:t>
          </a:r>
          <a:endParaRPr lang="en-GB" sz="1600" kern="1200" dirty="0"/>
        </a:p>
      </dsp:txBody>
      <dsp:txXfrm>
        <a:off x="18020" y="18219"/>
        <a:ext cx="1741434" cy="333092"/>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8CB00-7E78-4D21-A05E-DFCF45A32949}">
      <dsp:nvSpPr>
        <dsp:cNvPr id="0" name=""/>
        <dsp:cNvSpPr/>
      </dsp:nvSpPr>
      <dsp:spPr>
        <a:xfrm>
          <a:off x="0" y="99"/>
          <a:ext cx="2915029" cy="369132"/>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u="sng" kern="1200" dirty="0"/>
            <a:t>YÜKSEKÖĞRET</a:t>
          </a:r>
          <a:r>
            <a:rPr lang="tr-TR" sz="1600" b="1" u="sng" kern="1200" dirty="0"/>
            <a:t>İ</a:t>
          </a:r>
          <a:r>
            <a:rPr lang="en-US" sz="1600" b="1" u="sng" kern="1200" dirty="0"/>
            <a:t>M ALANINDA</a:t>
          </a:r>
          <a:endParaRPr lang="en-GB" sz="1600" b="1" kern="1200" dirty="0"/>
        </a:p>
      </dsp:txBody>
      <dsp:txXfrm>
        <a:off x="18020" y="18119"/>
        <a:ext cx="2878989" cy="333092"/>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3B57E-C5F6-4F2C-AD4C-8104DD5C02B5}">
      <dsp:nvSpPr>
        <dsp:cNvPr id="0" name=""/>
        <dsp:cNvSpPr/>
      </dsp:nvSpPr>
      <dsp:spPr>
        <a:xfrm>
          <a:off x="0" y="99"/>
          <a:ext cx="2825004" cy="369132"/>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u="sng" kern="1200" dirty="0"/>
            <a:t>MESLEKİ</a:t>
          </a:r>
          <a:r>
            <a:rPr lang="en-US" sz="1500" b="1" u="sng" kern="1200" dirty="0"/>
            <a:t> EĞİTİM ALANINDA</a:t>
          </a:r>
          <a:endParaRPr lang="en-GB" sz="1500" kern="1200" dirty="0"/>
        </a:p>
      </dsp:txBody>
      <dsp:txXfrm>
        <a:off x="18020" y="18119"/>
        <a:ext cx="2788964" cy="33309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76F1F-287D-4A75-9E24-1670E314A060}">
      <dsp:nvSpPr>
        <dsp:cNvPr id="0" name=""/>
        <dsp:cNvSpPr/>
      </dsp:nvSpPr>
      <dsp:spPr>
        <a:xfrm>
          <a:off x="0" y="50"/>
          <a:ext cx="2595069" cy="36928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dirty="0"/>
            <a:t>OKUL </a:t>
          </a:r>
          <a:r>
            <a:rPr lang="en-US" sz="1600" b="1" u="sng" kern="1200" dirty="0"/>
            <a:t>EĞİTİM</a:t>
          </a:r>
          <a:r>
            <a:rPr lang="tr-TR" sz="1500" b="1" u="sng" kern="1200" dirty="0"/>
            <a:t>İ</a:t>
          </a:r>
          <a:r>
            <a:rPr lang="en-US" sz="1500" b="1" u="sng" kern="1200" dirty="0"/>
            <a:t> ALANINDA</a:t>
          </a:r>
          <a:endParaRPr lang="en-GB" sz="1500" kern="1200" dirty="0"/>
        </a:p>
      </dsp:txBody>
      <dsp:txXfrm>
        <a:off x="18027" y="18077"/>
        <a:ext cx="2559015" cy="333227"/>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5FE4A-20BE-4885-BE06-C7C6337B1F89}">
      <dsp:nvSpPr>
        <dsp:cNvPr id="0" name=""/>
        <dsp:cNvSpPr/>
      </dsp:nvSpPr>
      <dsp:spPr>
        <a:xfrm>
          <a:off x="5637" y="0"/>
          <a:ext cx="11535264" cy="9279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tr-TR" sz="2400" b="0" i="0" kern="1200" baseline="0" dirty="0"/>
            <a:t>Faaliyetler Merkezi ve Ulusal olmak üzere ikiye ayrılır, Ulusal faaliyetler Türkiye Ulusal Ajansı, Merkezi faaliyetler ise Komisyon tarafından yürütülür !</a:t>
          </a:r>
          <a:endParaRPr lang="en-GB" sz="2400" kern="1200" dirty="0"/>
        </a:p>
      </dsp:txBody>
      <dsp:txXfrm>
        <a:off x="32816" y="27179"/>
        <a:ext cx="11480906" cy="873618"/>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8D5BE-C2A7-44D4-8733-F0518255925F}">
      <dsp:nvSpPr>
        <dsp:cNvPr id="0" name=""/>
        <dsp:cNvSpPr/>
      </dsp:nvSpPr>
      <dsp:spPr>
        <a:xfrm rot="5400000">
          <a:off x="2169574" y="-262940"/>
          <a:ext cx="1945148" cy="295731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rtl="0">
            <a:lnSpc>
              <a:spcPct val="90000"/>
            </a:lnSpc>
            <a:spcBef>
              <a:spcPct val="0"/>
            </a:spcBef>
            <a:spcAft>
              <a:spcPct val="15000"/>
            </a:spcAft>
            <a:buChar char="•"/>
          </a:pPr>
          <a:r>
            <a:rPr lang="tr-TR" sz="2700" kern="1200"/>
            <a:t>Gönüllülük  </a:t>
          </a:r>
          <a:endParaRPr lang="en-GB" sz="2700" kern="1200"/>
        </a:p>
        <a:p>
          <a:pPr marL="228600" lvl="1" indent="-228600" algn="l" defTabSz="1200150" rtl="0">
            <a:lnSpc>
              <a:spcPct val="90000"/>
            </a:lnSpc>
            <a:spcBef>
              <a:spcPct val="0"/>
            </a:spcBef>
            <a:spcAft>
              <a:spcPct val="15000"/>
            </a:spcAft>
            <a:buChar char="•"/>
          </a:pPr>
          <a:r>
            <a:rPr lang="tr-TR" sz="2700" kern="1200"/>
            <a:t>Dayanışma</a:t>
          </a:r>
          <a:endParaRPr lang="en-GB" sz="2700" kern="1200"/>
        </a:p>
        <a:p>
          <a:pPr marL="228600" lvl="1" indent="-228600" algn="l" defTabSz="1200150" rtl="0">
            <a:lnSpc>
              <a:spcPct val="90000"/>
            </a:lnSpc>
            <a:spcBef>
              <a:spcPct val="0"/>
            </a:spcBef>
            <a:spcAft>
              <a:spcPct val="15000"/>
            </a:spcAft>
            <a:buChar char="•"/>
          </a:pPr>
          <a:r>
            <a:rPr lang="tr-TR" sz="2700" kern="1200"/>
            <a:t>ESC Kalite Sertifikası </a:t>
          </a:r>
          <a:endParaRPr lang="en-GB" sz="2700" kern="1200"/>
        </a:p>
      </dsp:txBody>
      <dsp:txXfrm rot="-5400000">
        <a:off x="1663490" y="338098"/>
        <a:ext cx="2862362" cy="1755240"/>
      </dsp:txXfrm>
    </dsp:sp>
    <dsp:sp modelId="{035E62CD-D885-42AC-B8F5-5C51F59E1FD2}">
      <dsp:nvSpPr>
        <dsp:cNvPr id="0" name=""/>
        <dsp:cNvSpPr/>
      </dsp:nvSpPr>
      <dsp:spPr>
        <a:xfrm>
          <a:off x="0" y="0"/>
          <a:ext cx="1663490" cy="24314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tr-TR" sz="2300" u="sng" kern="1200"/>
            <a:t>Ulusal Faaliyetler</a:t>
          </a:r>
          <a:r>
            <a:rPr lang="tr-TR" sz="2300" kern="1200"/>
            <a:t>:  </a:t>
          </a:r>
          <a:endParaRPr lang="en-GB" sz="2300" kern="1200"/>
        </a:p>
      </dsp:txBody>
      <dsp:txXfrm>
        <a:off x="81205" y="81205"/>
        <a:ext cx="1501080" cy="2269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60272-1FB9-48A8-B98B-7D1B45FE1B74}">
      <dsp:nvSpPr>
        <dsp:cNvPr id="0" name=""/>
        <dsp:cNvSpPr/>
      </dsp:nvSpPr>
      <dsp:spPr>
        <a:xfrm>
          <a:off x="0" y="195"/>
          <a:ext cx="64852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EC28A-63B5-4CA6-952B-13107A0A2166}">
      <dsp:nvSpPr>
        <dsp:cNvPr id="0" name=""/>
        <dsp:cNvSpPr/>
      </dsp:nvSpPr>
      <dsp:spPr>
        <a:xfrm>
          <a:off x="0" y="195"/>
          <a:ext cx="6485206" cy="399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b="0" i="0" kern="1200" baseline="0" dirty="0">
              <a:solidFill>
                <a:schemeClr val="bg1"/>
              </a:solidFill>
            </a:rPr>
            <a:t>Uygulayıcı: </a:t>
          </a:r>
          <a:r>
            <a:rPr lang="tr-TR" sz="2000" b="1" i="0" kern="1200" baseline="0" dirty="0">
              <a:solidFill>
                <a:schemeClr val="bg1"/>
              </a:solidFill>
            </a:rPr>
            <a:t>Sivil Toplum Geliştirme Merkezi Derneği (STGM</a:t>
          </a:r>
          <a:r>
            <a:rPr lang="tr-TR" sz="2000" b="0" i="0" kern="1200" baseline="0" dirty="0">
              <a:solidFill>
                <a:schemeClr val="bg1"/>
              </a:solidFill>
            </a:rPr>
            <a:t>)</a:t>
          </a:r>
          <a:endParaRPr lang="en-GB" sz="2000" kern="1200" dirty="0">
            <a:solidFill>
              <a:schemeClr val="bg1"/>
            </a:solidFill>
          </a:endParaRPr>
        </a:p>
      </dsp:txBody>
      <dsp:txXfrm>
        <a:off x="0" y="195"/>
        <a:ext cx="6485206" cy="399719"/>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ADDD9-020F-43D3-977D-965E9E48BED6}">
      <dsp:nvSpPr>
        <dsp:cNvPr id="0" name=""/>
        <dsp:cNvSpPr/>
      </dsp:nvSpPr>
      <dsp:spPr>
        <a:xfrm rot="5400000">
          <a:off x="1627887" y="414167"/>
          <a:ext cx="3028521" cy="2957316"/>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tr-TR" sz="2600" kern="1200"/>
            <a:t>Yüksek Öncelikli Alanlarda Gönüllülük Takımları </a:t>
          </a:r>
          <a:endParaRPr lang="en-GB" sz="2600" kern="1200"/>
        </a:p>
        <a:p>
          <a:pPr marL="228600" lvl="1" indent="-228600" algn="l" defTabSz="1155700" rtl="0">
            <a:lnSpc>
              <a:spcPct val="90000"/>
            </a:lnSpc>
            <a:spcBef>
              <a:spcPct val="0"/>
            </a:spcBef>
            <a:spcAft>
              <a:spcPct val="15000"/>
            </a:spcAft>
            <a:buChar char="•"/>
          </a:pPr>
          <a:r>
            <a:rPr lang="tr-TR" sz="2600" kern="1200"/>
            <a:t>Avrupa Gönüllü İnsani Yardım Programı</a:t>
          </a:r>
          <a:endParaRPr lang="en-GB" sz="2600" kern="1200"/>
        </a:p>
      </dsp:txBody>
      <dsp:txXfrm rot="-5400000">
        <a:off x="1663490" y="522928"/>
        <a:ext cx="2812952" cy="2739793"/>
      </dsp:txXfrm>
    </dsp:sp>
    <dsp:sp modelId="{26C66F9B-1942-42F8-8837-DB6698DDCFA8}">
      <dsp:nvSpPr>
        <dsp:cNvPr id="0" name=""/>
        <dsp:cNvSpPr/>
      </dsp:nvSpPr>
      <dsp:spPr>
        <a:xfrm>
          <a:off x="0" y="0"/>
          <a:ext cx="1663490" cy="37856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tr-TR" sz="2300" u="sng" kern="1200"/>
            <a:t>Merkezi Faaliyetler</a:t>
          </a:r>
          <a:r>
            <a:rPr lang="tr-TR" sz="2300" kern="1200"/>
            <a:t>: </a:t>
          </a:r>
          <a:endParaRPr lang="en-GB" sz="2300" kern="1200"/>
        </a:p>
      </dsp:txBody>
      <dsp:txXfrm>
        <a:off x="81205" y="81205"/>
        <a:ext cx="1501080" cy="3623242"/>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39C7-094E-4B56-AA98-F858E8C91C69}">
      <dsp:nvSpPr>
        <dsp:cNvPr id="0" name=""/>
        <dsp:cNvSpPr/>
      </dsp:nvSpPr>
      <dsp:spPr>
        <a:xfrm>
          <a:off x="0" y="80632"/>
          <a:ext cx="61849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D0AEC-1036-4EA2-8E5D-8A5D4A67DC81}">
      <dsp:nvSpPr>
        <dsp:cNvPr id="0" name=""/>
        <dsp:cNvSpPr/>
      </dsp:nvSpPr>
      <dsp:spPr>
        <a:xfrm>
          <a:off x="0" y="2575"/>
          <a:ext cx="6178860" cy="2951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rtl="0">
            <a:lnSpc>
              <a:spcPct val="90000"/>
            </a:lnSpc>
            <a:spcBef>
              <a:spcPct val="0"/>
            </a:spcBef>
            <a:spcAft>
              <a:spcPct val="35000"/>
            </a:spcAft>
            <a:buNone/>
          </a:pPr>
          <a:r>
            <a:rPr kumimoji="0" lang="tr-TR" sz="2400" b="0" i="0" u="none" strike="noStrike" kern="1200" cap="none" spc="0" normalizeH="0" baseline="0" noProof="0" dirty="0">
              <a:ln>
                <a:noFill/>
              </a:ln>
              <a:solidFill>
                <a:prstClr val="white"/>
              </a:solidFill>
              <a:effectLst/>
              <a:uLnTx/>
              <a:uFillTx/>
              <a:latin typeface="Calibri"/>
              <a:ea typeface="+mn-ea"/>
              <a:cs typeface="+mn-cs"/>
            </a:rPr>
            <a:t>Dijital Avrupa Programı, yapay zeka, siber güvenlik, gelişmiş bilgi işlem, veri altyapıları, veri yönetişimi ve işleme ile bu teknolojilerin konuşlandırılması ve bunların enerji, </a:t>
          </a:r>
          <a:r>
            <a:rPr kumimoji="0" lang="tr-TR" sz="2400" i="0" u="none" strike="noStrike" kern="1200" cap="none" spc="0" normalizeH="0" baseline="0" noProof="0" dirty="0">
              <a:ln>
                <a:noFill/>
              </a:ln>
              <a:solidFill>
                <a:schemeClr val="bg1"/>
              </a:solidFill>
              <a:effectLst/>
              <a:uLnTx/>
              <a:uFillTx/>
              <a:latin typeface="Calibri"/>
              <a:ea typeface="+mn-ea"/>
              <a:cs typeface="+mn-cs"/>
            </a:rPr>
            <a:t>iklim değişikliği ve çevre,</a:t>
          </a:r>
          <a:r>
            <a:rPr kumimoji="0" lang="tr-TR" sz="2400" b="0" i="0" u="none" strike="noStrike" kern="1200" cap="none" spc="0" normalizeH="0" baseline="0" noProof="0" dirty="0">
              <a:ln>
                <a:noFill/>
              </a:ln>
              <a:solidFill>
                <a:schemeClr val="bg1"/>
              </a:solidFill>
              <a:effectLst/>
              <a:uLnTx/>
              <a:uFillTx/>
              <a:latin typeface="Calibri"/>
              <a:ea typeface="+mn-ea"/>
              <a:cs typeface="+mn-cs"/>
            </a:rPr>
            <a:t> imalat, tarım ve sağlık g</a:t>
          </a:r>
          <a:r>
            <a:rPr kumimoji="0" lang="tr-TR" sz="2400" b="0" i="0" u="none" strike="noStrike" kern="1200" cap="none" spc="0" normalizeH="0" baseline="0" noProof="0" dirty="0">
              <a:ln>
                <a:noFill/>
              </a:ln>
              <a:solidFill>
                <a:prstClr val="white"/>
              </a:solidFill>
              <a:effectLst/>
              <a:uLnTx/>
              <a:uFillTx/>
              <a:latin typeface="Calibri"/>
              <a:ea typeface="+mn-ea"/>
              <a:cs typeface="+mn-cs"/>
            </a:rPr>
            <a:t>ibi kritik sektörler için en iyi şekilde kullanılması için AB'nin dijital kapasitesini güçlendirmeyi amaçlamaktadır.</a:t>
          </a:r>
          <a:endParaRPr lang="en-GB" sz="2400" kern="1200" dirty="0">
            <a:solidFill>
              <a:schemeClr val="bg1"/>
            </a:solidFill>
          </a:endParaRPr>
        </a:p>
      </dsp:txBody>
      <dsp:txXfrm>
        <a:off x="0" y="2575"/>
        <a:ext cx="6178860" cy="2951123"/>
      </dsp:txXfrm>
    </dsp:sp>
    <dsp:sp modelId="{F26053F3-FB9E-4D78-9FB2-DFB750E2412C}">
      <dsp:nvSpPr>
        <dsp:cNvPr id="0" name=""/>
        <dsp:cNvSpPr/>
      </dsp:nvSpPr>
      <dsp:spPr>
        <a:xfrm>
          <a:off x="0" y="2953698"/>
          <a:ext cx="61849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2F39B-2080-46E8-A843-959D9A45D6B8}">
      <dsp:nvSpPr>
        <dsp:cNvPr id="0" name=""/>
        <dsp:cNvSpPr/>
      </dsp:nvSpPr>
      <dsp:spPr>
        <a:xfrm>
          <a:off x="0" y="2953698"/>
          <a:ext cx="6178860" cy="2107855"/>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rtl="0">
            <a:lnSpc>
              <a:spcPct val="90000"/>
            </a:lnSpc>
            <a:spcBef>
              <a:spcPct val="0"/>
            </a:spcBef>
            <a:spcAft>
              <a:spcPct val="35000"/>
            </a:spcAft>
            <a:buNone/>
          </a:pPr>
          <a:r>
            <a:rPr kumimoji="0" lang="tr-TR" sz="1800" b="0" i="0" u="none" strike="noStrike" kern="1200" cap="none" spc="0" normalizeH="0" baseline="0" noProof="0" dirty="0">
              <a:ln>
                <a:noFill/>
              </a:ln>
              <a:solidFill>
                <a:prstClr val="white"/>
              </a:solidFill>
              <a:effectLst/>
              <a:uLnTx/>
              <a:uFillTx/>
              <a:latin typeface="Calibri"/>
              <a:ea typeface="+mn-ea"/>
              <a:cs typeface="+mn-cs"/>
            </a:rPr>
            <a:t>Programın 2021-2027 dönemi bütçesi:</a:t>
          </a:r>
        </a:p>
        <a:p>
          <a:pPr marL="0" lvl="0" indent="0" algn="ctr" defTabSz="800100" rtl="0">
            <a:lnSpc>
              <a:spcPct val="90000"/>
            </a:lnSpc>
            <a:spcBef>
              <a:spcPct val="0"/>
            </a:spcBef>
            <a:spcAft>
              <a:spcPct val="35000"/>
            </a:spcAft>
            <a:buNone/>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a:p>
          <a:pPr marL="0" lvl="0" indent="0" algn="ctr" defTabSz="800100" rtl="0">
            <a:lnSpc>
              <a:spcPct val="90000"/>
            </a:lnSpc>
            <a:spcBef>
              <a:spcPct val="0"/>
            </a:spcBef>
            <a:spcAft>
              <a:spcPct val="35000"/>
            </a:spcAft>
            <a:buNone/>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a:p>
          <a:pPr marL="0" lvl="0" indent="0" algn="ctr" defTabSz="800100" rtl="0">
            <a:lnSpc>
              <a:spcPct val="90000"/>
            </a:lnSpc>
            <a:spcBef>
              <a:spcPct val="0"/>
            </a:spcBef>
            <a:spcAft>
              <a:spcPct val="35000"/>
            </a:spcAft>
            <a:buNone/>
          </a:pPr>
          <a:r>
            <a:rPr kumimoji="0" lang="tr-TR" sz="1800" b="0" i="0" u="none" strike="noStrike" kern="1200" cap="none" spc="0" normalizeH="0" baseline="0" noProof="0" dirty="0">
              <a:ln>
                <a:noFill/>
              </a:ln>
              <a:solidFill>
                <a:prstClr val="white"/>
              </a:solidFill>
              <a:effectLst/>
              <a:uLnTx/>
              <a:uFillTx/>
              <a:latin typeface="Calibri"/>
              <a:ea typeface="+mn-ea"/>
              <a:cs typeface="+mn-cs"/>
            </a:rPr>
            <a:t> </a:t>
          </a:r>
          <a:endParaRPr lang="en-GB" sz="1800" kern="1200" dirty="0">
            <a:solidFill>
              <a:schemeClr val="bg1"/>
            </a:solidFill>
          </a:endParaRPr>
        </a:p>
      </dsp:txBody>
      <dsp:txXfrm>
        <a:off x="0" y="2953698"/>
        <a:ext cx="6178860" cy="2107855"/>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DB0ED-BE5D-4CEA-89E0-49D37027A871}">
      <dsp:nvSpPr>
        <dsp:cNvPr id="0" name=""/>
        <dsp:cNvSpPr/>
      </dsp:nvSpPr>
      <dsp:spPr>
        <a:xfrm>
          <a:off x="0" y="0"/>
          <a:ext cx="2308323" cy="230832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DA6904-D3C2-49E3-BB8A-C76B08A41D32}">
      <dsp:nvSpPr>
        <dsp:cNvPr id="0" name=""/>
        <dsp:cNvSpPr/>
      </dsp:nvSpPr>
      <dsp:spPr>
        <a:xfrm>
          <a:off x="1154161" y="0"/>
          <a:ext cx="3333432" cy="230832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GB" sz="3600" b="1" i="0" kern="1200" baseline="0" dirty="0"/>
            <a:t>TOPLAM BÜTÇE</a:t>
          </a:r>
          <a:endParaRPr lang="en-GB" sz="3600" kern="1200" dirty="0"/>
        </a:p>
      </dsp:txBody>
      <dsp:txXfrm>
        <a:off x="1154161" y="0"/>
        <a:ext cx="3333432" cy="1096453"/>
      </dsp:txXfrm>
    </dsp:sp>
    <dsp:sp modelId="{D9C50230-7BA1-42F3-AD4F-8FD591A11F97}">
      <dsp:nvSpPr>
        <dsp:cNvPr id="0" name=""/>
        <dsp:cNvSpPr/>
      </dsp:nvSpPr>
      <dsp:spPr>
        <a:xfrm>
          <a:off x="605935" y="1096453"/>
          <a:ext cx="1096453" cy="109645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6BECA3-6920-419F-9B2C-0775926FC153}">
      <dsp:nvSpPr>
        <dsp:cNvPr id="0" name=""/>
        <dsp:cNvSpPr/>
      </dsp:nvSpPr>
      <dsp:spPr>
        <a:xfrm>
          <a:off x="1154161" y="1096453"/>
          <a:ext cx="3333432" cy="10964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GB" sz="3600" b="1" i="0" kern="1200" baseline="0" dirty="0">
              <a:solidFill>
                <a:srgbClr val="FF0000"/>
              </a:solidFill>
            </a:rPr>
            <a:t>5 MİLYON AVRO</a:t>
          </a:r>
          <a:endParaRPr lang="en-GB" sz="3600" kern="1200" dirty="0">
            <a:solidFill>
              <a:srgbClr val="FF0000"/>
            </a:solidFill>
          </a:endParaRPr>
        </a:p>
      </dsp:txBody>
      <dsp:txXfrm>
        <a:off x="1154161" y="1096453"/>
        <a:ext cx="3333432" cy="1096453"/>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D5B59-7D10-4159-9F19-D019BAB46430}">
      <dsp:nvSpPr>
        <dsp:cNvPr id="0" name=""/>
        <dsp:cNvSpPr/>
      </dsp:nvSpPr>
      <dsp:spPr>
        <a:xfrm>
          <a:off x="0" y="90052"/>
          <a:ext cx="2555203" cy="19999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0" i="0" kern="1200" baseline="0" dirty="0" err="1"/>
            <a:t>Sivil</a:t>
          </a:r>
          <a:r>
            <a:rPr lang="en-US" sz="2100" b="0" i="0" kern="1200" baseline="0" dirty="0"/>
            <a:t> </a:t>
          </a:r>
          <a:r>
            <a:rPr lang="en-US" sz="2100" b="0" i="0" kern="1200" baseline="0" dirty="0" err="1"/>
            <a:t>Koruma</a:t>
          </a:r>
          <a:r>
            <a:rPr lang="en-US" sz="2100" b="0" i="0" kern="1200" baseline="0" dirty="0"/>
            <a:t> </a:t>
          </a:r>
          <a:r>
            <a:rPr lang="en-US" sz="2100" b="0" i="0" kern="1200" baseline="0" dirty="0" err="1"/>
            <a:t>alanında</a:t>
          </a:r>
          <a:r>
            <a:rPr lang="tr-TR" sz="2100" b="0" i="0" kern="1200" baseline="0" dirty="0"/>
            <a:t> </a:t>
          </a:r>
          <a:r>
            <a:rPr lang="en-US" sz="2100" b="0" i="0" kern="1200" baseline="0" dirty="0" err="1"/>
            <a:t>üye</a:t>
          </a:r>
          <a:r>
            <a:rPr lang="en-US" sz="2100" b="0" i="0" kern="1200" baseline="0" dirty="0"/>
            <a:t> </a:t>
          </a:r>
          <a:r>
            <a:rPr lang="en-US" sz="2100" b="0" i="0" kern="1200" baseline="0" dirty="0" err="1"/>
            <a:t>ülkeler</a:t>
          </a:r>
          <a:r>
            <a:rPr lang="en-US" sz="2100" b="0" i="0" kern="1200" baseline="0" dirty="0"/>
            <a:t> </a:t>
          </a:r>
          <a:r>
            <a:rPr lang="en-US" sz="2100" b="0" i="0" kern="1200" baseline="0" dirty="0" err="1"/>
            <a:t>ve</a:t>
          </a:r>
          <a:r>
            <a:rPr lang="en-US" sz="2100" b="0" i="0" kern="1200" baseline="0" dirty="0"/>
            <a:t> </a:t>
          </a:r>
          <a:r>
            <a:rPr lang="en-US" sz="2100" b="0" i="0" kern="1200" baseline="0" dirty="0" err="1"/>
            <a:t>Birlik</a:t>
          </a:r>
          <a:r>
            <a:rPr lang="en-US" sz="2100" b="0" i="0" kern="1200" baseline="0" dirty="0"/>
            <a:t> </a:t>
          </a:r>
          <a:r>
            <a:rPr lang="en-US" sz="2100" b="0" i="0" kern="1200" baseline="0" dirty="0" err="1"/>
            <a:t>ülkeleri</a:t>
          </a:r>
          <a:r>
            <a:rPr lang="en-US" sz="2100" b="0" i="0" kern="1200" baseline="0" dirty="0"/>
            <a:t> </a:t>
          </a:r>
          <a:r>
            <a:rPr lang="en-US" sz="2100" b="0" i="0" kern="1200" baseline="0" dirty="0" err="1"/>
            <a:t>arasında</a:t>
          </a:r>
          <a:r>
            <a:rPr lang="en-US" sz="2100" b="0" i="0" kern="1200" baseline="0" dirty="0"/>
            <a:t> </a:t>
          </a:r>
          <a:r>
            <a:rPr lang="en-US" sz="2100" b="0" i="0" kern="1200" baseline="0" dirty="0" err="1"/>
            <a:t>işbirliğinin</a:t>
          </a:r>
          <a:r>
            <a:rPr lang="en-US" sz="2100" b="0" i="0" kern="1200" baseline="0" dirty="0"/>
            <a:t> </a:t>
          </a:r>
          <a:r>
            <a:rPr lang="en-US" sz="2100" b="0" i="0" kern="1200" baseline="0" dirty="0" err="1"/>
            <a:t>güçlendirilmesi</a:t>
          </a:r>
          <a:endParaRPr lang="en-GB" sz="2100" kern="1200" dirty="0"/>
        </a:p>
      </dsp:txBody>
      <dsp:txXfrm>
        <a:off x="97631" y="187683"/>
        <a:ext cx="2359941" cy="1804717"/>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F5781-2A50-4D17-B090-0B55375F05FB}">
      <dsp:nvSpPr>
        <dsp:cNvPr id="0" name=""/>
        <dsp:cNvSpPr/>
      </dsp:nvSpPr>
      <dsp:spPr>
        <a:xfrm>
          <a:off x="0" y="137661"/>
          <a:ext cx="3153233" cy="1904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i="0" kern="1200" baseline="0" dirty="0" err="1"/>
            <a:t>Doğal</a:t>
          </a:r>
          <a:r>
            <a:rPr lang="en-US" sz="2200" b="0" i="0" kern="1200" baseline="0" dirty="0"/>
            <a:t> </a:t>
          </a:r>
          <a:r>
            <a:rPr lang="en-US" sz="2200" b="0" i="0" kern="1200" baseline="0" dirty="0" err="1"/>
            <a:t>ve</a:t>
          </a:r>
          <a:r>
            <a:rPr lang="en-US" sz="2200" b="0" i="0" kern="1200" baseline="0" dirty="0"/>
            <a:t> </a:t>
          </a:r>
          <a:r>
            <a:rPr lang="en-US" sz="2200" b="0" i="0" kern="1200" baseline="0" dirty="0" err="1"/>
            <a:t>insan</a:t>
          </a:r>
          <a:r>
            <a:rPr lang="en-US" sz="2200" b="0" i="0" kern="1200" baseline="0" dirty="0"/>
            <a:t> </a:t>
          </a:r>
          <a:r>
            <a:rPr lang="en-US" sz="2200" b="0" i="0" kern="1200" baseline="0" dirty="0" err="1"/>
            <a:t>eliyle</a:t>
          </a:r>
          <a:r>
            <a:rPr lang="en-US" sz="2200" b="0" i="0" kern="1200" baseline="0" dirty="0"/>
            <a:t> </a:t>
          </a:r>
          <a:r>
            <a:rPr lang="en-US" sz="2200" b="0" i="0" kern="1200" baseline="0" dirty="0" err="1"/>
            <a:t>meydana</a:t>
          </a:r>
          <a:r>
            <a:rPr lang="en-US" sz="2200" b="0" i="0" kern="1200" baseline="0" dirty="0"/>
            <a:t> </a:t>
          </a:r>
          <a:r>
            <a:rPr lang="en-US" sz="2200" b="0" i="0" kern="1200" baseline="0" dirty="0" err="1"/>
            <a:t>gelen</a:t>
          </a:r>
          <a:r>
            <a:rPr lang="en-US" sz="2200" b="0" i="0" kern="1200" baseline="0" dirty="0"/>
            <a:t> </a:t>
          </a:r>
          <a:r>
            <a:rPr lang="en-US" sz="2200" b="0" i="0" kern="1200" baseline="0" dirty="0" err="1"/>
            <a:t>afetleri</a:t>
          </a:r>
          <a:r>
            <a:rPr lang="en-US" sz="2200" b="0" i="0" kern="1200" baseline="0" dirty="0"/>
            <a:t> </a:t>
          </a:r>
          <a:r>
            <a:rPr lang="en-US" sz="2200" b="0" i="0" kern="1200" baseline="0" dirty="0" err="1"/>
            <a:t>önleme</a:t>
          </a:r>
          <a:r>
            <a:rPr lang="en-US" sz="2200" b="0" i="0" kern="1200" baseline="0" dirty="0"/>
            <a:t>, </a:t>
          </a:r>
          <a:r>
            <a:rPr lang="en-US" sz="2200" b="0" i="0" kern="1200" baseline="0" dirty="0" err="1"/>
            <a:t>hazırlık</a:t>
          </a:r>
          <a:r>
            <a:rPr lang="tr-TR" sz="2200" b="0" i="0" kern="1200" baseline="0" dirty="0"/>
            <a:t> </a:t>
          </a:r>
          <a:r>
            <a:rPr lang="en-US" sz="2200" b="0" i="0" kern="1200" baseline="0" dirty="0" err="1"/>
            <a:t>ve</a:t>
          </a:r>
          <a:r>
            <a:rPr lang="tr-TR" sz="2200" b="0" i="0" kern="1200" baseline="0" dirty="0"/>
            <a:t> </a:t>
          </a:r>
          <a:r>
            <a:rPr lang="en-US" sz="2200" b="0" i="0" kern="1200" baseline="0" dirty="0" err="1"/>
            <a:t>müdahale</a:t>
          </a:r>
          <a:r>
            <a:rPr lang="en-US" sz="2200" b="0" i="0" kern="1200" baseline="0" dirty="0"/>
            <a:t> </a:t>
          </a:r>
          <a:r>
            <a:rPr lang="en-US" sz="2200" b="0" i="0" kern="1200" baseline="0" dirty="0" err="1"/>
            <a:t>kapasitesinin</a:t>
          </a:r>
          <a:r>
            <a:rPr lang="en-US" sz="2200" b="0" i="0" kern="1200" baseline="0" dirty="0"/>
            <a:t> </a:t>
          </a:r>
          <a:r>
            <a:rPr lang="en-US" sz="2200" b="0" i="0" kern="1200" baseline="0" dirty="0" err="1"/>
            <a:t>etkinliğini</a:t>
          </a:r>
          <a:r>
            <a:rPr lang="en-US" sz="2200" b="0" i="0" kern="1200" baseline="0" dirty="0"/>
            <a:t> </a:t>
          </a:r>
          <a:r>
            <a:rPr lang="en-US" sz="2200" b="0" i="0" kern="1200" baseline="0" dirty="0" err="1"/>
            <a:t>artırmak</a:t>
          </a:r>
          <a:endParaRPr lang="en-GB" sz="2200" kern="1200" dirty="0"/>
        </a:p>
      </dsp:txBody>
      <dsp:txXfrm>
        <a:off x="92983" y="230644"/>
        <a:ext cx="2967267" cy="1718794"/>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764FD-56D7-48BD-84E6-1100081DFFA1}">
      <dsp:nvSpPr>
        <dsp:cNvPr id="0" name=""/>
        <dsp:cNvSpPr/>
      </dsp:nvSpPr>
      <dsp:spPr>
        <a:xfrm>
          <a:off x="0" y="49579"/>
          <a:ext cx="4244521" cy="190476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i="0" kern="1200" baseline="0" dirty="0" err="1"/>
            <a:t>Herhangi</a:t>
          </a:r>
          <a:r>
            <a:rPr lang="en-US" sz="2200" b="0" i="0" kern="1200" baseline="0" dirty="0"/>
            <a:t> </a:t>
          </a:r>
          <a:r>
            <a:rPr lang="en-US" sz="2200" b="0" i="0" kern="1200" baseline="0" dirty="0" err="1"/>
            <a:t>bir</a:t>
          </a:r>
          <a:r>
            <a:rPr lang="en-US" sz="2200" b="0" i="0" kern="1200" baseline="0" dirty="0"/>
            <a:t> </a:t>
          </a:r>
          <a:r>
            <a:rPr lang="en-US" sz="2200" b="0" i="0" kern="1200" baseline="0" dirty="0" err="1"/>
            <a:t>acil</a:t>
          </a:r>
          <a:r>
            <a:rPr lang="en-US" sz="2200" b="0" i="0" kern="1200" baseline="0" dirty="0"/>
            <a:t> </a:t>
          </a:r>
          <a:r>
            <a:rPr lang="en-US" sz="2200" b="0" i="0" kern="1200" baseline="0" dirty="0" err="1"/>
            <a:t>durumda</a:t>
          </a:r>
          <a:r>
            <a:rPr lang="en-US" sz="2200" b="0" i="0" kern="1200" baseline="0" dirty="0"/>
            <a:t> </a:t>
          </a:r>
          <a:r>
            <a:rPr lang="en-US" sz="2200" b="0" i="0" kern="1200" baseline="0" dirty="0" err="1"/>
            <a:t>talep</a:t>
          </a:r>
          <a:r>
            <a:rPr lang="en-US" sz="2200" b="0" i="0" kern="1200" baseline="0" dirty="0"/>
            <a:t> </a:t>
          </a:r>
          <a:r>
            <a:rPr lang="en-US" sz="2200" b="0" i="0" kern="1200" baseline="0" dirty="0" err="1"/>
            <a:t>edilmesi</a:t>
          </a:r>
          <a:r>
            <a:rPr lang="en-US" sz="2200" b="0" i="0" kern="1200" baseline="0" dirty="0"/>
            <a:t> </a:t>
          </a:r>
          <a:r>
            <a:rPr lang="en-US" sz="2200" b="0" i="0" kern="1200" baseline="0" dirty="0" err="1"/>
            <a:t>halinde</a:t>
          </a:r>
          <a:r>
            <a:rPr lang="en-US" sz="2200" b="0" i="0" kern="1200" baseline="0" dirty="0"/>
            <a:t> </a:t>
          </a:r>
          <a:r>
            <a:rPr lang="en-US" sz="2200" b="0" i="0" kern="1200" baseline="0" dirty="0" err="1"/>
            <a:t>kullanılmak</a:t>
          </a:r>
          <a:r>
            <a:rPr lang="en-US" sz="2200" b="0" i="0" kern="1200" baseline="0" dirty="0"/>
            <a:t> </a:t>
          </a:r>
          <a:r>
            <a:rPr lang="en-US" sz="2200" b="0" i="0" kern="1200" baseline="0" dirty="0" err="1"/>
            <a:t>üzere</a:t>
          </a:r>
          <a:r>
            <a:rPr lang="tr-TR" sz="2200" b="0" i="0" kern="1200" baseline="0" dirty="0"/>
            <a:t> </a:t>
          </a:r>
          <a:r>
            <a:rPr lang="en-US" sz="2200" b="0" i="0" kern="1200" baseline="0" dirty="0" err="1"/>
            <a:t>katılımcı</a:t>
          </a:r>
          <a:r>
            <a:rPr lang="en-US" sz="2200" b="0" i="0" kern="1200" baseline="0" dirty="0"/>
            <a:t> </a:t>
          </a:r>
          <a:r>
            <a:rPr lang="en-US" sz="2200" b="0" i="0" kern="1200" baseline="0" dirty="0" err="1"/>
            <a:t>ülkelerin</a:t>
          </a:r>
          <a:r>
            <a:rPr lang="tr-TR" sz="2200" b="0" i="0" kern="1200" baseline="0" dirty="0"/>
            <a:t> </a:t>
          </a:r>
          <a:r>
            <a:rPr lang="en-US" sz="2200" b="0" i="0" kern="1200" baseline="0" dirty="0" err="1"/>
            <a:t>sivil</a:t>
          </a:r>
          <a:r>
            <a:rPr lang="en-US" sz="2200" b="0" i="0" kern="1200" baseline="0" dirty="0"/>
            <a:t> </a:t>
          </a:r>
          <a:r>
            <a:rPr lang="en-US" sz="2200" b="0" i="0" kern="1200" baseline="0" dirty="0" err="1"/>
            <a:t>koruma</a:t>
          </a:r>
          <a:r>
            <a:rPr lang="en-US" sz="2200" b="0" i="0" kern="1200" baseline="0" dirty="0"/>
            <a:t> </a:t>
          </a:r>
          <a:r>
            <a:rPr lang="en-US" sz="2200" b="0" i="0" kern="1200" baseline="0" dirty="0" err="1"/>
            <a:t>mevcut</a:t>
          </a:r>
          <a:r>
            <a:rPr lang="en-US" sz="2200" b="0" i="0" kern="1200" baseline="0" dirty="0"/>
            <a:t> </a:t>
          </a:r>
          <a:r>
            <a:rPr lang="en-US" sz="2200" b="0" i="0" kern="1200" baseline="0" dirty="0" err="1"/>
            <a:t>kapasitelerini</a:t>
          </a:r>
          <a:r>
            <a:rPr lang="en-US" sz="2200" b="0" i="0" kern="1200" baseline="0" dirty="0"/>
            <a:t> </a:t>
          </a:r>
          <a:r>
            <a:rPr lang="en-US" sz="2200" b="0" i="0" kern="1200" baseline="0" dirty="0" err="1"/>
            <a:t>ve</a:t>
          </a:r>
          <a:r>
            <a:rPr lang="en-US" sz="2200" b="0" i="0" kern="1200" baseline="0" dirty="0"/>
            <a:t> </a:t>
          </a:r>
          <a:r>
            <a:rPr lang="en-US" sz="2200" b="0" i="0" kern="1200" baseline="0" dirty="0" err="1"/>
            <a:t>kaynaklarını</a:t>
          </a:r>
          <a:r>
            <a:rPr lang="en-US" sz="2200" b="0" i="0" kern="1200" baseline="0" dirty="0"/>
            <a:t> </a:t>
          </a:r>
          <a:r>
            <a:rPr lang="en-US" sz="2200" b="0" i="0" kern="1200" baseline="0" dirty="0" err="1"/>
            <a:t>bir</a:t>
          </a:r>
          <a:r>
            <a:rPr lang="en-US" sz="2200" b="0" i="0" kern="1200" baseline="0" dirty="0"/>
            <a:t> </a:t>
          </a:r>
          <a:r>
            <a:rPr lang="en-US" sz="2200" b="0" i="0" kern="1200" baseline="0" dirty="0" err="1"/>
            <a:t>havuzda</a:t>
          </a:r>
          <a:r>
            <a:rPr lang="en-US" sz="2200" b="0" i="0" kern="1200" baseline="0" dirty="0"/>
            <a:t> </a:t>
          </a:r>
          <a:r>
            <a:rPr lang="en-US" sz="2200" b="0" i="0" kern="1200" baseline="0" dirty="0" err="1"/>
            <a:t>toplamak</a:t>
          </a:r>
          <a:endParaRPr lang="en-GB" sz="2200" kern="1200" dirty="0"/>
        </a:p>
      </dsp:txBody>
      <dsp:txXfrm>
        <a:off x="92983" y="142562"/>
        <a:ext cx="4058555" cy="171879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E227C-C325-4E5C-AFB7-3066EE282361}">
      <dsp:nvSpPr>
        <dsp:cNvPr id="0" name=""/>
        <dsp:cNvSpPr/>
      </dsp:nvSpPr>
      <dsp:spPr>
        <a:xfrm>
          <a:off x="0" y="43185"/>
          <a:ext cx="5503862" cy="67158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i="0" kern="1200" baseline="0" dirty="0"/>
            <a:t>Bulgaristan-Türkiye SÖİ Programı</a:t>
          </a:r>
          <a:endParaRPr lang="en-GB" sz="2800" b="1" kern="1200" dirty="0"/>
        </a:p>
      </dsp:txBody>
      <dsp:txXfrm>
        <a:off x="32784" y="75969"/>
        <a:ext cx="5438294" cy="606012"/>
      </dsp:txXfrm>
    </dsp:sp>
    <dsp:sp modelId="{FB70CB44-6FB4-41AF-AF8F-21461B7BB814}">
      <dsp:nvSpPr>
        <dsp:cNvPr id="0" name=""/>
        <dsp:cNvSpPr/>
      </dsp:nvSpPr>
      <dsp:spPr>
        <a:xfrm>
          <a:off x="0" y="895772"/>
          <a:ext cx="5503862" cy="671580"/>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i="0" kern="1200" baseline="0" dirty="0"/>
            <a:t>Karadeniz Havzasında SÖİ Programı</a:t>
          </a:r>
          <a:endParaRPr lang="en-GB" sz="2800" b="1" kern="1200" dirty="0"/>
        </a:p>
      </dsp:txBody>
      <dsp:txXfrm>
        <a:off x="32784" y="928556"/>
        <a:ext cx="5438294" cy="606012"/>
      </dsp:txXfrm>
    </dsp:sp>
    <dsp:sp modelId="{413EAB05-8DDE-4653-A603-31A7DEB71D4B}">
      <dsp:nvSpPr>
        <dsp:cNvPr id="0" name=""/>
        <dsp:cNvSpPr/>
      </dsp:nvSpPr>
      <dsp:spPr>
        <a:xfrm>
          <a:off x="0" y="1770647"/>
          <a:ext cx="5503862" cy="671580"/>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i="0" kern="1200" baseline="0" dirty="0"/>
            <a:t>Akdeniz Havzasında SÖİ Programı</a:t>
          </a:r>
          <a:endParaRPr lang="en-GB" sz="2800" b="1" kern="1200" dirty="0"/>
        </a:p>
      </dsp:txBody>
      <dsp:txXfrm>
        <a:off x="32784" y="1803431"/>
        <a:ext cx="5438294" cy="6060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3EB1-329E-4B5A-8C7A-9D0D41FBF1FE}">
      <dsp:nvSpPr>
        <dsp:cNvPr id="0" name=""/>
        <dsp:cNvSpPr/>
      </dsp:nvSpPr>
      <dsp:spPr>
        <a:xfrm>
          <a:off x="-281526" y="0"/>
          <a:ext cx="2252186" cy="2252186"/>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CC576-0C3A-42E0-B592-C94A81974720}">
      <dsp:nvSpPr>
        <dsp:cNvPr id="0" name=""/>
        <dsp:cNvSpPr/>
      </dsp:nvSpPr>
      <dsp:spPr>
        <a:xfrm>
          <a:off x="281512" y="0"/>
          <a:ext cx="5059694" cy="2252186"/>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dirty="0" err="1"/>
            <a:t>Destek</a:t>
          </a:r>
          <a:r>
            <a:rPr lang="en-GB" sz="1800" b="1" kern="1200" dirty="0"/>
            <a:t> </a:t>
          </a:r>
          <a:r>
            <a:rPr lang="en-GB" sz="1800" b="1" kern="1200" dirty="0" err="1"/>
            <a:t>Alanları</a:t>
          </a:r>
          <a:r>
            <a:rPr lang="en-GB" sz="1800" b="1" kern="1200" dirty="0"/>
            <a:t>:</a:t>
          </a:r>
        </a:p>
      </dsp:txBody>
      <dsp:txXfrm>
        <a:off x="281512" y="0"/>
        <a:ext cx="5059694" cy="478589"/>
      </dsp:txXfrm>
    </dsp:sp>
    <dsp:sp modelId="{D8557FF3-9597-4D67-91F7-DC0BEBBFDBA8}">
      <dsp:nvSpPr>
        <dsp:cNvPr id="0" name=""/>
        <dsp:cNvSpPr/>
      </dsp:nvSpPr>
      <dsp:spPr>
        <a:xfrm>
          <a:off x="14072" y="478589"/>
          <a:ext cx="1660987" cy="1660987"/>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A1DFBE-EADF-457D-B1DA-A5E2102CEBE7}">
      <dsp:nvSpPr>
        <dsp:cNvPr id="0" name=""/>
        <dsp:cNvSpPr/>
      </dsp:nvSpPr>
      <dsp:spPr>
        <a:xfrm>
          <a:off x="844566" y="478589"/>
          <a:ext cx="3933586" cy="1660987"/>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err="1"/>
            <a:t>Yerel</a:t>
          </a:r>
          <a:r>
            <a:rPr lang="en-GB" sz="1800" kern="1200" dirty="0"/>
            <a:t> </a:t>
          </a:r>
          <a:r>
            <a:rPr lang="en-GB" sz="1800" kern="1200" dirty="0" err="1"/>
            <a:t>toplulukların</a:t>
          </a:r>
          <a:r>
            <a:rPr lang="en-GB" sz="1800" kern="1200" dirty="0"/>
            <a:t> </a:t>
          </a:r>
          <a:r>
            <a:rPr lang="en-GB" sz="1800" kern="1200" dirty="0" err="1"/>
            <a:t>güçlendirilmesi</a:t>
          </a:r>
          <a:endParaRPr lang="en-GB" sz="1800" kern="1200" dirty="0"/>
        </a:p>
      </dsp:txBody>
      <dsp:txXfrm>
        <a:off x="844566" y="478589"/>
        <a:ext cx="3933586" cy="478589"/>
      </dsp:txXfrm>
    </dsp:sp>
    <dsp:sp modelId="{EE035AEA-397E-4A59-A99D-4C4B0383079E}">
      <dsp:nvSpPr>
        <dsp:cNvPr id="0" name=""/>
        <dsp:cNvSpPr/>
      </dsp:nvSpPr>
      <dsp:spPr>
        <a:xfrm>
          <a:off x="309672" y="957179"/>
          <a:ext cx="1069788" cy="1069788"/>
        </a:xfrm>
        <a:prstGeom prst="pie">
          <a:avLst>
            <a:gd name="adj1" fmla="val 5400000"/>
            <a:gd name="adj2" fmla="val 1620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9C5F97-45E6-4A70-9C82-61C5F4F5469D}">
      <dsp:nvSpPr>
        <dsp:cNvPr id="0" name=""/>
        <dsp:cNvSpPr/>
      </dsp:nvSpPr>
      <dsp:spPr>
        <a:xfrm>
          <a:off x="844566" y="957179"/>
          <a:ext cx="3933586" cy="1069788"/>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t>Hak</a:t>
          </a:r>
          <a:r>
            <a:rPr lang="en-GB" sz="1800" kern="1200" dirty="0"/>
            <a:t> </a:t>
          </a:r>
          <a:r>
            <a:rPr lang="en-GB" sz="1800" kern="1200" dirty="0" err="1"/>
            <a:t>temelli</a:t>
          </a:r>
          <a:r>
            <a:rPr lang="en-GB" sz="1800" kern="1200" dirty="0"/>
            <a:t> </a:t>
          </a:r>
          <a:r>
            <a:rPr lang="en-GB" sz="1800" kern="1200" dirty="0" err="1"/>
            <a:t>yaklaşımın</a:t>
          </a:r>
          <a:r>
            <a:rPr lang="en-GB" sz="1800" kern="1200" dirty="0"/>
            <a:t> </a:t>
          </a:r>
          <a:r>
            <a:rPr lang="en-GB" sz="1800" kern="1200" dirty="0" err="1"/>
            <a:t>güçlendirilmesi</a:t>
          </a:r>
          <a:endParaRPr lang="en-GB" sz="1800" kern="1200" dirty="0"/>
        </a:p>
      </dsp:txBody>
      <dsp:txXfrm>
        <a:off x="844566" y="957179"/>
        <a:ext cx="3933586" cy="478589"/>
      </dsp:txXfrm>
    </dsp:sp>
    <dsp:sp modelId="{49B5D2EE-31CB-4166-97CE-0B815B4D0677}">
      <dsp:nvSpPr>
        <dsp:cNvPr id="0" name=""/>
        <dsp:cNvSpPr/>
      </dsp:nvSpPr>
      <dsp:spPr>
        <a:xfrm>
          <a:off x="605271" y="1435768"/>
          <a:ext cx="478589" cy="478589"/>
        </a:xfrm>
        <a:prstGeom prst="pie">
          <a:avLst>
            <a:gd name="adj1" fmla="val 54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73B2C-C83D-4167-A086-38DC973AE5C1}">
      <dsp:nvSpPr>
        <dsp:cNvPr id="0" name=""/>
        <dsp:cNvSpPr/>
      </dsp:nvSpPr>
      <dsp:spPr>
        <a:xfrm>
          <a:off x="844566" y="1435768"/>
          <a:ext cx="3933586" cy="478589"/>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t>Kapasite</a:t>
          </a:r>
          <a:r>
            <a:rPr lang="en-GB" sz="1800" kern="1200" dirty="0"/>
            <a:t> </a:t>
          </a:r>
          <a:r>
            <a:rPr lang="en-GB" sz="1800" kern="1200" dirty="0" err="1"/>
            <a:t>geliştirme</a:t>
          </a:r>
          <a:r>
            <a:rPr lang="en-GB" sz="1800" kern="1200" dirty="0"/>
            <a:t>, </a:t>
          </a:r>
          <a:r>
            <a:rPr lang="en-GB" sz="1800" kern="1200" dirty="0" err="1"/>
            <a:t>ağ</a:t>
          </a:r>
          <a:r>
            <a:rPr lang="en-GB" sz="1800" kern="1200" dirty="0"/>
            <a:t> </a:t>
          </a:r>
          <a:r>
            <a:rPr lang="en-GB" sz="1800" kern="1200" dirty="0" err="1"/>
            <a:t>oluşturma</a:t>
          </a:r>
          <a:endParaRPr lang="en-GB" sz="1800" kern="1200" dirty="0"/>
        </a:p>
      </dsp:txBody>
      <dsp:txXfrm>
        <a:off x="844566" y="1435768"/>
        <a:ext cx="3933586" cy="4785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A8381-9A17-41B6-8BB8-08CC938A21D4}">
      <dsp:nvSpPr>
        <dsp:cNvPr id="0" name=""/>
        <dsp:cNvSpPr/>
      </dsp:nvSpPr>
      <dsp:spPr>
        <a:xfrm>
          <a:off x="0" y="0"/>
          <a:ext cx="61194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398C9D-C338-4F80-A6A0-8845CB2BFF87}">
      <dsp:nvSpPr>
        <dsp:cNvPr id="0" name=""/>
        <dsp:cNvSpPr/>
      </dsp:nvSpPr>
      <dsp:spPr>
        <a:xfrm>
          <a:off x="0" y="0"/>
          <a:ext cx="6119445" cy="83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rtl="0">
            <a:lnSpc>
              <a:spcPct val="90000"/>
            </a:lnSpc>
            <a:spcBef>
              <a:spcPct val="0"/>
            </a:spcBef>
            <a:spcAft>
              <a:spcPct val="35000"/>
            </a:spcAft>
            <a:buNone/>
          </a:pPr>
          <a:r>
            <a:rPr lang="tr-TR" sz="3800" b="0" i="0" kern="1200" baseline="0" dirty="0">
              <a:solidFill>
                <a:schemeClr val="bg1"/>
              </a:solidFill>
            </a:rPr>
            <a:t>Son Başvuru: </a:t>
          </a:r>
          <a:r>
            <a:rPr lang="tr-TR" sz="3800" b="1" i="0" kern="1200" baseline="0" dirty="0">
              <a:solidFill>
                <a:schemeClr val="bg1"/>
              </a:solidFill>
            </a:rPr>
            <a:t>1 Ekim 2024</a:t>
          </a:r>
          <a:endParaRPr lang="en-GB" sz="3800" b="1" kern="1200" dirty="0">
            <a:solidFill>
              <a:schemeClr val="bg1"/>
            </a:solidFill>
          </a:endParaRPr>
        </a:p>
      </dsp:txBody>
      <dsp:txXfrm>
        <a:off x="0" y="0"/>
        <a:ext cx="6119445" cy="8309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19BC-D21C-4E72-8C7F-2D35C49B8B9D}">
      <dsp:nvSpPr>
        <dsp:cNvPr id="0" name=""/>
        <dsp:cNvSpPr/>
      </dsp:nvSpPr>
      <dsp:spPr>
        <a:xfrm>
          <a:off x="0" y="405"/>
          <a:ext cx="64430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32861A-ED47-4B4E-9EC4-34C02E0F3AC8}">
      <dsp:nvSpPr>
        <dsp:cNvPr id="0" name=""/>
        <dsp:cNvSpPr/>
      </dsp:nvSpPr>
      <dsp:spPr>
        <a:xfrm>
          <a:off x="0" y="405"/>
          <a:ext cx="6443003" cy="83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rtl="0">
            <a:lnSpc>
              <a:spcPct val="90000"/>
            </a:lnSpc>
            <a:spcBef>
              <a:spcPct val="0"/>
            </a:spcBef>
            <a:spcAft>
              <a:spcPct val="35000"/>
            </a:spcAft>
            <a:buNone/>
          </a:pPr>
          <a:r>
            <a:rPr lang="en-GB" sz="2800" b="1" kern="1200" dirty="0" err="1">
              <a:solidFill>
                <a:schemeClr val="bg1"/>
              </a:solidFill>
            </a:rPr>
            <a:t>Destek</a:t>
          </a:r>
          <a:r>
            <a:rPr lang="en-GB" sz="2800" b="1" kern="1200" dirty="0">
              <a:solidFill>
                <a:schemeClr val="bg1"/>
              </a:solidFill>
            </a:rPr>
            <a:t> </a:t>
          </a:r>
          <a:r>
            <a:rPr lang="en-GB" sz="2800" b="1" kern="1200" dirty="0" err="1">
              <a:solidFill>
                <a:schemeClr val="bg1"/>
              </a:solidFill>
            </a:rPr>
            <a:t>Miktarı</a:t>
          </a:r>
          <a:r>
            <a:rPr lang="en-GB" sz="2800" b="1" kern="1200" dirty="0">
              <a:solidFill>
                <a:schemeClr val="bg1"/>
              </a:solidFill>
            </a:rPr>
            <a:t>:</a:t>
          </a:r>
          <a:r>
            <a:rPr lang="en-GB" sz="2800" kern="1200" dirty="0">
              <a:solidFill>
                <a:schemeClr val="bg1"/>
              </a:solidFill>
            </a:rPr>
            <a:t> </a:t>
          </a:r>
          <a:endParaRPr lang="tr-TR" sz="2800" kern="1200" dirty="0">
            <a:solidFill>
              <a:schemeClr val="bg1"/>
            </a:solidFill>
          </a:endParaRPr>
        </a:p>
        <a:p>
          <a:pPr marL="0" lvl="0" indent="0" algn="ctr" defTabSz="1244600" rtl="0">
            <a:lnSpc>
              <a:spcPct val="90000"/>
            </a:lnSpc>
            <a:spcBef>
              <a:spcPct val="0"/>
            </a:spcBef>
            <a:spcAft>
              <a:spcPct val="35000"/>
            </a:spcAft>
            <a:buNone/>
          </a:pPr>
          <a:r>
            <a:rPr lang="en-GB" sz="2800" kern="1200" dirty="0" err="1">
              <a:solidFill>
                <a:schemeClr val="bg1"/>
              </a:solidFill>
            </a:rPr>
            <a:t>Proje</a:t>
          </a:r>
          <a:r>
            <a:rPr lang="en-GB" sz="2800" kern="1200" dirty="0">
              <a:solidFill>
                <a:schemeClr val="bg1"/>
              </a:solidFill>
            </a:rPr>
            <a:t> </a:t>
          </a:r>
          <a:r>
            <a:rPr lang="en-GB" sz="2800" kern="1200" dirty="0" err="1">
              <a:solidFill>
                <a:schemeClr val="bg1"/>
              </a:solidFill>
            </a:rPr>
            <a:t>başına</a:t>
          </a:r>
          <a:r>
            <a:rPr lang="en-GB" sz="2800" kern="1200" dirty="0">
              <a:solidFill>
                <a:schemeClr val="bg1"/>
              </a:solidFill>
            </a:rPr>
            <a:t> </a:t>
          </a:r>
          <a:r>
            <a:rPr lang="en-GB" sz="2800" b="1" kern="1200" dirty="0">
              <a:solidFill>
                <a:srgbClr val="FF0000"/>
              </a:solidFill>
            </a:rPr>
            <a:t>15.000 - 30.000 Euro</a:t>
          </a:r>
        </a:p>
      </dsp:txBody>
      <dsp:txXfrm>
        <a:off x="0" y="405"/>
        <a:ext cx="6443003" cy="830185"/>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309944B0-6BFC-4A33-AE73-45C4D112F4C3}"/>
              </a:ext>
            </a:extLst>
          </p:cNvPr>
          <p:cNvSpPr>
            <a:spLocks noGrp="1"/>
          </p:cNvSpPr>
          <p:nvPr>
            <p:ph type="hdr" sz="quarter"/>
            <p:custDataLst>
              <p:tags r:id="rId2"/>
            </p:custDataLst>
          </p:nvPr>
        </p:nvSpPr>
        <p:spPr>
          <a:xfrm>
            <a:off x="0" y="0"/>
            <a:ext cx="6858000" cy="458788"/>
          </a:xfrm>
          <a:prstGeom prst="rect">
            <a:avLst/>
          </a:prstGeom>
        </p:spPr>
        <p:txBody>
          <a:bodyPr vert="horz" lIns="91440" tIns="45720" rIns="91440" bIns="45720" rtlCol="0"/>
          <a:lstStyle>
            <a:lvl1pPr algn="l">
              <a:defRPr sz="1200"/>
            </a:lvl1pPr>
          </a:lstStyle>
          <a:p>
            <a:pPr algn="ctr"/>
            <a:r>
              <a:rPr lang="tr-TR">
                <a:solidFill>
                  <a:srgbClr val="00C000"/>
                </a:solidFill>
                <a:latin typeface="Tahoma" panose="020B0604030504040204" pitchFamily="34" charset="0"/>
              </a:rPr>
              <a:t>Genel</a:t>
            </a:r>
          </a:p>
        </p:txBody>
      </p:sp>
      <p:sp>
        <p:nvSpPr>
          <p:cNvPr id="3" name="Veri Yer Tutucusu 2">
            <a:extLst>
              <a:ext uri="{FF2B5EF4-FFF2-40B4-BE49-F238E27FC236}">
                <a16:creationId xmlns:a16="http://schemas.microsoft.com/office/drawing/2014/main" id="{1688D666-C908-4E14-A9CE-4A5E8334F0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F9701-14AC-4A39-95F5-D6CE637B78BB}" type="datetimeFigureOut">
              <a:rPr lang="tr-TR" smtClean="0"/>
              <a:t>7.08.2024</a:t>
            </a:fld>
            <a:endParaRPr lang="tr-TR"/>
          </a:p>
        </p:txBody>
      </p:sp>
      <p:sp>
        <p:nvSpPr>
          <p:cNvPr id="4" name="Alt Bilgi Yer Tutucusu 3">
            <a:extLst>
              <a:ext uri="{FF2B5EF4-FFF2-40B4-BE49-F238E27FC236}">
                <a16:creationId xmlns:a16="http://schemas.microsoft.com/office/drawing/2014/main" id="{EBDB1484-17C9-48FA-9662-D7830BC299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097EF14-6D86-44D8-8917-65D4CCC68F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3338C6-DA35-4CF9-A98B-0C42F0B4B732}" type="slidenum">
              <a:rPr lang="tr-TR" smtClean="0"/>
              <a:t>‹#›</a:t>
            </a:fld>
            <a:endParaRPr lang="tr-TR"/>
          </a:p>
        </p:txBody>
      </p:sp>
    </p:spTree>
    <p:extLst>
      <p:ext uri="{BB962C8B-B14F-4D97-AF65-F5344CB8AC3E}">
        <p14:creationId xmlns:p14="http://schemas.microsoft.com/office/powerpoint/2010/main" val="279840292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custDataLst>
              <p:tags r:id="rId2"/>
            </p:custDataLst>
          </p:nvPr>
        </p:nvSpPr>
        <p:spPr>
          <a:xfrm>
            <a:off x="0" y="0"/>
            <a:ext cx="6858000" cy="458788"/>
          </a:xfrm>
          <a:prstGeom prst="rect">
            <a:avLst/>
          </a:prstGeom>
        </p:spPr>
        <p:txBody>
          <a:bodyPr vert="horz" lIns="91440" tIns="45720" rIns="91440" bIns="45720" rtlCol="0"/>
          <a:lstStyle>
            <a:lvl1pPr algn="ctr">
              <a:defRPr lang="tr-TR" sz="1200" b="0" i="0" u="none">
                <a:solidFill>
                  <a:srgbClr val="00C000"/>
                </a:solidFill>
                <a:latin typeface="Tahoma" panose="020B0604030504040204" pitchFamily="34" charset="0"/>
              </a:defRPr>
            </a:lvl1pPr>
          </a:lstStyle>
          <a:p>
            <a:r>
              <a:rPr lang="tr-TR"/>
              <a:t>Genel</a:t>
            </a: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ED7198-C934-4522-B11C-F3B0394C4C41}" type="datetimeFigureOut">
              <a:rPr lang="tr-TR" smtClean="0"/>
              <a:pPr/>
              <a:t>7.08.2024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A5A37-CB59-4D31-A4B0-E79630CBA015}" type="slidenum">
              <a:rPr lang="tr-TR" smtClean="0"/>
              <a:pPr/>
              <a:t>‹#›</a:t>
            </a:fld>
            <a:endParaRPr lang="tr-TR"/>
          </a:p>
        </p:txBody>
      </p:sp>
    </p:spTree>
    <p:extLst>
      <p:ext uri="{BB962C8B-B14F-4D97-AF65-F5344CB8AC3E}">
        <p14:creationId xmlns:p14="http://schemas.microsoft.com/office/powerpoint/2010/main" val="404808289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11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114.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11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116.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11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EDFA5A37-CB59-4D31-A4B0-E79630CBA015}" type="slidenum">
              <a:rPr lang="tr-TR" smtClean="0"/>
              <a:pPr/>
              <a:t>1</a:t>
            </a:fld>
            <a:endParaRPr lang="tr-TR"/>
          </a:p>
        </p:txBody>
      </p:sp>
    </p:spTree>
    <p:extLst>
      <p:ext uri="{BB962C8B-B14F-4D97-AF65-F5344CB8AC3E}">
        <p14:creationId xmlns:p14="http://schemas.microsoft.com/office/powerpoint/2010/main" val="1406576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15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988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7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Üstbilgi Yer Tutucusu 3"/>
          <p:cNvSpPr>
            <a:spLocks noGrp="1"/>
          </p:cNvSpPr>
          <p:nvPr>
            <p:ph type="hd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bilgi Yer Tutucusu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52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30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372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08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487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506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247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74482-D57A-4717-A476-8702AE3254AB}"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54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908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97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2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613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412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767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616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91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solidFill>
                  <a:srgbClr val="FF0000"/>
                </a:solidFill>
                <a:latin typeface="Calibri" panose="020F0502020204030204" pitchFamily="34" charset="0"/>
                <a:cs typeface="Calibri" panose="020F0502020204030204" pitchFamily="34" charset="0"/>
              </a:rPr>
              <a:t>2014-2020 Döneminde Ufuk Avrupa Programı altında </a:t>
            </a:r>
            <a:r>
              <a:rPr lang="tr-TR" sz="1200" b="1" dirty="0" err="1">
                <a:solidFill>
                  <a:srgbClr val="FF0000"/>
                </a:solidFill>
                <a:latin typeface="Calibri" panose="020F0502020204030204" pitchFamily="34" charset="0"/>
                <a:cs typeface="Calibri" panose="020F0502020204030204" pitchFamily="34" charset="0"/>
              </a:rPr>
              <a:t>istatsitiki</a:t>
            </a:r>
            <a:r>
              <a:rPr lang="tr-TR" sz="1200" b="1" dirty="0">
                <a:solidFill>
                  <a:srgbClr val="FF0000"/>
                </a:solidFill>
                <a:latin typeface="Calibri" panose="020F0502020204030204" pitchFamily="34" charset="0"/>
                <a:cs typeface="Calibri" panose="020F0502020204030204" pitchFamily="34" charset="0"/>
              </a:rPr>
              <a:t> bilgiler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1" dirty="0">
                <a:solidFill>
                  <a:prstClr val="white"/>
                </a:solidFill>
                <a:latin typeface="Calibri" panose="020F0502020204030204" pitchFamily="34" charset="0"/>
                <a:cs typeface="Calibri" panose="020F0502020204030204" pitchFamily="34" charset="0"/>
              </a:rPr>
              <a:t>Türkiye bu programdan ne kadar fon aldı,</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Diğer</a:t>
            </a:r>
            <a:r>
              <a:rPr kumimoji="0" lang="tr-TR" sz="12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ülkelere göre sıralamada yeri ne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1" baseline="0" dirty="0">
                <a:solidFill>
                  <a:prstClr val="white"/>
                </a:solidFill>
                <a:latin typeface="Calibri" panose="020F0502020204030204" pitchFamily="34" charset="0"/>
                <a:cs typeface="Calibri" panose="020F0502020204030204" pitchFamily="34" charset="0"/>
              </a:rPr>
              <a:t>Türkiye’nin aldığı fonların kamu, özel sektör, akademi, STK olarak</a:t>
            </a:r>
            <a:r>
              <a:rPr lang="tr-TR" sz="1200" b="1" dirty="0">
                <a:solidFill>
                  <a:prstClr val="white"/>
                </a:solidFill>
                <a:latin typeface="Calibri" panose="020F0502020204030204" pitchFamily="34" charset="0"/>
                <a:cs typeface="Calibri" panose="020F0502020204030204" pitchFamily="34" charset="0"/>
              </a:rPr>
              <a:t> yüzdesel dağılımı</a:t>
            </a:r>
            <a:endParaRPr kumimoji="0" lang="tr-TR"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endParaRPr lang="tr-TR" dirty="0"/>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339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54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a:defRPr/>
            </a:pPr>
            <a:fld id="{730D0AB5-ED2E-4CC0-BB00-D3530AA4B3F2}" type="slidenum">
              <a:rPr lang="tr-TR" smtClean="0"/>
              <a:pPr>
                <a:defRPr/>
              </a:pPr>
              <a:t>3</a:t>
            </a:fld>
            <a:endParaRPr lang="tr-TR"/>
          </a:p>
        </p:txBody>
      </p:sp>
    </p:spTree>
    <p:extLst>
      <p:ext uri="{BB962C8B-B14F-4D97-AF65-F5344CB8AC3E}">
        <p14:creationId xmlns:p14="http://schemas.microsoft.com/office/powerpoint/2010/main" val="929274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145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248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523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5238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871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849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5403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694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612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19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EDFA5A37-CB59-4D31-A4B0-E79630CBA015}" type="slidenum">
              <a:rPr lang="tr-TR" smtClean="0"/>
              <a:pPr/>
              <a:t>4</a:t>
            </a:fld>
            <a:endParaRPr lang="tr-TR"/>
          </a:p>
        </p:txBody>
      </p:sp>
    </p:spTree>
    <p:extLst>
      <p:ext uri="{BB962C8B-B14F-4D97-AF65-F5344CB8AC3E}">
        <p14:creationId xmlns:p14="http://schemas.microsoft.com/office/powerpoint/2010/main" val="3869319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732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135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39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700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7958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14062-C617-4BEA-AAD4-9A9EA0995F1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437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004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742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6482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83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398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197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5897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Bütün merkezi</a:t>
            </a:r>
            <a:r>
              <a:rPr lang="tr-TR" baseline="0" dirty="0"/>
              <a:t> çağrılar kapanmıştır.</a:t>
            </a:r>
            <a:endParaRPr lang="tr-TR" dirty="0"/>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979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800100" lvl="1" indent="-342900">
              <a:buFont typeface="Arial" panose="020B0604020202020204" pitchFamily="34" charset="0"/>
              <a:buChar char="•"/>
            </a:pPr>
            <a:endParaRPr lang="en-US" altLang="en-US" sz="1600" dirty="0">
              <a:solidFill>
                <a:srgbClr val="202124"/>
              </a:solidFill>
              <a:latin typeface="Arial" panose="020B0604020202020204" pitchFamily="34" charset="0"/>
              <a:cs typeface="Arial" panose="020B0604020202020204" pitchFamily="34" charset="0"/>
            </a:endParaRPr>
          </a:p>
          <a:p>
            <a:pPr lvl="0"/>
            <a:r>
              <a:rPr lang="en-US" altLang="en-US" sz="1600" dirty="0">
                <a:solidFill>
                  <a:srgbClr val="202124"/>
                </a:solidFill>
                <a:latin typeface="Arial" panose="020B0604020202020204" pitchFamily="34" charset="0"/>
                <a:cs typeface="Arial" panose="020B0604020202020204" pitchFamily="34" charset="0"/>
              </a:rPr>
              <a:t>*</a:t>
            </a:r>
            <a:r>
              <a:rPr lang="en-US" altLang="en-US" sz="1600" dirty="0" err="1">
                <a:solidFill>
                  <a:srgbClr val="202124"/>
                </a:solidFill>
                <a:latin typeface="Arial" panose="020B0604020202020204" pitchFamily="34" charset="0"/>
                <a:cs typeface="Arial" panose="020B0604020202020204" pitchFamily="34" charset="0"/>
              </a:rPr>
              <a:t>Kalite</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sertifikası</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sadece</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gönüllük</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projeleri</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için</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geçerli</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bir</a:t>
            </a:r>
            <a:r>
              <a:rPr lang="en-US" altLang="en-US" sz="1600" dirty="0">
                <a:solidFill>
                  <a:srgbClr val="202124"/>
                </a:solidFill>
                <a:latin typeface="Arial" panose="020B0604020202020204" pitchFamily="34" charset="0"/>
                <a:cs typeface="Arial" panose="020B0604020202020204" pitchFamily="34" charset="0"/>
              </a:rPr>
              <a:t> </a:t>
            </a:r>
            <a:r>
              <a:rPr lang="en-US" altLang="en-US" sz="1600" dirty="0" err="1">
                <a:solidFill>
                  <a:srgbClr val="202124"/>
                </a:solidFill>
                <a:latin typeface="Arial" panose="020B0604020202020204" pitchFamily="34" charset="0"/>
                <a:cs typeface="Arial" panose="020B0604020202020204" pitchFamily="34" charset="0"/>
              </a:rPr>
              <a:t>belgedir</a:t>
            </a:r>
            <a:endParaRPr lang="en-US" altLang="en-US" sz="1600" dirty="0">
              <a:solidFill>
                <a:srgbClr val="202124"/>
              </a:solidFill>
              <a:latin typeface="Arial" panose="020B0604020202020204" pitchFamily="34" charset="0"/>
              <a:cs typeface="Arial" panose="020B0604020202020204" pitchFamily="34" charset="0"/>
            </a:endParaRPr>
          </a:p>
          <a:p>
            <a:endParaRPr lang="tr-TR" dirty="0"/>
          </a:p>
        </p:txBody>
      </p:sp>
      <p:sp>
        <p:nvSpPr>
          <p:cNvPr id="4" name="Üstbilgi Yer Tutucusu 3"/>
          <p:cNvSpPr>
            <a:spLocks noGrp="1"/>
          </p:cNvSpPr>
          <p:nvPr>
            <p:ph type="hd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bilgi Yer Tutucusu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6812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78995-2391-4E23-BC1E-06F18CC0AFA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88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6625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06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2609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00C000"/>
                </a:solidFill>
                <a:effectLst/>
                <a:uLnTx/>
                <a:uFillTx/>
                <a:latin typeface="Tahoma" panose="020B0604030504040204" pitchFamily="34" charset="0"/>
                <a:ea typeface="+mn-ea"/>
                <a:cs typeface="+mn-cs"/>
              </a:rPr>
              <a:t>Genel</a:t>
            </a:r>
          </a:p>
        </p:txBody>
      </p:sp>
      <p:sp>
        <p:nvSpPr>
          <p:cNvPr id="5" name="Alt Bilgi Yer Tutucusu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ayt Numarası Yer Tutucus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FA5A37-CB59-4D31-A4B0-E79630CBA01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0889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r>
              <a:rPr lang="tr-TR"/>
              <a:t>Genel</a:t>
            </a:r>
          </a:p>
        </p:txBody>
      </p:sp>
      <p:sp>
        <p:nvSpPr>
          <p:cNvPr id="5" name="Alt Bilgi Yer Tutucusu 4"/>
          <p:cNvSpPr>
            <a:spLocks noGrp="1"/>
          </p:cNvSpPr>
          <p:nvPr>
            <p:ph type="ftr" sz="quarter" idx="4"/>
          </p:nvPr>
        </p:nvSpPr>
        <p:spPr/>
        <p:txBody>
          <a:bodyPr/>
          <a:lstStyle/>
          <a:p>
            <a:endParaRPr lang="tr-TR"/>
          </a:p>
        </p:txBody>
      </p:sp>
      <p:sp>
        <p:nvSpPr>
          <p:cNvPr id="6" name="Slayt Numarası Yer Tutucusu 5"/>
          <p:cNvSpPr>
            <a:spLocks noGrp="1"/>
          </p:cNvSpPr>
          <p:nvPr>
            <p:ph type="sldNum" sz="quarter" idx="5"/>
          </p:nvPr>
        </p:nvSpPr>
        <p:spPr/>
        <p:txBody>
          <a:bodyPr/>
          <a:lstStyle/>
          <a:p>
            <a:fld id="{EDFA5A37-CB59-4D31-A4B0-E79630CBA015}" type="slidenum">
              <a:rPr lang="tr-TR" smtClean="0"/>
              <a:pPr/>
              <a:t>116</a:t>
            </a:fld>
            <a:endParaRPr lang="tr-TR"/>
          </a:p>
        </p:txBody>
      </p:sp>
    </p:spTree>
    <p:extLst>
      <p:ext uri="{BB962C8B-B14F-4D97-AF65-F5344CB8AC3E}">
        <p14:creationId xmlns:p14="http://schemas.microsoft.com/office/powerpoint/2010/main" val="113678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9106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Üst Bilgi Yer Tutucusu 3"/>
          <p:cNvSpPr>
            <a:spLocks noGrp="1"/>
          </p:cNvSpPr>
          <p:nvPr>
            <p:ph type="hdr" sz="quarter"/>
            <p:custDataLst>
              <p:tags r:id="rId1"/>
            </p:custDataLst>
          </p:nvPr>
        </p:nvSpPr>
        <p:spPr/>
        <p:txBody>
          <a:bodyPr/>
          <a:lstStyle/>
          <a:p>
            <a:r>
              <a:rPr lang="tr-TR"/>
              <a:t>Genel</a:t>
            </a:r>
          </a:p>
        </p:txBody>
      </p:sp>
      <p:sp>
        <p:nvSpPr>
          <p:cNvPr id="5" name="Alt Bilgi Yer Tutucusu 4"/>
          <p:cNvSpPr>
            <a:spLocks noGrp="1"/>
          </p:cNvSpPr>
          <p:nvPr>
            <p:ph type="ftr" sz="quarter" idx="4"/>
          </p:nvPr>
        </p:nvSpPr>
        <p:spPr/>
        <p:txBody>
          <a:bodyPr/>
          <a:lstStyle/>
          <a:p>
            <a:endParaRPr lang="tr-TR"/>
          </a:p>
        </p:txBody>
      </p:sp>
      <p:sp>
        <p:nvSpPr>
          <p:cNvPr id="6" name="Slayt Numarası Yer Tutucusu 5"/>
          <p:cNvSpPr>
            <a:spLocks noGrp="1"/>
          </p:cNvSpPr>
          <p:nvPr>
            <p:ph type="sldNum" sz="quarter" idx="5"/>
          </p:nvPr>
        </p:nvSpPr>
        <p:spPr/>
        <p:txBody>
          <a:bodyPr/>
          <a:lstStyle/>
          <a:p>
            <a:fld id="{EDFA5A37-CB59-4D31-A4B0-E79630CBA015}" type="slidenum">
              <a:rPr lang="tr-TR" smtClean="0"/>
              <a:pPr/>
              <a:t>117</a:t>
            </a:fld>
            <a:endParaRPr lang="tr-TR"/>
          </a:p>
        </p:txBody>
      </p:sp>
    </p:spTree>
    <p:extLst>
      <p:ext uri="{BB962C8B-B14F-4D97-AF65-F5344CB8AC3E}">
        <p14:creationId xmlns:p14="http://schemas.microsoft.com/office/powerpoint/2010/main" val="391322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7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029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43228-A2FD-41DD-ADBD-C16E0CD611B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72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2175"/>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a:prstGeom prst="rect">
            <a:avLst/>
          </a:prstGeom>
        </p:spPr>
        <p:txBody>
          <a:bodyPr vert="eaVert"/>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9"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DEAA847F-C565-4D66-AE66-34AC977473B1}" type="datetime1">
              <a:rPr lang="tr-TR" smtClean="0">
                <a:solidFill>
                  <a:prstClr val="black">
                    <a:tint val="75000"/>
                  </a:prstClr>
                </a:solidFill>
              </a:rPr>
              <a:t>7.08.2024</a:t>
            </a:fld>
            <a:endParaRPr lang="tr-TR" dirty="0">
              <a:solidFill>
                <a:prstClr val="black">
                  <a:tint val="75000"/>
                </a:prstClr>
              </a:solidFill>
            </a:endParaRPr>
          </a:p>
        </p:txBody>
      </p:sp>
      <p:sp>
        <p:nvSpPr>
          <p:cNvPr id="11"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2"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229055333"/>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rush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293427"/>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840105" y="156051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45" name="Text Placeholder 36"/>
          <p:cNvSpPr>
            <a:spLocks noGrp="1"/>
          </p:cNvSpPr>
          <p:nvPr>
            <p:ph type="body" sz="quarter" idx="14" hasCustomPrompt="1"/>
          </p:nvPr>
        </p:nvSpPr>
        <p:spPr>
          <a:xfrm>
            <a:off x="840104" y="101917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6" name="Text Placeholder 33"/>
          <p:cNvSpPr>
            <a:spLocks noGrp="1"/>
          </p:cNvSpPr>
          <p:nvPr>
            <p:ph type="body" sz="quarter" idx="15" hasCustomPrompt="1"/>
          </p:nvPr>
        </p:nvSpPr>
        <p:spPr>
          <a:xfrm>
            <a:off x="840105" y="335597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6" hasCustomPrompt="1"/>
          </p:nvPr>
        </p:nvSpPr>
        <p:spPr>
          <a:xfrm>
            <a:off x="840104" y="281463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8" name="Text Placeholder 33"/>
          <p:cNvSpPr>
            <a:spLocks noGrp="1"/>
          </p:cNvSpPr>
          <p:nvPr>
            <p:ph type="body" sz="quarter" idx="17" hasCustomPrompt="1"/>
          </p:nvPr>
        </p:nvSpPr>
        <p:spPr>
          <a:xfrm>
            <a:off x="840105" y="515143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8" hasCustomPrompt="1"/>
          </p:nvPr>
        </p:nvSpPr>
        <p:spPr>
          <a:xfrm>
            <a:off x="840104" y="461009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3554129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C50D878-8971-4A3B-BE53-FEC218F6FC25}"/>
              </a:ext>
            </a:extLst>
          </p:cNvPr>
          <p:cNvSpPr/>
          <p:nvPr userDrawn="1"/>
        </p:nvSpPr>
        <p:spPr>
          <a:xfrm>
            <a:off x="1267981" y="989915"/>
            <a:ext cx="9656036" cy="45719"/>
          </a:xfrm>
          <a:prstGeom prst="roundRect">
            <a:avLst/>
          </a:prstGeom>
          <a:solidFill>
            <a:srgbClr val="E30613"/>
          </a:solidFill>
          <a:ln>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9760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609618"/>
      </p:ext>
    </p:extLst>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458422"/>
      </p:ext>
    </p:extLst>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924110"/>
      </p:ext>
    </p:extLst>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066769"/>
      </p:ext>
    </p:extLst>
  </p:cSld>
  <p:clrMapOvr>
    <a:masterClrMapping/>
  </p:clrMapOvr>
  <p:transition spd="slow">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956415"/>
      </p:ext>
    </p:extLst>
  </p:cSld>
  <p:clrMapOvr>
    <a:masterClrMapping/>
  </p:clrMapOvr>
  <p:transition spd="slow">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9A43FF2A-099B-4F18-81E3-9E549EFDC536}" type="datetime1">
              <a:rPr lang="tr-TR" smtClean="0">
                <a:solidFill>
                  <a:prstClr val="black">
                    <a:tint val="75000"/>
                  </a:prstClr>
                </a:solidFill>
              </a:rPr>
              <a:t>7.08.2024</a:t>
            </a:fld>
            <a:endParaRPr lang="tr-TR" dirty="0">
              <a:solidFill>
                <a:prstClr val="black">
                  <a:tint val="75000"/>
                </a:prstClr>
              </a:solidFill>
            </a:endParaRPr>
          </a:p>
        </p:txBody>
      </p:sp>
      <p:sp>
        <p:nvSpPr>
          <p:cNvPr id="9"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0"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3406345737"/>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277196"/>
      </p:ext>
    </p:extLst>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şlıklı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492321"/>
      </p:ext>
    </p:extLst>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şlıklı Resim">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77738"/>
      </p:ext>
    </p:extLst>
  </p:cSld>
  <p:clrMapOvr>
    <a:masterClrMapping/>
  </p:clrMapOvr>
  <p:transition spd="slow">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a:xfrm>
            <a:off x="1814286" y="139701"/>
            <a:ext cx="9831614" cy="1199336"/>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r>
              <a:rPr lang="tr-TR" dirty="0"/>
              <a:t>Asıl başlık stili için tıklatın</a:t>
            </a:r>
          </a:p>
        </p:txBody>
      </p:sp>
      <p:sp>
        <p:nvSpPr>
          <p:cNvPr id="3" name="Dikey Metin Yer Tutucusu 2"/>
          <p:cNvSpPr>
            <a:spLocks noGrp="1"/>
          </p:cNvSpPr>
          <p:nvPr>
            <p:ph type="body" orient="vert" idx="1"/>
          </p:nvPr>
        </p:nvSpPr>
        <p:spPr>
          <a:xfrm>
            <a:off x="488665" y="1643252"/>
            <a:ext cx="11157236" cy="4533713"/>
          </a:xfrm>
          <a:prstGeom prst="rect">
            <a:avLst/>
          </a:prstGeo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9"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85CF2D3A-739B-46CD-B3F8-C32859A6F606}" type="datetime1">
              <a:rPr lang="tr-TR" smtClean="0">
                <a:solidFill>
                  <a:prstClr val="black">
                    <a:tint val="75000"/>
                  </a:prstClr>
                </a:solidFill>
              </a:rPr>
              <a:t>7.08.2024</a:t>
            </a:fld>
            <a:endParaRPr lang="tr-TR" dirty="0">
              <a:solidFill>
                <a:prstClr val="black">
                  <a:tint val="75000"/>
                </a:prstClr>
              </a:solidFill>
            </a:endParaRPr>
          </a:p>
        </p:txBody>
      </p:sp>
      <p:sp>
        <p:nvSpPr>
          <p:cNvPr id="11"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2"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2015645503"/>
      </p:ext>
    </p:extLst>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key Başlık ve Meti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978628"/>
      </p:ext>
    </p:extLst>
  </p:cSld>
  <p:clrMapOvr>
    <a:masterClrMapping/>
  </p:clrMapOvr>
  <p:transition spd="slow">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rush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599307"/>
      </p:ext>
    </p:extLst>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C50D878-8971-4A3B-BE53-FEC218F6FC25}"/>
              </a:ext>
            </a:extLst>
          </p:cNvPr>
          <p:cNvSpPr/>
          <p:nvPr userDrawn="1"/>
        </p:nvSpPr>
        <p:spPr>
          <a:xfrm>
            <a:off x="1267981" y="989915"/>
            <a:ext cx="9656036" cy="45719"/>
          </a:xfrm>
          <a:prstGeom prst="roundRect">
            <a:avLst/>
          </a:prstGeom>
          <a:solidFill>
            <a:srgbClr val="E30613"/>
          </a:solidFill>
          <a:ln>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p>
        </p:txBody>
      </p:sp>
    </p:spTree>
    <p:extLst>
      <p:ext uri="{BB962C8B-B14F-4D97-AF65-F5344CB8AC3E}">
        <p14:creationId xmlns:p14="http://schemas.microsoft.com/office/powerpoint/2010/main" val="1516790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840105" y="156051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45" name="Text Placeholder 36"/>
          <p:cNvSpPr>
            <a:spLocks noGrp="1"/>
          </p:cNvSpPr>
          <p:nvPr>
            <p:ph type="body" sz="quarter" idx="14" hasCustomPrompt="1"/>
          </p:nvPr>
        </p:nvSpPr>
        <p:spPr>
          <a:xfrm>
            <a:off x="840104" y="101917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6" name="Text Placeholder 33"/>
          <p:cNvSpPr>
            <a:spLocks noGrp="1"/>
          </p:cNvSpPr>
          <p:nvPr>
            <p:ph type="body" sz="quarter" idx="15" hasCustomPrompt="1"/>
          </p:nvPr>
        </p:nvSpPr>
        <p:spPr>
          <a:xfrm>
            <a:off x="840105" y="335597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6" hasCustomPrompt="1"/>
          </p:nvPr>
        </p:nvSpPr>
        <p:spPr>
          <a:xfrm>
            <a:off x="840104" y="281463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8" name="Text Placeholder 33"/>
          <p:cNvSpPr>
            <a:spLocks noGrp="1"/>
          </p:cNvSpPr>
          <p:nvPr>
            <p:ph type="body" sz="quarter" idx="17" hasCustomPrompt="1"/>
          </p:nvPr>
        </p:nvSpPr>
        <p:spPr>
          <a:xfrm>
            <a:off x="840105" y="515143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8" hasCustomPrompt="1"/>
          </p:nvPr>
        </p:nvSpPr>
        <p:spPr>
          <a:xfrm>
            <a:off x="840104" y="461009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1606720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947003"/>
      </p:ext>
    </p:extLst>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704876"/>
      </p:ext>
    </p:extLst>
  </p:cSld>
  <p:clrMapOvr>
    <a:masterClrMapping/>
  </p:clrMapOvr>
  <p:transition spd="slow">
    <p:push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880082"/>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537707"/>
      </p:ext>
    </p:extLst>
  </p:cSld>
  <p:clrMapOvr>
    <a:masterClrMapping/>
  </p:clrMapOvr>
  <p:transition spd="slow">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081683"/>
      </p:ext>
    </p:extLst>
  </p:cSld>
  <p:clrMapOvr>
    <a:masterClrMapping/>
  </p:clrMapOvr>
  <p:transition spd="slow">
    <p:push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92897"/>
      </p:ext>
    </p:extLst>
  </p:cSld>
  <p:clrMapOvr>
    <a:masterClrMapping/>
  </p:clrMapOvr>
  <p:transition spd="slow">
    <p:push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9A43FF2A-099B-4F18-81E3-9E549EFDC536}" type="datetime1">
              <a:rPr lang="tr-TR" smtClean="0">
                <a:solidFill>
                  <a:prstClr val="black">
                    <a:tint val="75000"/>
                  </a:prstClr>
                </a:solidFill>
              </a:rPr>
              <a:t>7.08.2024</a:t>
            </a:fld>
            <a:endParaRPr lang="tr-TR" dirty="0">
              <a:solidFill>
                <a:prstClr val="black">
                  <a:tint val="75000"/>
                </a:prstClr>
              </a:solidFill>
            </a:endParaRPr>
          </a:p>
        </p:txBody>
      </p:sp>
      <p:sp>
        <p:nvSpPr>
          <p:cNvPr id="9"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0"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3891849550"/>
      </p:ext>
    </p:extLst>
  </p:cSld>
  <p:clrMapOvr>
    <a:masterClrMapping/>
  </p:clrMapOvr>
  <p:transition spd="slow">
    <p:push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şlıklı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970066"/>
      </p:ext>
    </p:extLst>
  </p:cSld>
  <p:clrMapOvr>
    <a:masterClrMapping/>
  </p:clrMapOvr>
  <p:transition spd="slow">
    <p:push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şlıklı Resi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97864"/>
      </p:ext>
    </p:extLst>
  </p:cSld>
  <p:clrMapOvr>
    <a:masterClrMapping/>
  </p:clrMapOvr>
  <p:transition spd="slow">
    <p:push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a:xfrm>
            <a:off x="1814286" y="139701"/>
            <a:ext cx="9831614" cy="1199336"/>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r>
              <a:rPr lang="tr-TR" dirty="0"/>
              <a:t>Asıl başlık stili için tıklatın</a:t>
            </a:r>
          </a:p>
        </p:txBody>
      </p:sp>
      <p:sp>
        <p:nvSpPr>
          <p:cNvPr id="3" name="Dikey Metin Yer Tutucusu 2"/>
          <p:cNvSpPr>
            <a:spLocks noGrp="1"/>
          </p:cNvSpPr>
          <p:nvPr>
            <p:ph type="body" orient="vert" idx="1"/>
          </p:nvPr>
        </p:nvSpPr>
        <p:spPr>
          <a:xfrm>
            <a:off x="488665" y="1643252"/>
            <a:ext cx="11157236" cy="4533713"/>
          </a:xfrm>
          <a:prstGeom prst="rect">
            <a:avLst/>
          </a:prstGeo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9"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85CF2D3A-739B-46CD-B3F8-C32859A6F606}" type="datetime1">
              <a:rPr lang="tr-TR" smtClean="0">
                <a:solidFill>
                  <a:prstClr val="black">
                    <a:tint val="75000"/>
                  </a:prstClr>
                </a:solidFill>
              </a:rPr>
              <a:t>7.08.2024</a:t>
            </a:fld>
            <a:endParaRPr lang="tr-TR" dirty="0">
              <a:solidFill>
                <a:prstClr val="black">
                  <a:tint val="75000"/>
                </a:prstClr>
              </a:solidFill>
            </a:endParaRPr>
          </a:p>
        </p:txBody>
      </p:sp>
      <p:sp>
        <p:nvSpPr>
          <p:cNvPr id="11"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2"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2122995657"/>
      </p:ext>
    </p:extLst>
  </p:cSld>
  <p:clrMapOvr>
    <a:masterClrMapping/>
  </p:clrMapOvr>
  <p:transition spd="slow">
    <p:push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a:prstGeom prst="rect">
            <a:avLst/>
          </a:prstGeom>
        </p:spPr>
        <p:txBody>
          <a:bodyPr vert="eaVert"/>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9"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DEAA847F-C565-4D66-AE66-34AC977473B1}" type="datetime1">
              <a:rPr lang="tr-TR" smtClean="0">
                <a:solidFill>
                  <a:prstClr val="black">
                    <a:tint val="75000"/>
                  </a:prstClr>
                </a:solidFill>
              </a:rPr>
              <a:t>7.08.2024</a:t>
            </a:fld>
            <a:endParaRPr lang="tr-TR" dirty="0">
              <a:solidFill>
                <a:prstClr val="black">
                  <a:tint val="75000"/>
                </a:prstClr>
              </a:solidFill>
            </a:endParaRPr>
          </a:p>
        </p:txBody>
      </p:sp>
      <p:sp>
        <p:nvSpPr>
          <p:cNvPr id="11"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2"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464098727"/>
      </p:ext>
    </p:extLst>
  </p:cSld>
  <p:clrMapOvr>
    <a:masterClrMapping/>
  </p:clrMapOvr>
  <p:transition spd="slow">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rush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787449"/>
      </p:ext>
    </p:extLst>
  </p:cSld>
  <p:clrMapOvr>
    <a:masterClrMapping/>
  </p:clrMapOvr>
  <p:transition spd="slow">
    <p:push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840105" y="156051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45" name="Text Placeholder 36"/>
          <p:cNvSpPr>
            <a:spLocks noGrp="1"/>
          </p:cNvSpPr>
          <p:nvPr>
            <p:ph type="body" sz="quarter" idx="14" hasCustomPrompt="1"/>
          </p:nvPr>
        </p:nvSpPr>
        <p:spPr>
          <a:xfrm>
            <a:off x="840104" y="101917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6" name="Text Placeholder 33"/>
          <p:cNvSpPr>
            <a:spLocks noGrp="1"/>
          </p:cNvSpPr>
          <p:nvPr>
            <p:ph type="body" sz="quarter" idx="15" hasCustomPrompt="1"/>
          </p:nvPr>
        </p:nvSpPr>
        <p:spPr>
          <a:xfrm>
            <a:off x="840105" y="335597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6" hasCustomPrompt="1"/>
          </p:nvPr>
        </p:nvSpPr>
        <p:spPr>
          <a:xfrm>
            <a:off x="840104" y="281463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8" name="Text Placeholder 33"/>
          <p:cNvSpPr>
            <a:spLocks noGrp="1"/>
          </p:cNvSpPr>
          <p:nvPr>
            <p:ph type="body" sz="quarter" idx="17" hasCustomPrompt="1"/>
          </p:nvPr>
        </p:nvSpPr>
        <p:spPr>
          <a:xfrm>
            <a:off x="840105" y="5151431"/>
            <a:ext cx="3855720" cy="968376"/>
          </a:xfrm>
          <a:prstGeom prst="rect">
            <a:avLst/>
          </a:prstGeo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8" hasCustomPrompt="1"/>
          </p:nvPr>
        </p:nvSpPr>
        <p:spPr>
          <a:xfrm>
            <a:off x="840104" y="4610093"/>
            <a:ext cx="2531747" cy="541338"/>
          </a:xfrm>
          <a:prstGeom prst="rect">
            <a:avLst/>
          </a:prstGeom>
        </p:spPr>
        <p:txBody>
          <a:bodyPr>
            <a:noAutofit/>
          </a:bodyPr>
          <a:lstStyle>
            <a:lvl1pPr marL="0" indent="0" algn="l">
              <a:buNone/>
              <a:defRPr kumimoji="0" lang="en-US" sz="24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1761338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C50D878-8971-4A3B-BE53-FEC218F6FC25}"/>
              </a:ext>
            </a:extLst>
          </p:cNvPr>
          <p:cNvSpPr/>
          <p:nvPr userDrawn="1"/>
        </p:nvSpPr>
        <p:spPr>
          <a:xfrm>
            <a:off x="1267981" y="989915"/>
            <a:ext cx="9656036" cy="45719"/>
          </a:xfrm>
          <a:prstGeom prst="roundRect">
            <a:avLst/>
          </a:prstGeom>
          <a:solidFill>
            <a:srgbClr val="E30613"/>
          </a:solidFill>
          <a:ln>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994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286993"/>
      </p:ext>
    </p:extLst>
  </p:cSld>
  <p:clrMapOvr>
    <a:masterClrMapping/>
  </p:clrMapOvr>
  <p:transition spd="slow">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451247"/>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564032"/>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9A43FF2A-099B-4F18-81E3-9E549EFDC536}" type="datetime1">
              <a:rPr lang="tr-TR" smtClean="0">
                <a:solidFill>
                  <a:prstClr val="black">
                    <a:tint val="75000"/>
                  </a:prstClr>
                </a:solidFill>
              </a:rPr>
              <a:t>7.08.2024</a:t>
            </a:fld>
            <a:endParaRPr lang="tr-TR" dirty="0">
              <a:solidFill>
                <a:prstClr val="black">
                  <a:tint val="75000"/>
                </a:prstClr>
              </a:solidFill>
            </a:endParaRPr>
          </a:p>
        </p:txBody>
      </p:sp>
      <p:sp>
        <p:nvSpPr>
          <p:cNvPr id="9"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0"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3538096388"/>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şlıklı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092052"/>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şlıklı Resim">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042261"/>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a:xfrm>
            <a:off x="1814286" y="139701"/>
            <a:ext cx="9831614" cy="1199336"/>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r>
              <a:rPr lang="tr-TR" dirty="0"/>
              <a:t>Asıl başlık stili için tıklatın</a:t>
            </a:r>
          </a:p>
        </p:txBody>
      </p:sp>
      <p:sp>
        <p:nvSpPr>
          <p:cNvPr id="3" name="Dikey Metin Yer Tutucusu 2"/>
          <p:cNvSpPr>
            <a:spLocks noGrp="1"/>
          </p:cNvSpPr>
          <p:nvPr>
            <p:ph type="body" orient="vert" idx="1"/>
          </p:nvPr>
        </p:nvSpPr>
        <p:spPr>
          <a:xfrm>
            <a:off x="488665" y="1643252"/>
            <a:ext cx="11157236" cy="4533713"/>
          </a:xfrm>
          <a:prstGeom prst="rect">
            <a:avLst/>
          </a:prstGeo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9" name="Veri Yer Tutucusu 3"/>
          <p:cNvSpPr>
            <a:spLocks noGrp="1"/>
          </p:cNvSpPr>
          <p:nvPr>
            <p:ph type="dt" sz="half" idx="2"/>
          </p:nvPr>
        </p:nvSpPr>
        <p:spPr>
          <a:xfrm>
            <a:off x="838201" y="6501492"/>
            <a:ext cx="2743200" cy="233137"/>
          </a:xfrm>
          <a:prstGeom prst="rect">
            <a:avLst/>
          </a:prstGeom>
        </p:spPr>
        <p:txBody>
          <a:bodyPr vert="horz" lIns="91440" tIns="45720" rIns="91440" bIns="45720" rtlCol="0" anchor="ctr"/>
          <a:lstStyle>
            <a:lvl1pPr algn="l">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85CF2D3A-739B-46CD-B3F8-C32859A6F606}" type="datetime1">
              <a:rPr lang="tr-TR" smtClean="0">
                <a:solidFill>
                  <a:prstClr val="black">
                    <a:tint val="75000"/>
                  </a:prstClr>
                </a:solidFill>
              </a:rPr>
              <a:t>7.08.2024</a:t>
            </a:fld>
            <a:endParaRPr lang="tr-TR" dirty="0">
              <a:solidFill>
                <a:prstClr val="black">
                  <a:tint val="75000"/>
                </a:prstClr>
              </a:solidFill>
            </a:endParaRPr>
          </a:p>
        </p:txBody>
      </p:sp>
      <p:sp>
        <p:nvSpPr>
          <p:cNvPr id="11" name="Slayt Numarası Yer Tutucusu 5"/>
          <p:cNvSpPr>
            <a:spLocks noGrp="1"/>
          </p:cNvSpPr>
          <p:nvPr>
            <p:ph type="sldNum" sz="quarter" idx="4"/>
          </p:nvPr>
        </p:nvSpPr>
        <p:spPr>
          <a:xfrm>
            <a:off x="8610601" y="6501492"/>
            <a:ext cx="2743200" cy="233137"/>
          </a:xfrm>
          <a:prstGeom prst="rect">
            <a:avLst/>
          </a:prstGeom>
        </p:spPr>
        <p:txBody>
          <a:bodyPr vert="horz" lIns="91440" tIns="45720" rIns="91440" bIns="45720" rtlCol="0" anchor="ctr"/>
          <a:lstStyle>
            <a:lvl1pPr algn="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fld id="{2FF48200-D8EE-4988-9FAD-F57B29FA0C2A}" type="slidenum">
              <a:rPr lang="tr-TR" smtClean="0">
                <a:solidFill>
                  <a:prstClr val="black">
                    <a:tint val="75000"/>
                  </a:prstClr>
                </a:solidFill>
              </a:rPr>
              <a:pPr/>
              <a:t>‹#›</a:t>
            </a:fld>
            <a:endParaRPr lang="tr-TR" dirty="0">
              <a:solidFill>
                <a:prstClr val="black">
                  <a:tint val="75000"/>
                </a:prstClr>
              </a:solidFill>
            </a:endParaRPr>
          </a:p>
        </p:txBody>
      </p:sp>
      <p:sp>
        <p:nvSpPr>
          <p:cNvPr id="12" name="Altbilgi Yer Tutucusu 4"/>
          <p:cNvSpPr>
            <a:spLocks noGrp="1"/>
          </p:cNvSpPr>
          <p:nvPr>
            <p:ph type="ftr" sz="quarter" idx="3"/>
          </p:nvPr>
        </p:nvSpPr>
        <p:spPr>
          <a:xfrm>
            <a:off x="3810001" y="6501492"/>
            <a:ext cx="4572000" cy="233137"/>
          </a:xfrm>
          <a:prstGeom prst="rect">
            <a:avLst/>
          </a:prstGeom>
          <a:ln>
            <a:noFill/>
          </a:ln>
        </p:spPr>
        <p:txBody>
          <a:bodyPr vert="horz" lIns="91440" tIns="45720" rIns="91440" bIns="45720" rtlCol="0" anchor="ctr"/>
          <a:lstStyle>
            <a:lvl1pPr algn="ctr">
              <a:defRPr sz="1200">
                <a:solidFill>
                  <a:schemeClr val="tx1">
                    <a:tint val="75000"/>
                  </a:schemeClr>
                </a:solidFill>
                <a:latin typeface="Avenir Book" panose="02000503020000020003" pitchFamily="2" charset="0"/>
                <a:ea typeface="Ebrima" panose="02000000000000000000" pitchFamily="2" charset="0"/>
                <a:cs typeface="Ebrima" panose="02000000000000000000" pitchFamily="2" charset="0"/>
              </a:defRPr>
            </a:lvl1pPr>
          </a:lstStyle>
          <a:p>
            <a:r>
              <a:rPr lang="tr-TR">
                <a:solidFill>
                  <a:prstClr val="black">
                    <a:tint val="75000"/>
                  </a:prstClr>
                </a:solidFill>
              </a:rPr>
              <a:t>Directorate for EU Affairs</a:t>
            </a:r>
            <a:endParaRPr lang="tr-TR" dirty="0">
              <a:solidFill>
                <a:prstClr val="black">
                  <a:tint val="75000"/>
                </a:prstClr>
              </a:solidFill>
            </a:endParaRPr>
          </a:p>
        </p:txBody>
      </p:sp>
    </p:spTree>
    <p:extLst>
      <p:ext uri="{BB962C8B-B14F-4D97-AF65-F5344CB8AC3E}">
        <p14:creationId xmlns:p14="http://schemas.microsoft.com/office/powerpoint/2010/main" val="4021375811"/>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png"/><Relationship Id="rId2" Type="http://schemas.openxmlformats.org/officeDocument/2006/relationships/slideLayout" Target="../slideLayouts/slideLayout28.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image" Target="../media/image4.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B19A81-0DE7-E24C-93EE-AD33D8C9F08F}"/>
              </a:ext>
            </a:extLst>
          </p:cNvPr>
          <p:cNvSpPr/>
          <p:nvPr userDrawn="1"/>
        </p:nvSpPr>
        <p:spPr>
          <a:xfrm>
            <a:off x="10335568" y="6200939"/>
            <a:ext cx="1589731" cy="369332"/>
          </a:xfrm>
          <a:prstGeom prst="rect">
            <a:avLst/>
          </a:prstGeom>
        </p:spPr>
        <p:txBody>
          <a:bodyPr wrap="none">
            <a:spAutoFit/>
          </a:bodyPr>
          <a:lstStyle/>
          <a:p>
            <a:r>
              <a:rPr lang="tr-TR" b="1" dirty="0" err="1">
                <a:solidFill>
                  <a:schemeClr val="bg1"/>
                </a:solidFill>
              </a:rPr>
              <a:t>www.ab.gov.tr</a:t>
            </a:r>
            <a:endParaRPr lang="tr-TR" b="1" dirty="0">
              <a:solidFill>
                <a:schemeClr val="bg1"/>
              </a:solidFill>
            </a:endParaRPr>
          </a:p>
        </p:txBody>
      </p:sp>
      <p:sp>
        <p:nvSpPr>
          <p:cNvPr id="16" name="Rectangle 15">
            <a:extLst>
              <a:ext uri="{FF2B5EF4-FFF2-40B4-BE49-F238E27FC236}">
                <a16:creationId xmlns:a16="http://schemas.microsoft.com/office/drawing/2014/main" id="{5D1AA108-1246-0648-ABFE-9A5BDF1BE83E}"/>
              </a:ext>
            </a:extLst>
          </p:cNvPr>
          <p:cNvSpPr/>
          <p:nvPr userDrawn="1"/>
        </p:nvSpPr>
        <p:spPr>
          <a:xfrm>
            <a:off x="4397015" y="6200939"/>
            <a:ext cx="2580386" cy="369332"/>
          </a:xfrm>
          <a:prstGeom prst="rect">
            <a:avLst/>
          </a:prstGeom>
        </p:spPr>
        <p:txBody>
          <a:bodyPr wrap="none">
            <a:spAutoFit/>
          </a:bodyPr>
          <a:lstStyle/>
          <a:p>
            <a:pPr algn="ctr"/>
            <a:r>
              <a:rPr lang="tr-TR" b="1" dirty="0" err="1">
                <a:solidFill>
                  <a:schemeClr val="bg1"/>
                </a:solidFill>
              </a:rPr>
              <a:t>Directorate</a:t>
            </a:r>
            <a:r>
              <a:rPr lang="tr-TR" b="1" dirty="0">
                <a:solidFill>
                  <a:schemeClr val="bg1"/>
                </a:solidFill>
              </a:rPr>
              <a:t> </a:t>
            </a:r>
            <a:r>
              <a:rPr lang="tr-TR" b="1" dirty="0" err="1">
                <a:solidFill>
                  <a:schemeClr val="bg1"/>
                </a:solidFill>
              </a:rPr>
              <a:t>for</a:t>
            </a:r>
            <a:r>
              <a:rPr lang="tr-TR" b="1" dirty="0">
                <a:solidFill>
                  <a:schemeClr val="bg1"/>
                </a:solidFill>
              </a:rPr>
              <a:t> EU </a:t>
            </a:r>
            <a:r>
              <a:rPr lang="tr-TR" b="1" dirty="0" err="1">
                <a:solidFill>
                  <a:schemeClr val="bg1"/>
                </a:solidFill>
              </a:rPr>
              <a:t>Affairs</a:t>
            </a:r>
            <a:endParaRPr lang="tr-TR" b="1" dirty="0">
              <a:solidFill>
                <a:schemeClr val="bg1"/>
              </a:solidFill>
            </a:endParaRPr>
          </a:p>
        </p:txBody>
      </p:sp>
      <p:pic>
        <p:nvPicPr>
          <p:cNvPr id="18" name="Resim 31">
            <a:extLst>
              <a:ext uri="{FF2B5EF4-FFF2-40B4-BE49-F238E27FC236}">
                <a16:creationId xmlns:a16="http://schemas.microsoft.com/office/drawing/2014/main" id="{5E50CF16-09E7-434E-A417-4C36CC4746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6701" y="6190911"/>
            <a:ext cx="1496101" cy="379360"/>
          </a:xfrm>
          <a:prstGeom prst="rect">
            <a:avLst/>
          </a:prstGeom>
        </p:spPr>
      </p:pic>
      <p:sp>
        <p:nvSpPr>
          <p:cNvPr id="19" name="AutoShape 2">
            <a:extLst>
              <a:ext uri="{FF2B5EF4-FFF2-40B4-BE49-F238E27FC236}">
                <a16:creationId xmlns:a16="http://schemas.microsoft.com/office/drawing/2014/main" id="{B749F334-39CC-6F43-A97F-E87B698B25C8}"/>
              </a:ext>
            </a:extLst>
          </p:cNvPr>
          <p:cNvSpPr>
            <a:spLocks/>
          </p:cNvSpPr>
          <p:nvPr userDrawn="1"/>
        </p:nvSpPr>
        <p:spPr bwMode="auto">
          <a:xfrm>
            <a:off x="0" y="0"/>
            <a:ext cx="12192000" cy="6858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ubicBezTo>
                  <a:pt x="0" y="21600"/>
                  <a:pt x="0" y="0"/>
                  <a:pt x="0" y="0"/>
                </a:cubicBezTo>
                <a:close/>
              </a:path>
            </a:pathLst>
          </a:custGeom>
          <a:solidFill>
            <a:srgbClr val="041B3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nchor="ctr"/>
          <a:lstStyle/>
          <a:p>
            <a:endParaRPr lang="en-TR" altLang="en-TR" sz="3000">
              <a:solidFill>
                <a:srgbClr val="FFFFFF"/>
              </a:solidFill>
              <a:effectLst>
                <a:outerShdw blurRad="38100" dist="38100" dir="2700000" algn="tl">
                  <a:srgbClr val="000000"/>
                </a:outerShdw>
              </a:effectLst>
            </a:endParaRPr>
          </a:p>
        </p:txBody>
      </p:sp>
      <p:pic>
        <p:nvPicPr>
          <p:cNvPr id="20" name="Picture 19">
            <a:extLst>
              <a:ext uri="{FF2B5EF4-FFF2-40B4-BE49-F238E27FC236}">
                <a16:creationId xmlns:a16="http://schemas.microsoft.com/office/drawing/2014/main" id="{8297B565-F932-FE45-AFA7-F1D44DE18E5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6258" r="2055" b="20345"/>
          <a:stretch/>
        </p:blipFill>
        <p:spPr>
          <a:xfrm>
            <a:off x="0" y="6467712"/>
            <a:ext cx="12190816" cy="403003"/>
          </a:xfrm>
          <a:prstGeom prst="rect">
            <a:avLst/>
          </a:prstGeom>
        </p:spPr>
      </p:pic>
      <p:pic>
        <p:nvPicPr>
          <p:cNvPr id="21" name="Resim 31">
            <a:extLst>
              <a:ext uri="{FF2B5EF4-FFF2-40B4-BE49-F238E27FC236}">
                <a16:creationId xmlns:a16="http://schemas.microsoft.com/office/drawing/2014/main" id="{257E572E-6D66-6D48-A955-C5839CB18E8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922" y="6409144"/>
            <a:ext cx="2199373" cy="580396"/>
          </a:xfrm>
          <a:prstGeom prst="rect">
            <a:avLst/>
          </a:prstGeom>
        </p:spPr>
      </p:pic>
      <p:sp>
        <p:nvSpPr>
          <p:cNvPr id="22" name="Metin kutusu 30">
            <a:extLst>
              <a:ext uri="{FF2B5EF4-FFF2-40B4-BE49-F238E27FC236}">
                <a16:creationId xmlns:a16="http://schemas.microsoft.com/office/drawing/2014/main" id="{A23B8568-6D48-E942-9298-C095929A0A15}"/>
              </a:ext>
            </a:extLst>
          </p:cNvPr>
          <p:cNvSpPr txBox="1"/>
          <p:nvPr userDrawn="1"/>
        </p:nvSpPr>
        <p:spPr>
          <a:xfrm>
            <a:off x="10579683" y="6509057"/>
            <a:ext cx="1825958" cy="320311"/>
          </a:xfrm>
          <a:prstGeom prst="rect">
            <a:avLst/>
          </a:prstGeom>
          <a:noFill/>
        </p:spPr>
        <p:txBody>
          <a:bodyPr wrap="squar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www.ab.gov.tr</a:t>
            </a:r>
            <a:endParaRPr lang="tr-TR" sz="1400" b="1" dirty="0">
              <a:solidFill>
                <a:schemeClr val="bg1"/>
              </a:solidFill>
              <a:latin typeface="Source Sans Pro" panose="020B0503030403020204" pitchFamily="34" charset="0"/>
              <a:ea typeface="Source Sans Pro" panose="020B0503030403020204" pitchFamily="34" charset="0"/>
            </a:endParaRPr>
          </a:p>
        </p:txBody>
      </p:sp>
      <p:grpSp>
        <p:nvGrpSpPr>
          <p:cNvPr id="33" name="object 3">
            <a:extLst>
              <a:ext uri="{FF2B5EF4-FFF2-40B4-BE49-F238E27FC236}">
                <a16:creationId xmlns:a16="http://schemas.microsoft.com/office/drawing/2014/main" id="{FA8681B4-70F8-6F42-B282-F3980A352D61}"/>
              </a:ext>
            </a:extLst>
          </p:cNvPr>
          <p:cNvGrpSpPr/>
          <p:nvPr userDrawn="1"/>
        </p:nvGrpSpPr>
        <p:grpSpPr>
          <a:xfrm>
            <a:off x="92652" y="96786"/>
            <a:ext cx="1470761" cy="756844"/>
            <a:chOff x="255181" y="484378"/>
            <a:chExt cx="1328420" cy="730250"/>
          </a:xfrm>
        </p:grpSpPr>
        <p:sp>
          <p:nvSpPr>
            <p:cNvPr id="34" name="object 4">
              <a:extLst>
                <a:ext uri="{FF2B5EF4-FFF2-40B4-BE49-F238E27FC236}">
                  <a16:creationId xmlns:a16="http://schemas.microsoft.com/office/drawing/2014/main" id="{8F4E108F-EDE2-0B49-A8F7-C2AF4162FCC5}"/>
                </a:ext>
              </a:extLst>
            </p:cNvPr>
            <p:cNvSpPr/>
            <p:nvPr/>
          </p:nvSpPr>
          <p:spPr>
            <a:xfrm>
              <a:off x="255181" y="484378"/>
              <a:ext cx="1328191" cy="729767"/>
            </a:xfrm>
            <a:prstGeom prst="rect">
              <a:avLst/>
            </a:prstGeom>
            <a:blipFill>
              <a:blip r:embed="rId17" cstate="print"/>
              <a:stretch>
                <a:fillRect/>
              </a:stretch>
            </a:blipFill>
          </p:spPr>
          <p:txBody>
            <a:bodyPr wrap="square" lIns="0" tIns="0" rIns="0" bIns="0" rtlCol="0"/>
            <a:lstStyle/>
            <a:p>
              <a:endParaRPr sz="2263"/>
            </a:p>
          </p:txBody>
        </p:sp>
        <p:sp>
          <p:nvSpPr>
            <p:cNvPr id="35" name="object 5">
              <a:extLst>
                <a:ext uri="{FF2B5EF4-FFF2-40B4-BE49-F238E27FC236}">
                  <a16:creationId xmlns:a16="http://schemas.microsoft.com/office/drawing/2014/main" id="{7DFFC0E2-6838-1342-9E23-3222B94B39FF}"/>
                </a:ext>
              </a:extLst>
            </p:cNvPr>
            <p:cNvSpPr/>
            <p:nvPr/>
          </p:nvSpPr>
          <p:spPr>
            <a:xfrm>
              <a:off x="794009" y="735087"/>
              <a:ext cx="221513" cy="232930"/>
            </a:xfrm>
            <a:prstGeom prst="rect">
              <a:avLst/>
            </a:prstGeom>
            <a:blipFill>
              <a:blip r:embed="rId18" cstate="print"/>
              <a:stretch>
                <a:fillRect/>
              </a:stretch>
            </a:blipFill>
          </p:spPr>
          <p:txBody>
            <a:bodyPr wrap="square" lIns="0" tIns="0" rIns="0" bIns="0" rtlCol="0"/>
            <a:lstStyle/>
            <a:p>
              <a:endParaRPr sz="2263"/>
            </a:p>
          </p:txBody>
        </p:sp>
        <p:sp>
          <p:nvSpPr>
            <p:cNvPr id="36" name="object 6">
              <a:extLst>
                <a:ext uri="{FF2B5EF4-FFF2-40B4-BE49-F238E27FC236}">
                  <a16:creationId xmlns:a16="http://schemas.microsoft.com/office/drawing/2014/main" id="{73CB2017-4E5A-FC4E-A81F-D8A7EB8D684B}"/>
                </a:ext>
              </a:extLst>
            </p:cNvPr>
            <p:cNvSpPr/>
            <p:nvPr/>
          </p:nvSpPr>
          <p:spPr>
            <a:xfrm>
              <a:off x="358395" y="608170"/>
              <a:ext cx="447040" cy="482600"/>
            </a:xfrm>
            <a:custGeom>
              <a:avLst/>
              <a:gdLst/>
              <a:ahLst/>
              <a:cxnLst/>
              <a:rect l="l" t="t" r="r" b="b"/>
              <a:pathLst>
                <a:path w="447040" h="482600">
                  <a:moveTo>
                    <a:pt x="241109" y="0"/>
                  </a:moveTo>
                  <a:lnTo>
                    <a:pt x="192517" y="4898"/>
                  </a:lnTo>
                  <a:lnTo>
                    <a:pt x="147259" y="18947"/>
                  </a:lnTo>
                  <a:lnTo>
                    <a:pt x="106303" y="41176"/>
                  </a:lnTo>
                  <a:lnTo>
                    <a:pt x="70619" y="70616"/>
                  </a:lnTo>
                  <a:lnTo>
                    <a:pt x="41178" y="106297"/>
                  </a:lnTo>
                  <a:lnTo>
                    <a:pt x="18947" y="147248"/>
                  </a:lnTo>
                  <a:lnTo>
                    <a:pt x="4898" y="192500"/>
                  </a:lnTo>
                  <a:lnTo>
                    <a:pt x="0" y="241084"/>
                  </a:lnTo>
                  <a:lnTo>
                    <a:pt x="4898" y="289670"/>
                  </a:lnTo>
                  <a:lnTo>
                    <a:pt x="18947" y="334922"/>
                  </a:lnTo>
                  <a:lnTo>
                    <a:pt x="41178" y="375872"/>
                  </a:lnTo>
                  <a:lnTo>
                    <a:pt x="70619" y="411549"/>
                  </a:lnTo>
                  <a:lnTo>
                    <a:pt x="106303" y="440986"/>
                  </a:lnTo>
                  <a:lnTo>
                    <a:pt x="147259" y="463211"/>
                  </a:lnTo>
                  <a:lnTo>
                    <a:pt x="192517" y="477258"/>
                  </a:lnTo>
                  <a:lnTo>
                    <a:pt x="241109" y="482155"/>
                  </a:lnTo>
                  <a:lnTo>
                    <a:pt x="291853" y="476807"/>
                  </a:lnTo>
                  <a:lnTo>
                    <a:pt x="338917" y="461503"/>
                  </a:lnTo>
                  <a:lnTo>
                    <a:pt x="381182" y="437350"/>
                  </a:lnTo>
                  <a:lnTo>
                    <a:pt x="417532" y="405456"/>
                  </a:lnTo>
                  <a:lnTo>
                    <a:pt x="446849" y="366928"/>
                  </a:lnTo>
                  <a:lnTo>
                    <a:pt x="417563" y="394163"/>
                  </a:lnTo>
                  <a:lnTo>
                    <a:pt x="383052" y="414851"/>
                  </a:lnTo>
                  <a:lnTo>
                    <a:pt x="344324" y="427996"/>
                  </a:lnTo>
                  <a:lnTo>
                    <a:pt x="302386" y="432600"/>
                  </a:lnTo>
                  <a:lnTo>
                    <a:pt x="258475" y="427542"/>
                  </a:lnTo>
                  <a:lnTo>
                    <a:pt x="218165" y="413135"/>
                  </a:lnTo>
                  <a:lnTo>
                    <a:pt x="182605" y="390528"/>
                  </a:lnTo>
                  <a:lnTo>
                    <a:pt x="152946" y="360870"/>
                  </a:lnTo>
                  <a:lnTo>
                    <a:pt x="130337" y="325311"/>
                  </a:lnTo>
                  <a:lnTo>
                    <a:pt x="115929" y="284999"/>
                  </a:lnTo>
                  <a:lnTo>
                    <a:pt x="110870" y="241084"/>
                  </a:lnTo>
                  <a:lnTo>
                    <a:pt x="115929" y="197178"/>
                  </a:lnTo>
                  <a:lnTo>
                    <a:pt x="130337" y="156873"/>
                  </a:lnTo>
                  <a:lnTo>
                    <a:pt x="152946" y="121318"/>
                  </a:lnTo>
                  <a:lnTo>
                    <a:pt x="182605" y="91663"/>
                  </a:lnTo>
                  <a:lnTo>
                    <a:pt x="218165" y="69057"/>
                  </a:lnTo>
                  <a:lnTo>
                    <a:pt x="258475" y="54651"/>
                  </a:lnTo>
                  <a:lnTo>
                    <a:pt x="302386" y="49593"/>
                  </a:lnTo>
                  <a:lnTo>
                    <a:pt x="344262" y="54181"/>
                  </a:lnTo>
                  <a:lnTo>
                    <a:pt x="382941" y="67287"/>
                  </a:lnTo>
                  <a:lnTo>
                    <a:pt x="417417" y="87923"/>
                  </a:lnTo>
                  <a:lnTo>
                    <a:pt x="446684" y="115100"/>
                  </a:lnTo>
                  <a:lnTo>
                    <a:pt x="417363" y="76614"/>
                  </a:lnTo>
                  <a:lnTo>
                    <a:pt x="381041" y="44755"/>
                  </a:lnTo>
                  <a:lnTo>
                    <a:pt x="338820" y="20628"/>
                  </a:lnTo>
                  <a:lnTo>
                    <a:pt x="291808" y="5341"/>
                  </a:lnTo>
                  <a:lnTo>
                    <a:pt x="241109" y="0"/>
                  </a:lnTo>
                  <a:close/>
                </a:path>
              </a:pathLst>
            </a:custGeom>
            <a:solidFill>
              <a:srgbClr val="FFFFFF"/>
            </a:solidFill>
          </p:spPr>
          <p:txBody>
            <a:bodyPr wrap="square" lIns="0" tIns="0" rIns="0" bIns="0" rtlCol="0"/>
            <a:lstStyle/>
            <a:p>
              <a:endParaRPr sz="2263"/>
            </a:p>
          </p:txBody>
        </p:sp>
        <p:sp>
          <p:nvSpPr>
            <p:cNvPr id="37" name="object 7">
              <a:extLst>
                <a:ext uri="{FF2B5EF4-FFF2-40B4-BE49-F238E27FC236}">
                  <a16:creationId xmlns:a16="http://schemas.microsoft.com/office/drawing/2014/main" id="{619815F6-2D68-494C-B87F-B58E315C071E}"/>
                </a:ext>
              </a:extLst>
            </p:cNvPr>
            <p:cNvSpPr/>
            <p:nvPr/>
          </p:nvSpPr>
          <p:spPr>
            <a:xfrm>
              <a:off x="1038263" y="603491"/>
              <a:ext cx="434975" cy="486409"/>
            </a:xfrm>
            <a:custGeom>
              <a:avLst/>
              <a:gdLst/>
              <a:ahLst/>
              <a:cxnLst/>
              <a:rect l="l" t="t" r="r" b="b"/>
              <a:pathLst>
                <a:path w="434975" h="486409">
                  <a:moveTo>
                    <a:pt x="19748" y="385381"/>
                  </a:moveTo>
                  <a:lnTo>
                    <a:pt x="12217" y="385381"/>
                  </a:lnTo>
                  <a:lnTo>
                    <a:pt x="9893" y="378218"/>
                  </a:lnTo>
                  <a:lnTo>
                    <a:pt x="7531" y="385381"/>
                  </a:lnTo>
                  <a:lnTo>
                    <a:pt x="0" y="385381"/>
                  </a:lnTo>
                  <a:lnTo>
                    <a:pt x="6108" y="389839"/>
                  </a:lnTo>
                  <a:lnTo>
                    <a:pt x="3771" y="397002"/>
                  </a:lnTo>
                  <a:lnTo>
                    <a:pt x="9893" y="392569"/>
                  </a:lnTo>
                  <a:lnTo>
                    <a:pt x="15989" y="397002"/>
                  </a:lnTo>
                  <a:lnTo>
                    <a:pt x="13639" y="389839"/>
                  </a:lnTo>
                  <a:lnTo>
                    <a:pt x="19748" y="385381"/>
                  </a:lnTo>
                  <a:close/>
                </a:path>
                <a:path w="434975" h="486409">
                  <a:moveTo>
                    <a:pt x="19748" y="100761"/>
                  </a:moveTo>
                  <a:lnTo>
                    <a:pt x="12217" y="100761"/>
                  </a:lnTo>
                  <a:lnTo>
                    <a:pt x="9893" y="93586"/>
                  </a:lnTo>
                  <a:lnTo>
                    <a:pt x="7531" y="100761"/>
                  </a:lnTo>
                  <a:lnTo>
                    <a:pt x="0" y="100761"/>
                  </a:lnTo>
                  <a:lnTo>
                    <a:pt x="6108" y="105194"/>
                  </a:lnTo>
                  <a:lnTo>
                    <a:pt x="3771" y="112382"/>
                  </a:lnTo>
                  <a:lnTo>
                    <a:pt x="9893" y="107937"/>
                  </a:lnTo>
                  <a:lnTo>
                    <a:pt x="15989" y="112382"/>
                  </a:lnTo>
                  <a:lnTo>
                    <a:pt x="13639" y="105194"/>
                  </a:lnTo>
                  <a:lnTo>
                    <a:pt x="19748" y="100761"/>
                  </a:lnTo>
                  <a:close/>
                </a:path>
                <a:path w="434975" h="486409">
                  <a:moveTo>
                    <a:pt x="65455" y="417487"/>
                  </a:moveTo>
                  <a:lnTo>
                    <a:pt x="53505" y="417487"/>
                  </a:lnTo>
                  <a:lnTo>
                    <a:pt x="49796" y="406095"/>
                  </a:lnTo>
                  <a:lnTo>
                    <a:pt x="46151" y="417487"/>
                  </a:lnTo>
                  <a:lnTo>
                    <a:pt x="34175" y="417487"/>
                  </a:lnTo>
                  <a:lnTo>
                    <a:pt x="43827" y="424510"/>
                  </a:lnTo>
                  <a:lnTo>
                    <a:pt x="40157" y="435864"/>
                  </a:lnTo>
                  <a:lnTo>
                    <a:pt x="49796" y="428879"/>
                  </a:lnTo>
                  <a:lnTo>
                    <a:pt x="59499" y="435864"/>
                  </a:lnTo>
                  <a:lnTo>
                    <a:pt x="55791" y="424510"/>
                  </a:lnTo>
                  <a:lnTo>
                    <a:pt x="65455" y="417487"/>
                  </a:lnTo>
                  <a:close/>
                </a:path>
                <a:path w="434975" h="486409">
                  <a:moveTo>
                    <a:pt x="65455" y="64363"/>
                  </a:moveTo>
                  <a:lnTo>
                    <a:pt x="53505" y="64363"/>
                  </a:lnTo>
                  <a:lnTo>
                    <a:pt x="49796" y="52984"/>
                  </a:lnTo>
                  <a:lnTo>
                    <a:pt x="46151" y="64363"/>
                  </a:lnTo>
                  <a:lnTo>
                    <a:pt x="34175" y="64363"/>
                  </a:lnTo>
                  <a:lnTo>
                    <a:pt x="43827" y="71374"/>
                  </a:lnTo>
                  <a:lnTo>
                    <a:pt x="40157" y="82753"/>
                  </a:lnTo>
                  <a:lnTo>
                    <a:pt x="49796" y="75730"/>
                  </a:lnTo>
                  <a:lnTo>
                    <a:pt x="59499" y="82753"/>
                  </a:lnTo>
                  <a:lnTo>
                    <a:pt x="55791" y="71374"/>
                  </a:lnTo>
                  <a:lnTo>
                    <a:pt x="65455" y="64363"/>
                  </a:lnTo>
                  <a:close/>
                </a:path>
                <a:path w="434975" h="486409">
                  <a:moveTo>
                    <a:pt x="135978" y="443522"/>
                  </a:moveTo>
                  <a:lnTo>
                    <a:pt x="117805" y="443522"/>
                  </a:lnTo>
                  <a:lnTo>
                    <a:pt x="112191" y="426224"/>
                  </a:lnTo>
                  <a:lnTo>
                    <a:pt x="106565" y="443522"/>
                  </a:lnTo>
                  <a:lnTo>
                    <a:pt x="88353" y="443522"/>
                  </a:lnTo>
                  <a:lnTo>
                    <a:pt x="103085" y="454228"/>
                  </a:lnTo>
                  <a:lnTo>
                    <a:pt x="97459" y="471525"/>
                  </a:lnTo>
                  <a:lnTo>
                    <a:pt x="112191" y="460844"/>
                  </a:lnTo>
                  <a:lnTo>
                    <a:pt x="126898" y="471525"/>
                  </a:lnTo>
                  <a:lnTo>
                    <a:pt x="121272" y="454228"/>
                  </a:lnTo>
                  <a:lnTo>
                    <a:pt x="135978" y="443522"/>
                  </a:lnTo>
                  <a:close/>
                </a:path>
                <a:path w="434975" h="486409">
                  <a:moveTo>
                    <a:pt x="135978" y="33172"/>
                  </a:moveTo>
                  <a:lnTo>
                    <a:pt x="117805" y="33172"/>
                  </a:lnTo>
                  <a:lnTo>
                    <a:pt x="112191" y="15862"/>
                  </a:lnTo>
                  <a:lnTo>
                    <a:pt x="106565" y="33172"/>
                  </a:lnTo>
                  <a:lnTo>
                    <a:pt x="88353" y="33172"/>
                  </a:lnTo>
                  <a:lnTo>
                    <a:pt x="103085" y="43865"/>
                  </a:lnTo>
                  <a:lnTo>
                    <a:pt x="97459" y="61175"/>
                  </a:lnTo>
                  <a:lnTo>
                    <a:pt x="112191" y="50482"/>
                  </a:lnTo>
                  <a:lnTo>
                    <a:pt x="126898" y="61175"/>
                  </a:lnTo>
                  <a:lnTo>
                    <a:pt x="121272" y="43865"/>
                  </a:lnTo>
                  <a:lnTo>
                    <a:pt x="135978" y="33172"/>
                  </a:lnTo>
                  <a:close/>
                </a:path>
                <a:path w="434975" h="486409">
                  <a:moveTo>
                    <a:pt x="241642" y="439978"/>
                  </a:moveTo>
                  <a:lnTo>
                    <a:pt x="211505" y="439978"/>
                  </a:lnTo>
                  <a:lnTo>
                    <a:pt x="202196" y="411353"/>
                  </a:lnTo>
                  <a:lnTo>
                    <a:pt x="192874" y="439978"/>
                  </a:lnTo>
                  <a:lnTo>
                    <a:pt x="162775" y="439978"/>
                  </a:lnTo>
                  <a:lnTo>
                    <a:pt x="187147" y="457682"/>
                  </a:lnTo>
                  <a:lnTo>
                    <a:pt x="177825" y="486346"/>
                  </a:lnTo>
                  <a:lnTo>
                    <a:pt x="202196" y="468617"/>
                  </a:lnTo>
                  <a:lnTo>
                    <a:pt x="226580" y="486346"/>
                  </a:lnTo>
                  <a:lnTo>
                    <a:pt x="217246" y="457682"/>
                  </a:lnTo>
                  <a:lnTo>
                    <a:pt x="241642" y="439978"/>
                  </a:lnTo>
                  <a:close/>
                </a:path>
                <a:path w="434975" h="486409">
                  <a:moveTo>
                    <a:pt x="241642" y="28651"/>
                  </a:moveTo>
                  <a:lnTo>
                    <a:pt x="211505" y="28651"/>
                  </a:lnTo>
                  <a:lnTo>
                    <a:pt x="202196" y="0"/>
                  </a:lnTo>
                  <a:lnTo>
                    <a:pt x="192874" y="28651"/>
                  </a:lnTo>
                  <a:lnTo>
                    <a:pt x="162775" y="28651"/>
                  </a:lnTo>
                  <a:lnTo>
                    <a:pt x="187147" y="46355"/>
                  </a:lnTo>
                  <a:lnTo>
                    <a:pt x="177825" y="75018"/>
                  </a:lnTo>
                  <a:lnTo>
                    <a:pt x="202196" y="57302"/>
                  </a:lnTo>
                  <a:lnTo>
                    <a:pt x="226580" y="75018"/>
                  </a:lnTo>
                  <a:lnTo>
                    <a:pt x="217246" y="46355"/>
                  </a:lnTo>
                  <a:lnTo>
                    <a:pt x="241642" y="28651"/>
                  </a:lnTo>
                  <a:close/>
                </a:path>
                <a:path w="434975" h="486409">
                  <a:moveTo>
                    <a:pt x="351828" y="391731"/>
                  </a:moveTo>
                  <a:lnTo>
                    <a:pt x="313512" y="391731"/>
                  </a:lnTo>
                  <a:lnTo>
                    <a:pt x="301650" y="355295"/>
                  </a:lnTo>
                  <a:lnTo>
                    <a:pt x="289814" y="391731"/>
                  </a:lnTo>
                  <a:lnTo>
                    <a:pt x="251472" y="391731"/>
                  </a:lnTo>
                  <a:lnTo>
                    <a:pt x="282486" y="414286"/>
                  </a:lnTo>
                  <a:lnTo>
                    <a:pt x="270662" y="450735"/>
                  </a:lnTo>
                  <a:lnTo>
                    <a:pt x="301650" y="428218"/>
                  </a:lnTo>
                  <a:lnTo>
                    <a:pt x="332676" y="450735"/>
                  </a:lnTo>
                  <a:lnTo>
                    <a:pt x="320814" y="414286"/>
                  </a:lnTo>
                  <a:lnTo>
                    <a:pt x="351828" y="391731"/>
                  </a:lnTo>
                  <a:close/>
                </a:path>
                <a:path w="434975" h="486409">
                  <a:moveTo>
                    <a:pt x="351828" y="59982"/>
                  </a:moveTo>
                  <a:lnTo>
                    <a:pt x="313512" y="59982"/>
                  </a:lnTo>
                  <a:lnTo>
                    <a:pt x="301650" y="23520"/>
                  </a:lnTo>
                  <a:lnTo>
                    <a:pt x="289814" y="59982"/>
                  </a:lnTo>
                  <a:lnTo>
                    <a:pt x="251472" y="59982"/>
                  </a:lnTo>
                  <a:lnTo>
                    <a:pt x="282486" y="82511"/>
                  </a:lnTo>
                  <a:lnTo>
                    <a:pt x="270662" y="118973"/>
                  </a:lnTo>
                  <a:lnTo>
                    <a:pt x="301650" y="96456"/>
                  </a:lnTo>
                  <a:lnTo>
                    <a:pt x="332676" y="118973"/>
                  </a:lnTo>
                  <a:lnTo>
                    <a:pt x="320814" y="82511"/>
                  </a:lnTo>
                  <a:lnTo>
                    <a:pt x="351828" y="59982"/>
                  </a:lnTo>
                  <a:close/>
                </a:path>
                <a:path w="434975" h="486409">
                  <a:moveTo>
                    <a:pt x="434594" y="293192"/>
                  </a:moveTo>
                  <a:lnTo>
                    <a:pt x="389432" y="293192"/>
                  </a:lnTo>
                  <a:lnTo>
                    <a:pt x="375475" y="250253"/>
                  </a:lnTo>
                  <a:lnTo>
                    <a:pt x="361480" y="293192"/>
                  </a:lnTo>
                  <a:lnTo>
                    <a:pt x="316318" y="293192"/>
                  </a:lnTo>
                  <a:lnTo>
                    <a:pt x="352869" y="319760"/>
                  </a:lnTo>
                  <a:lnTo>
                    <a:pt x="338912" y="362750"/>
                  </a:lnTo>
                  <a:lnTo>
                    <a:pt x="375475" y="336194"/>
                  </a:lnTo>
                  <a:lnTo>
                    <a:pt x="412013" y="362750"/>
                  </a:lnTo>
                  <a:lnTo>
                    <a:pt x="398056" y="319760"/>
                  </a:lnTo>
                  <a:lnTo>
                    <a:pt x="434594" y="293192"/>
                  </a:lnTo>
                  <a:close/>
                </a:path>
                <a:path w="434975" h="486409">
                  <a:moveTo>
                    <a:pt x="434594" y="162204"/>
                  </a:moveTo>
                  <a:lnTo>
                    <a:pt x="389432" y="162204"/>
                  </a:lnTo>
                  <a:lnTo>
                    <a:pt x="375475" y="119240"/>
                  </a:lnTo>
                  <a:lnTo>
                    <a:pt x="361480" y="162204"/>
                  </a:lnTo>
                  <a:lnTo>
                    <a:pt x="316318" y="162204"/>
                  </a:lnTo>
                  <a:lnTo>
                    <a:pt x="352869" y="188772"/>
                  </a:lnTo>
                  <a:lnTo>
                    <a:pt x="338912" y="231736"/>
                  </a:lnTo>
                  <a:lnTo>
                    <a:pt x="375475" y="205181"/>
                  </a:lnTo>
                  <a:lnTo>
                    <a:pt x="412013" y="231736"/>
                  </a:lnTo>
                  <a:lnTo>
                    <a:pt x="398056" y="188772"/>
                  </a:lnTo>
                  <a:lnTo>
                    <a:pt x="434594" y="162204"/>
                  </a:lnTo>
                  <a:close/>
                </a:path>
              </a:pathLst>
            </a:custGeom>
            <a:solidFill>
              <a:srgbClr val="FDEE0D"/>
            </a:solidFill>
          </p:spPr>
          <p:txBody>
            <a:bodyPr wrap="square" lIns="0" tIns="0" rIns="0" bIns="0" rtlCol="0"/>
            <a:lstStyle/>
            <a:p>
              <a:endParaRPr sz="2263"/>
            </a:p>
          </p:txBody>
        </p:sp>
      </p:grpSp>
      <p:pic>
        <p:nvPicPr>
          <p:cNvPr id="38" name="Picture 9">
            <a:extLst>
              <a:ext uri="{FF2B5EF4-FFF2-40B4-BE49-F238E27FC236}">
                <a16:creationId xmlns:a16="http://schemas.microsoft.com/office/drawing/2014/main" id="{E5A0BFF2-DFA1-1545-9B22-4B2D50A22711}"/>
              </a:ext>
            </a:extLst>
          </p:cNvPr>
          <p:cNvPicPr>
            <a:picLocks noChangeAspect="1" noChangeArrowheads="1"/>
          </p:cNvPicPr>
          <p:nvPr userDrawn="1"/>
        </p:nvPicPr>
        <p:blipFill>
          <a:blip r:embed="rId19" cstate="print"/>
          <a:srcRect/>
          <a:stretch>
            <a:fillRect/>
          </a:stretch>
        </p:blipFill>
        <p:spPr bwMode="auto">
          <a:xfrm>
            <a:off x="0" y="950416"/>
            <a:ext cx="12192000" cy="95250"/>
          </a:xfrm>
          <a:prstGeom prst="rect">
            <a:avLst/>
          </a:prstGeom>
          <a:noFill/>
          <a:ln w="9525">
            <a:noFill/>
            <a:miter lim="800000"/>
            <a:headEnd/>
            <a:tailEnd/>
          </a:ln>
        </p:spPr>
      </p:pic>
      <p:sp>
        <p:nvSpPr>
          <p:cNvPr id="39" name="Altbilgi Yer Tutucusu 4">
            <a:extLst>
              <a:ext uri="{FF2B5EF4-FFF2-40B4-BE49-F238E27FC236}">
                <a16:creationId xmlns:a16="http://schemas.microsoft.com/office/drawing/2014/main" id="{5DACD0C2-EDEC-D448-83F3-6C4DA9A980F8}"/>
              </a:ext>
            </a:extLst>
          </p:cNvPr>
          <p:cNvSpPr>
            <a:spLocks noGrp="1"/>
          </p:cNvSpPr>
          <p:nvPr>
            <p:ph type="ftr" sz="quarter" idx="3"/>
          </p:nvPr>
        </p:nvSpPr>
        <p:spPr>
          <a:xfrm>
            <a:off x="4497136" y="6514410"/>
            <a:ext cx="2854271" cy="403003"/>
          </a:xfrm>
          <a:prstGeom prst="rect">
            <a:avLst/>
          </a:prstGeom>
        </p:spPr>
        <p:txBody>
          <a:bodyPr/>
          <a:lstStyle>
            <a:lvl1pPr algn="ctr">
              <a:defRPr sz="1600" b="0"/>
            </a:lvl1pPr>
          </a:lstStyle>
          <a:p>
            <a:r>
              <a:rPr lang="tr-TR">
                <a:solidFill>
                  <a:schemeClr val="bg1"/>
                </a:solidFill>
                <a:latin typeface="Source Sans Pro" panose="020B0503030403020204" pitchFamily="34" charset="0"/>
                <a:ea typeface="Source Sans Pro" panose="020B0503030403020204" pitchFamily="34" charset="0"/>
              </a:rPr>
              <a:t>Directorate for EU Affairs</a:t>
            </a:r>
            <a:endParaRPr lang="tr-TR"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13603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3" r:id="rId11"/>
    <p:sldLayoutId id="2147483676" r:id="rId12"/>
    <p:sldLayoutId id="2147483678" r:id="rId13"/>
  </p:sldLayoutIdLst>
  <p:transition spd="slow">
    <p:push dir="r"/>
  </p:transition>
  <p:hf hdr="0"/>
  <p:txStyles>
    <p:title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B19A81-0DE7-E24C-93EE-AD33D8C9F08F}"/>
              </a:ext>
            </a:extLst>
          </p:cNvPr>
          <p:cNvSpPr/>
          <p:nvPr userDrawn="1"/>
        </p:nvSpPr>
        <p:spPr>
          <a:xfrm>
            <a:off x="10335568" y="6200939"/>
            <a:ext cx="1589731" cy="369332"/>
          </a:xfrm>
          <a:prstGeom prst="rect">
            <a:avLst/>
          </a:prstGeom>
        </p:spPr>
        <p:txBody>
          <a:bodyPr wrap="none">
            <a:spAutoFit/>
          </a:bodyPr>
          <a:lstStyle/>
          <a:p>
            <a:r>
              <a:rPr lang="tr-TR" b="1" dirty="0" err="1">
                <a:solidFill>
                  <a:schemeClr val="bg1"/>
                </a:solidFill>
              </a:rPr>
              <a:t>www.ab.gov.tr</a:t>
            </a:r>
            <a:endParaRPr lang="tr-TR" b="1" dirty="0">
              <a:solidFill>
                <a:schemeClr val="bg1"/>
              </a:solidFill>
            </a:endParaRPr>
          </a:p>
        </p:txBody>
      </p:sp>
      <p:sp>
        <p:nvSpPr>
          <p:cNvPr id="16" name="Rectangle 15">
            <a:extLst>
              <a:ext uri="{FF2B5EF4-FFF2-40B4-BE49-F238E27FC236}">
                <a16:creationId xmlns:a16="http://schemas.microsoft.com/office/drawing/2014/main" id="{5D1AA108-1246-0648-ABFE-9A5BDF1BE83E}"/>
              </a:ext>
            </a:extLst>
          </p:cNvPr>
          <p:cNvSpPr/>
          <p:nvPr userDrawn="1"/>
        </p:nvSpPr>
        <p:spPr>
          <a:xfrm>
            <a:off x="4397015" y="6200939"/>
            <a:ext cx="2580386" cy="369332"/>
          </a:xfrm>
          <a:prstGeom prst="rect">
            <a:avLst/>
          </a:prstGeom>
        </p:spPr>
        <p:txBody>
          <a:bodyPr wrap="none">
            <a:spAutoFit/>
          </a:bodyPr>
          <a:lstStyle/>
          <a:p>
            <a:pPr algn="ctr"/>
            <a:r>
              <a:rPr lang="tr-TR" b="1" dirty="0" err="1">
                <a:solidFill>
                  <a:schemeClr val="bg1"/>
                </a:solidFill>
              </a:rPr>
              <a:t>Directorate</a:t>
            </a:r>
            <a:r>
              <a:rPr lang="tr-TR" b="1" dirty="0">
                <a:solidFill>
                  <a:schemeClr val="bg1"/>
                </a:solidFill>
              </a:rPr>
              <a:t> </a:t>
            </a:r>
            <a:r>
              <a:rPr lang="tr-TR" b="1" dirty="0" err="1">
                <a:solidFill>
                  <a:schemeClr val="bg1"/>
                </a:solidFill>
              </a:rPr>
              <a:t>for</a:t>
            </a:r>
            <a:r>
              <a:rPr lang="tr-TR" b="1" dirty="0">
                <a:solidFill>
                  <a:schemeClr val="bg1"/>
                </a:solidFill>
              </a:rPr>
              <a:t> EU </a:t>
            </a:r>
            <a:r>
              <a:rPr lang="tr-TR" b="1" dirty="0" err="1">
                <a:solidFill>
                  <a:schemeClr val="bg1"/>
                </a:solidFill>
              </a:rPr>
              <a:t>Affairs</a:t>
            </a:r>
            <a:endParaRPr lang="tr-TR" b="1" dirty="0">
              <a:solidFill>
                <a:schemeClr val="bg1"/>
              </a:solidFill>
            </a:endParaRPr>
          </a:p>
        </p:txBody>
      </p:sp>
      <p:pic>
        <p:nvPicPr>
          <p:cNvPr id="18" name="Resim 31">
            <a:extLst>
              <a:ext uri="{FF2B5EF4-FFF2-40B4-BE49-F238E27FC236}">
                <a16:creationId xmlns:a16="http://schemas.microsoft.com/office/drawing/2014/main" id="{5E50CF16-09E7-434E-A417-4C36CC4746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6701" y="6190911"/>
            <a:ext cx="1496101" cy="379360"/>
          </a:xfrm>
          <a:prstGeom prst="rect">
            <a:avLst/>
          </a:prstGeom>
        </p:spPr>
      </p:pic>
      <p:sp>
        <p:nvSpPr>
          <p:cNvPr id="19" name="AutoShape 2">
            <a:extLst>
              <a:ext uri="{FF2B5EF4-FFF2-40B4-BE49-F238E27FC236}">
                <a16:creationId xmlns:a16="http://schemas.microsoft.com/office/drawing/2014/main" id="{B749F334-39CC-6F43-A97F-E87B698B25C8}"/>
              </a:ext>
            </a:extLst>
          </p:cNvPr>
          <p:cNvSpPr>
            <a:spLocks/>
          </p:cNvSpPr>
          <p:nvPr userDrawn="1"/>
        </p:nvSpPr>
        <p:spPr bwMode="auto">
          <a:xfrm>
            <a:off x="0" y="0"/>
            <a:ext cx="12192000" cy="6858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ubicBezTo>
                  <a:pt x="0" y="21600"/>
                  <a:pt x="0" y="0"/>
                  <a:pt x="0" y="0"/>
                </a:cubicBezTo>
                <a:close/>
              </a:path>
            </a:pathLst>
          </a:custGeom>
          <a:solidFill>
            <a:srgbClr val="041B3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nchor="ctr"/>
          <a:lstStyle/>
          <a:p>
            <a:endParaRPr lang="en-TR" altLang="en-TR" sz="3000">
              <a:solidFill>
                <a:srgbClr val="FFFFFF"/>
              </a:solidFill>
              <a:effectLst>
                <a:outerShdw blurRad="38100" dist="38100" dir="2700000" algn="tl">
                  <a:srgbClr val="000000"/>
                </a:outerShdw>
              </a:effectLst>
            </a:endParaRPr>
          </a:p>
        </p:txBody>
      </p:sp>
      <p:pic>
        <p:nvPicPr>
          <p:cNvPr id="20" name="Picture 19">
            <a:extLst>
              <a:ext uri="{FF2B5EF4-FFF2-40B4-BE49-F238E27FC236}">
                <a16:creationId xmlns:a16="http://schemas.microsoft.com/office/drawing/2014/main" id="{8297B565-F932-FE45-AFA7-F1D44DE18E5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6258" r="2055" b="20345"/>
          <a:stretch/>
        </p:blipFill>
        <p:spPr>
          <a:xfrm>
            <a:off x="0" y="6467712"/>
            <a:ext cx="12190816" cy="403003"/>
          </a:xfrm>
          <a:prstGeom prst="rect">
            <a:avLst/>
          </a:prstGeom>
        </p:spPr>
      </p:pic>
      <p:pic>
        <p:nvPicPr>
          <p:cNvPr id="21" name="Resim 31">
            <a:extLst>
              <a:ext uri="{FF2B5EF4-FFF2-40B4-BE49-F238E27FC236}">
                <a16:creationId xmlns:a16="http://schemas.microsoft.com/office/drawing/2014/main" id="{257E572E-6D66-6D48-A955-C5839CB18E8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922" y="6409144"/>
            <a:ext cx="2199373" cy="580396"/>
          </a:xfrm>
          <a:prstGeom prst="rect">
            <a:avLst/>
          </a:prstGeom>
        </p:spPr>
      </p:pic>
      <p:sp>
        <p:nvSpPr>
          <p:cNvPr id="22" name="Metin kutusu 30">
            <a:extLst>
              <a:ext uri="{FF2B5EF4-FFF2-40B4-BE49-F238E27FC236}">
                <a16:creationId xmlns:a16="http://schemas.microsoft.com/office/drawing/2014/main" id="{A23B8568-6D48-E942-9298-C095929A0A15}"/>
              </a:ext>
            </a:extLst>
          </p:cNvPr>
          <p:cNvSpPr txBox="1"/>
          <p:nvPr userDrawn="1"/>
        </p:nvSpPr>
        <p:spPr>
          <a:xfrm>
            <a:off x="10579683" y="6509057"/>
            <a:ext cx="1825958" cy="320311"/>
          </a:xfrm>
          <a:prstGeom prst="rect">
            <a:avLst/>
          </a:prstGeom>
          <a:noFill/>
        </p:spPr>
        <p:txBody>
          <a:bodyPr wrap="squar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www.ab.gov.tr</a:t>
            </a:r>
            <a:endParaRPr lang="tr-TR" sz="1400" b="1" dirty="0">
              <a:solidFill>
                <a:schemeClr val="bg1"/>
              </a:solidFill>
              <a:latin typeface="Source Sans Pro" panose="020B0503030403020204" pitchFamily="34" charset="0"/>
              <a:ea typeface="Source Sans Pro" panose="020B0503030403020204" pitchFamily="34" charset="0"/>
            </a:endParaRPr>
          </a:p>
        </p:txBody>
      </p:sp>
      <p:grpSp>
        <p:nvGrpSpPr>
          <p:cNvPr id="33" name="object 3">
            <a:extLst>
              <a:ext uri="{FF2B5EF4-FFF2-40B4-BE49-F238E27FC236}">
                <a16:creationId xmlns:a16="http://schemas.microsoft.com/office/drawing/2014/main" id="{FA8681B4-70F8-6F42-B282-F3980A352D61}"/>
              </a:ext>
            </a:extLst>
          </p:cNvPr>
          <p:cNvGrpSpPr/>
          <p:nvPr userDrawn="1"/>
        </p:nvGrpSpPr>
        <p:grpSpPr>
          <a:xfrm>
            <a:off x="92652" y="96786"/>
            <a:ext cx="1470761" cy="756844"/>
            <a:chOff x="255181" y="484378"/>
            <a:chExt cx="1328420" cy="730250"/>
          </a:xfrm>
        </p:grpSpPr>
        <p:sp>
          <p:nvSpPr>
            <p:cNvPr id="34" name="object 4">
              <a:extLst>
                <a:ext uri="{FF2B5EF4-FFF2-40B4-BE49-F238E27FC236}">
                  <a16:creationId xmlns:a16="http://schemas.microsoft.com/office/drawing/2014/main" id="{8F4E108F-EDE2-0B49-A8F7-C2AF4162FCC5}"/>
                </a:ext>
              </a:extLst>
            </p:cNvPr>
            <p:cNvSpPr/>
            <p:nvPr/>
          </p:nvSpPr>
          <p:spPr>
            <a:xfrm>
              <a:off x="255181" y="484378"/>
              <a:ext cx="1328191" cy="729767"/>
            </a:xfrm>
            <a:prstGeom prst="rect">
              <a:avLst/>
            </a:prstGeom>
            <a:blipFill>
              <a:blip r:embed="rId17" cstate="print"/>
              <a:stretch>
                <a:fillRect/>
              </a:stretch>
            </a:blipFill>
          </p:spPr>
          <p:txBody>
            <a:bodyPr wrap="square" lIns="0" tIns="0" rIns="0" bIns="0" rtlCol="0"/>
            <a:lstStyle/>
            <a:p>
              <a:endParaRPr sz="2263"/>
            </a:p>
          </p:txBody>
        </p:sp>
        <p:sp>
          <p:nvSpPr>
            <p:cNvPr id="35" name="object 5">
              <a:extLst>
                <a:ext uri="{FF2B5EF4-FFF2-40B4-BE49-F238E27FC236}">
                  <a16:creationId xmlns:a16="http://schemas.microsoft.com/office/drawing/2014/main" id="{7DFFC0E2-6838-1342-9E23-3222B94B39FF}"/>
                </a:ext>
              </a:extLst>
            </p:cNvPr>
            <p:cNvSpPr/>
            <p:nvPr/>
          </p:nvSpPr>
          <p:spPr>
            <a:xfrm>
              <a:off x="794009" y="735087"/>
              <a:ext cx="221513" cy="232930"/>
            </a:xfrm>
            <a:prstGeom prst="rect">
              <a:avLst/>
            </a:prstGeom>
            <a:blipFill>
              <a:blip r:embed="rId18" cstate="print"/>
              <a:stretch>
                <a:fillRect/>
              </a:stretch>
            </a:blipFill>
          </p:spPr>
          <p:txBody>
            <a:bodyPr wrap="square" lIns="0" tIns="0" rIns="0" bIns="0" rtlCol="0"/>
            <a:lstStyle/>
            <a:p>
              <a:endParaRPr sz="2263"/>
            </a:p>
          </p:txBody>
        </p:sp>
        <p:sp>
          <p:nvSpPr>
            <p:cNvPr id="36" name="object 6">
              <a:extLst>
                <a:ext uri="{FF2B5EF4-FFF2-40B4-BE49-F238E27FC236}">
                  <a16:creationId xmlns:a16="http://schemas.microsoft.com/office/drawing/2014/main" id="{73CB2017-4E5A-FC4E-A81F-D8A7EB8D684B}"/>
                </a:ext>
              </a:extLst>
            </p:cNvPr>
            <p:cNvSpPr/>
            <p:nvPr/>
          </p:nvSpPr>
          <p:spPr>
            <a:xfrm>
              <a:off x="358395" y="608170"/>
              <a:ext cx="447040" cy="482600"/>
            </a:xfrm>
            <a:custGeom>
              <a:avLst/>
              <a:gdLst/>
              <a:ahLst/>
              <a:cxnLst/>
              <a:rect l="l" t="t" r="r" b="b"/>
              <a:pathLst>
                <a:path w="447040" h="482600">
                  <a:moveTo>
                    <a:pt x="241109" y="0"/>
                  </a:moveTo>
                  <a:lnTo>
                    <a:pt x="192517" y="4898"/>
                  </a:lnTo>
                  <a:lnTo>
                    <a:pt x="147259" y="18947"/>
                  </a:lnTo>
                  <a:lnTo>
                    <a:pt x="106303" y="41176"/>
                  </a:lnTo>
                  <a:lnTo>
                    <a:pt x="70619" y="70616"/>
                  </a:lnTo>
                  <a:lnTo>
                    <a:pt x="41178" y="106297"/>
                  </a:lnTo>
                  <a:lnTo>
                    <a:pt x="18947" y="147248"/>
                  </a:lnTo>
                  <a:lnTo>
                    <a:pt x="4898" y="192500"/>
                  </a:lnTo>
                  <a:lnTo>
                    <a:pt x="0" y="241084"/>
                  </a:lnTo>
                  <a:lnTo>
                    <a:pt x="4898" y="289670"/>
                  </a:lnTo>
                  <a:lnTo>
                    <a:pt x="18947" y="334922"/>
                  </a:lnTo>
                  <a:lnTo>
                    <a:pt x="41178" y="375872"/>
                  </a:lnTo>
                  <a:lnTo>
                    <a:pt x="70619" y="411549"/>
                  </a:lnTo>
                  <a:lnTo>
                    <a:pt x="106303" y="440986"/>
                  </a:lnTo>
                  <a:lnTo>
                    <a:pt x="147259" y="463211"/>
                  </a:lnTo>
                  <a:lnTo>
                    <a:pt x="192517" y="477258"/>
                  </a:lnTo>
                  <a:lnTo>
                    <a:pt x="241109" y="482155"/>
                  </a:lnTo>
                  <a:lnTo>
                    <a:pt x="291853" y="476807"/>
                  </a:lnTo>
                  <a:lnTo>
                    <a:pt x="338917" y="461503"/>
                  </a:lnTo>
                  <a:lnTo>
                    <a:pt x="381182" y="437350"/>
                  </a:lnTo>
                  <a:lnTo>
                    <a:pt x="417532" y="405456"/>
                  </a:lnTo>
                  <a:lnTo>
                    <a:pt x="446849" y="366928"/>
                  </a:lnTo>
                  <a:lnTo>
                    <a:pt x="417563" y="394163"/>
                  </a:lnTo>
                  <a:lnTo>
                    <a:pt x="383052" y="414851"/>
                  </a:lnTo>
                  <a:lnTo>
                    <a:pt x="344324" y="427996"/>
                  </a:lnTo>
                  <a:lnTo>
                    <a:pt x="302386" y="432600"/>
                  </a:lnTo>
                  <a:lnTo>
                    <a:pt x="258475" y="427542"/>
                  </a:lnTo>
                  <a:lnTo>
                    <a:pt x="218165" y="413135"/>
                  </a:lnTo>
                  <a:lnTo>
                    <a:pt x="182605" y="390528"/>
                  </a:lnTo>
                  <a:lnTo>
                    <a:pt x="152946" y="360870"/>
                  </a:lnTo>
                  <a:lnTo>
                    <a:pt x="130337" y="325311"/>
                  </a:lnTo>
                  <a:lnTo>
                    <a:pt x="115929" y="284999"/>
                  </a:lnTo>
                  <a:lnTo>
                    <a:pt x="110870" y="241084"/>
                  </a:lnTo>
                  <a:lnTo>
                    <a:pt x="115929" y="197178"/>
                  </a:lnTo>
                  <a:lnTo>
                    <a:pt x="130337" y="156873"/>
                  </a:lnTo>
                  <a:lnTo>
                    <a:pt x="152946" y="121318"/>
                  </a:lnTo>
                  <a:lnTo>
                    <a:pt x="182605" y="91663"/>
                  </a:lnTo>
                  <a:lnTo>
                    <a:pt x="218165" y="69057"/>
                  </a:lnTo>
                  <a:lnTo>
                    <a:pt x="258475" y="54651"/>
                  </a:lnTo>
                  <a:lnTo>
                    <a:pt x="302386" y="49593"/>
                  </a:lnTo>
                  <a:lnTo>
                    <a:pt x="344262" y="54181"/>
                  </a:lnTo>
                  <a:lnTo>
                    <a:pt x="382941" y="67287"/>
                  </a:lnTo>
                  <a:lnTo>
                    <a:pt x="417417" y="87923"/>
                  </a:lnTo>
                  <a:lnTo>
                    <a:pt x="446684" y="115100"/>
                  </a:lnTo>
                  <a:lnTo>
                    <a:pt x="417363" y="76614"/>
                  </a:lnTo>
                  <a:lnTo>
                    <a:pt x="381041" y="44755"/>
                  </a:lnTo>
                  <a:lnTo>
                    <a:pt x="338820" y="20628"/>
                  </a:lnTo>
                  <a:lnTo>
                    <a:pt x="291808" y="5341"/>
                  </a:lnTo>
                  <a:lnTo>
                    <a:pt x="241109" y="0"/>
                  </a:lnTo>
                  <a:close/>
                </a:path>
              </a:pathLst>
            </a:custGeom>
            <a:solidFill>
              <a:srgbClr val="FFFFFF"/>
            </a:solidFill>
          </p:spPr>
          <p:txBody>
            <a:bodyPr wrap="square" lIns="0" tIns="0" rIns="0" bIns="0" rtlCol="0"/>
            <a:lstStyle/>
            <a:p>
              <a:endParaRPr sz="2263"/>
            </a:p>
          </p:txBody>
        </p:sp>
        <p:sp>
          <p:nvSpPr>
            <p:cNvPr id="37" name="object 7">
              <a:extLst>
                <a:ext uri="{FF2B5EF4-FFF2-40B4-BE49-F238E27FC236}">
                  <a16:creationId xmlns:a16="http://schemas.microsoft.com/office/drawing/2014/main" id="{619815F6-2D68-494C-B87F-B58E315C071E}"/>
                </a:ext>
              </a:extLst>
            </p:cNvPr>
            <p:cNvSpPr/>
            <p:nvPr/>
          </p:nvSpPr>
          <p:spPr>
            <a:xfrm>
              <a:off x="1038263" y="603491"/>
              <a:ext cx="434975" cy="486409"/>
            </a:xfrm>
            <a:custGeom>
              <a:avLst/>
              <a:gdLst/>
              <a:ahLst/>
              <a:cxnLst/>
              <a:rect l="l" t="t" r="r" b="b"/>
              <a:pathLst>
                <a:path w="434975" h="486409">
                  <a:moveTo>
                    <a:pt x="19748" y="385381"/>
                  </a:moveTo>
                  <a:lnTo>
                    <a:pt x="12217" y="385381"/>
                  </a:lnTo>
                  <a:lnTo>
                    <a:pt x="9893" y="378218"/>
                  </a:lnTo>
                  <a:lnTo>
                    <a:pt x="7531" y="385381"/>
                  </a:lnTo>
                  <a:lnTo>
                    <a:pt x="0" y="385381"/>
                  </a:lnTo>
                  <a:lnTo>
                    <a:pt x="6108" y="389839"/>
                  </a:lnTo>
                  <a:lnTo>
                    <a:pt x="3771" y="397002"/>
                  </a:lnTo>
                  <a:lnTo>
                    <a:pt x="9893" y="392569"/>
                  </a:lnTo>
                  <a:lnTo>
                    <a:pt x="15989" y="397002"/>
                  </a:lnTo>
                  <a:lnTo>
                    <a:pt x="13639" y="389839"/>
                  </a:lnTo>
                  <a:lnTo>
                    <a:pt x="19748" y="385381"/>
                  </a:lnTo>
                  <a:close/>
                </a:path>
                <a:path w="434975" h="486409">
                  <a:moveTo>
                    <a:pt x="19748" y="100761"/>
                  </a:moveTo>
                  <a:lnTo>
                    <a:pt x="12217" y="100761"/>
                  </a:lnTo>
                  <a:lnTo>
                    <a:pt x="9893" y="93586"/>
                  </a:lnTo>
                  <a:lnTo>
                    <a:pt x="7531" y="100761"/>
                  </a:lnTo>
                  <a:lnTo>
                    <a:pt x="0" y="100761"/>
                  </a:lnTo>
                  <a:lnTo>
                    <a:pt x="6108" y="105194"/>
                  </a:lnTo>
                  <a:lnTo>
                    <a:pt x="3771" y="112382"/>
                  </a:lnTo>
                  <a:lnTo>
                    <a:pt x="9893" y="107937"/>
                  </a:lnTo>
                  <a:lnTo>
                    <a:pt x="15989" y="112382"/>
                  </a:lnTo>
                  <a:lnTo>
                    <a:pt x="13639" y="105194"/>
                  </a:lnTo>
                  <a:lnTo>
                    <a:pt x="19748" y="100761"/>
                  </a:lnTo>
                  <a:close/>
                </a:path>
                <a:path w="434975" h="486409">
                  <a:moveTo>
                    <a:pt x="65455" y="417487"/>
                  </a:moveTo>
                  <a:lnTo>
                    <a:pt x="53505" y="417487"/>
                  </a:lnTo>
                  <a:lnTo>
                    <a:pt x="49796" y="406095"/>
                  </a:lnTo>
                  <a:lnTo>
                    <a:pt x="46151" y="417487"/>
                  </a:lnTo>
                  <a:lnTo>
                    <a:pt x="34175" y="417487"/>
                  </a:lnTo>
                  <a:lnTo>
                    <a:pt x="43827" y="424510"/>
                  </a:lnTo>
                  <a:lnTo>
                    <a:pt x="40157" y="435864"/>
                  </a:lnTo>
                  <a:lnTo>
                    <a:pt x="49796" y="428879"/>
                  </a:lnTo>
                  <a:lnTo>
                    <a:pt x="59499" y="435864"/>
                  </a:lnTo>
                  <a:lnTo>
                    <a:pt x="55791" y="424510"/>
                  </a:lnTo>
                  <a:lnTo>
                    <a:pt x="65455" y="417487"/>
                  </a:lnTo>
                  <a:close/>
                </a:path>
                <a:path w="434975" h="486409">
                  <a:moveTo>
                    <a:pt x="65455" y="64363"/>
                  </a:moveTo>
                  <a:lnTo>
                    <a:pt x="53505" y="64363"/>
                  </a:lnTo>
                  <a:lnTo>
                    <a:pt x="49796" y="52984"/>
                  </a:lnTo>
                  <a:lnTo>
                    <a:pt x="46151" y="64363"/>
                  </a:lnTo>
                  <a:lnTo>
                    <a:pt x="34175" y="64363"/>
                  </a:lnTo>
                  <a:lnTo>
                    <a:pt x="43827" y="71374"/>
                  </a:lnTo>
                  <a:lnTo>
                    <a:pt x="40157" y="82753"/>
                  </a:lnTo>
                  <a:lnTo>
                    <a:pt x="49796" y="75730"/>
                  </a:lnTo>
                  <a:lnTo>
                    <a:pt x="59499" y="82753"/>
                  </a:lnTo>
                  <a:lnTo>
                    <a:pt x="55791" y="71374"/>
                  </a:lnTo>
                  <a:lnTo>
                    <a:pt x="65455" y="64363"/>
                  </a:lnTo>
                  <a:close/>
                </a:path>
                <a:path w="434975" h="486409">
                  <a:moveTo>
                    <a:pt x="135978" y="443522"/>
                  </a:moveTo>
                  <a:lnTo>
                    <a:pt x="117805" y="443522"/>
                  </a:lnTo>
                  <a:lnTo>
                    <a:pt x="112191" y="426224"/>
                  </a:lnTo>
                  <a:lnTo>
                    <a:pt x="106565" y="443522"/>
                  </a:lnTo>
                  <a:lnTo>
                    <a:pt x="88353" y="443522"/>
                  </a:lnTo>
                  <a:lnTo>
                    <a:pt x="103085" y="454228"/>
                  </a:lnTo>
                  <a:lnTo>
                    <a:pt x="97459" y="471525"/>
                  </a:lnTo>
                  <a:lnTo>
                    <a:pt x="112191" y="460844"/>
                  </a:lnTo>
                  <a:lnTo>
                    <a:pt x="126898" y="471525"/>
                  </a:lnTo>
                  <a:lnTo>
                    <a:pt x="121272" y="454228"/>
                  </a:lnTo>
                  <a:lnTo>
                    <a:pt x="135978" y="443522"/>
                  </a:lnTo>
                  <a:close/>
                </a:path>
                <a:path w="434975" h="486409">
                  <a:moveTo>
                    <a:pt x="135978" y="33172"/>
                  </a:moveTo>
                  <a:lnTo>
                    <a:pt x="117805" y="33172"/>
                  </a:lnTo>
                  <a:lnTo>
                    <a:pt x="112191" y="15862"/>
                  </a:lnTo>
                  <a:lnTo>
                    <a:pt x="106565" y="33172"/>
                  </a:lnTo>
                  <a:lnTo>
                    <a:pt x="88353" y="33172"/>
                  </a:lnTo>
                  <a:lnTo>
                    <a:pt x="103085" y="43865"/>
                  </a:lnTo>
                  <a:lnTo>
                    <a:pt x="97459" y="61175"/>
                  </a:lnTo>
                  <a:lnTo>
                    <a:pt x="112191" y="50482"/>
                  </a:lnTo>
                  <a:lnTo>
                    <a:pt x="126898" y="61175"/>
                  </a:lnTo>
                  <a:lnTo>
                    <a:pt x="121272" y="43865"/>
                  </a:lnTo>
                  <a:lnTo>
                    <a:pt x="135978" y="33172"/>
                  </a:lnTo>
                  <a:close/>
                </a:path>
                <a:path w="434975" h="486409">
                  <a:moveTo>
                    <a:pt x="241642" y="439978"/>
                  </a:moveTo>
                  <a:lnTo>
                    <a:pt x="211505" y="439978"/>
                  </a:lnTo>
                  <a:lnTo>
                    <a:pt x="202196" y="411353"/>
                  </a:lnTo>
                  <a:lnTo>
                    <a:pt x="192874" y="439978"/>
                  </a:lnTo>
                  <a:lnTo>
                    <a:pt x="162775" y="439978"/>
                  </a:lnTo>
                  <a:lnTo>
                    <a:pt x="187147" y="457682"/>
                  </a:lnTo>
                  <a:lnTo>
                    <a:pt x="177825" y="486346"/>
                  </a:lnTo>
                  <a:lnTo>
                    <a:pt x="202196" y="468617"/>
                  </a:lnTo>
                  <a:lnTo>
                    <a:pt x="226580" y="486346"/>
                  </a:lnTo>
                  <a:lnTo>
                    <a:pt x="217246" y="457682"/>
                  </a:lnTo>
                  <a:lnTo>
                    <a:pt x="241642" y="439978"/>
                  </a:lnTo>
                  <a:close/>
                </a:path>
                <a:path w="434975" h="486409">
                  <a:moveTo>
                    <a:pt x="241642" y="28651"/>
                  </a:moveTo>
                  <a:lnTo>
                    <a:pt x="211505" y="28651"/>
                  </a:lnTo>
                  <a:lnTo>
                    <a:pt x="202196" y="0"/>
                  </a:lnTo>
                  <a:lnTo>
                    <a:pt x="192874" y="28651"/>
                  </a:lnTo>
                  <a:lnTo>
                    <a:pt x="162775" y="28651"/>
                  </a:lnTo>
                  <a:lnTo>
                    <a:pt x="187147" y="46355"/>
                  </a:lnTo>
                  <a:lnTo>
                    <a:pt x="177825" y="75018"/>
                  </a:lnTo>
                  <a:lnTo>
                    <a:pt x="202196" y="57302"/>
                  </a:lnTo>
                  <a:lnTo>
                    <a:pt x="226580" y="75018"/>
                  </a:lnTo>
                  <a:lnTo>
                    <a:pt x="217246" y="46355"/>
                  </a:lnTo>
                  <a:lnTo>
                    <a:pt x="241642" y="28651"/>
                  </a:lnTo>
                  <a:close/>
                </a:path>
                <a:path w="434975" h="486409">
                  <a:moveTo>
                    <a:pt x="351828" y="391731"/>
                  </a:moveTo>
                  <a:lnTo>
                    <a:pt x="313512" y="391731"/>
                  </a:lnTo>
                  <a:lnTo>
                    <a:pt x="301650" y="355295"/>
                  </a:lnTo>
                  <a:lnTo>
                    <a:pt x="289814" y="391731"/>
                  </a:lnTo>
                  <a:lnTo>
                    <a:pt x="251472" y="391731"/>
                  </a:lnTo>
                  <a:lnTo>
                    <a:pt x="282486" y="414286"/>
                  </a:lnTo>
                  <a:lnTo>
                    <a:pt x="270662" y="450735"/>
                  </a:lnTo>
                  <a:lnTo>
                    <a:pt x="301650" y="428218"/>
                  </a:lnTo>
                  <a:lnTo>
                    <a:pt x="332676" y="450735"/>
                  </a:lnTo>
                  <a:lnTo>
                    <a:pt x="320814" y="414286"/>
                  </a:lnTo>
                  <a:lnTo>
                    <a:pt x="351828" y="391731"/>
                  </a:lnTo>
                  <a:close/>
                </a:path>
                <a:path w="434975" h="486409">
                  <a:moveTo>
                    <a:pt x="351828" y="59982"/>
                  </a:moveTo>
                  <a:lnTo>
                    <a:pt x="313512" y="59982"/>
                  </a:lnTo>
                  <a:lnTo>
                    <a:pt x="301650" y="23520"/>
                  </a:lnTo>
                  <a:lnTo>
                    <a:pt x="289814" y="59982"/>
                  </a:lnTo>
                  <a:lnTo>
                    <a:pt x="251472" y="59982"/>
                  </a:lnTo>
                  <a:lnTo>
                    <a:pt x="282486" y="82511"/>
                  </a:lnTo>
                  <a:lnTo>
                    <a:pt x="270662" y="118973"/>
                  </a:lnTo>
                  <a:lnTo>
                    <a:pt x="301650" y="96456"/>
                  </a:lnTo>
                  <a:lnTo>
                    <a:pt x="332676" y="118973"/>
                  </a:lnTo>
                  <a:lnTo>
                    <a:pt x="320814" y="82511"/>
                  </a:lnTo>
                  <a:lnTo>
                    <a:pt x="351828" y="59982"/>
                  </a:lnTo>
                  <a:close/>
                </a:path>
                <a:path w="434975" h="486409">
                  <a:moveTo>
                    <a:pt x="434594" y="293192"/>
                  </a:moveTo>
                  <a:lnTo>
                    <a:pt x="389432" y="293192"/>
                  </a:lnTo>
                  <a:lnTo>
                    <a:pt x="375475" y="250253"/>
                  </a:lnTo>
                  <a:lnTo>
                    <a:pt x="361480" y="293192"/>
                  </a:lnTo>
                  <a:lnTo>
                    <a:pt x="316318" y="293192"/>
                  </a:lnTo>
                  <a:lnTo>
                    <a:pt x="352869" y="319760"/>
                  </a:lnTo>
                  <a:lnTo>
                    <a:pt x="338912" y="362750"/>
                  </a:lnTo>
                  <a:lnTo>
                    <a:pt x="375475" y="336194"/>
                  </a:lnTo>
                  <a:lnTo>
                    <a:pt x="412013" y="362750"/>
                  </a:lnTo>
                  <a:lnTo>
                    <a:pt x="398056" y="319760"/>
                  </a:lnTo>
                  <a:lnTo>
                    <a:pt x="434594" y="293192"/>
                  </a:lnTo>
                  <a:close/>
                </a:path>
                <a:path w="434975" h="486409">
                  <a:moveTo>
                    <a:pt x="434594" y="162204"/>
                  </a:moveTo>
                  <a:lnTo>
                    <a:pt x="389432" y="162204"/>
                  </a:lnTo>
                  <a:lnTo>
                    <a:pt x="375475" y="119240"/>
                  </a:lnTo>
                  <a:lnTo>
                    <a:pt x="361480" y="162204"/>
                  </a:lnTo>
                  <a:lnTo>
                    <a:pt x="316318" y="162204"/>
                  </a:lnTo>
                  <a:lnTo>
                    <a:pt x="352869" y="188772"/>
                  </a:lnTo>
                  <a:lnTo>
                    <a:pt x="338912" y="231736"/>
                  </a:lnTo>
                  <a:lnTo>
                    <a:pt x="375475" y="205181"/>
                  </a:lnTo>
                  <a:lnTo>
                    <a:pt x="412013" y="231736"/>
                  </a:lnTo>
                  <a:lnTo>
                    <a:pt x="398056" y="188772"/>
                  </a:lnTo>
                  <a:lnTo>
                    <a:pt x="434594" y="162204"/>
                  </a:lnTo>
                  <a:close/>
                </a:path>
              </a:pathLst>
            </a:custGeom>
            <a:solidFill>
              <a:srgbClr val="FDEE0D"/>
            </a:solidFill>
          </p:spPr>
          <p:txBody>
            <a:bodyPr wrap="square" lIns="0" tIns="0" rIns="0" bIns="0" rtlCol="0"/>
            <a:lstStyle/>
            <a:p>
              <a:endParaRPr sz="2263"/>
            </a:p>
          </p:txBody>
        </p:sp>
      </p:grpSp>
      <p:pic>
        <p:nvPicPr>
          <p:cNvPr id="38" name="Picture 9">
            <a:extLst>
              <a:ext uri="{FF2B5EF4-FFF2-40B4-BE49-F238E27FC236}">
                <a16:creationId xmlns:a16="http://schemas.microsoft.com/office/drawing/2014/main" id="{E5A0BFF2-DFA1-1545-9B22-4B2D50A22711}"/>
              </a:ext>
            </a:extLst>
          </p:cNvPr>
          <p:cNvPicPr>
            <a:picLocks noChangeAspect="1" noChangeArrowheads="1"/>
          </p:cNvPicPr>
          <p:nvPr userDrawn="1"/>
        </p:nvPicPr>
        <p:blipFill>
          <a:blip r:embed="rId19" cstate="print"/>
          <a:srcRect/>
          <a:stretch>
            <a:fillRect/>
          </a:stretch>
        </p:blipFill>
        <p:spPr bwMode="auto">
          <a:xfrm>
            <a:off x="0" y="950416"/>
            <a:ext cx="12192000" cy="95250"/>
          </a:xfrm>
          <a:prstGeom prst="rect">
            <a:avLst/>
          </a:prstGeom>
          <a:noFill/>
          <a:ln w="9525">
            <a:noFill/>
            <a:miter lim="800000"/>
            <a:headEnd/>
            <a:tailEnd/>
          </a:ln>
        </p:spPr>
      </p:pic>
    </p:spTree>
    <p:extLst>
      <p:ext uri="{BB962C8B-B14F-4D97-AF65-F5344CB8AC3E}">
        <p14:creationId xmlns:p14="http://schemas.microsoft.com/office/powerpoint/2010/main" val="19920787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spd="slow">
    <p:push dir="r"/>
  </p:transition>
  <p:hf hdr="0"/>
  <p:txStyles>
    <p:title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B19A81-0DE7-E24C-93EE-AD33D8C9F08F}"/>
              </a:ext>
            </a:extLst>
          </p:cNvPr>
          <p:cNvSpPr/>
          <p:nvPr userDrawn="1"/>
        </p:nvSpPr>
        <p:spPr>
          <a:xfrm>
            <a:off x="10335568" y="6200939"/>
            <a:ext cx="1589731" cy="369332"/>
          </a:xfrm>
          <a:prstGeom prst="rect">
            <a:avLst/>
          </a:prstGeom>
        </p:spPr>
        <p:txBody>
          <a:bodyPr wrap="none">
            <a:spAutoFit/>
          </a:bodyPr>
          <a:lstStyle/>
          <a:p>
            <a:r>
              <a:rPr lang="tr-TR" b="1" dirty="0" err="1">
                <a:solidFill>
                  <a:schemeClr val="bg1"/>
                </a:solidFill>
              </a:rPr>
              <a:t>www.ab.gov.tr</a:t>
            </a:r>
            <a:endParaRPr lang="tr-TR" b="1" dirty="0">
              <a:solidFill>
                <a:schemeClr val="bg1"/>
              </a:solidFill>
            </a:endParaRPr>
          </a:p>
        </p:txBody>
      </p:sp>
      <p:sp>
        <p:nvSpPr>
          <p:cNvPr id="16" name="Rectangle 15">
            <a:extLst>
              <a:ext uri="{FF2B5EF4-FFF2-40B4-BE49-F238E27FC236}">
                <a16:creationId xmlns:a16="http://schemas.microsoft.com/office/drawing/2014/main" id="{5D1AA108-1246-0648-ABFE-9A5BDF1BE83E}"/>
              </a:ext>
            </a:extLst>
          </p:cNvPr>
          <p:cNvSpPr/>
          <p:nvPr userDrawn="1"/>
        </p:nvSpPr>
        <p:spPr>
          <a:xfrm>
            <a:off x="4397015" y="6200939"/>
            <a:ext cx="2580386" cy="369332"/>
          </a:xfrm>
          <a:prstGeom prst="rect">
            <a:avLst/>
          </a:prstGeom>
        </p:spPr>
        <p:txBody>
          <a:bodyPr wrap="none">
            <a:spAutoFit/>
          </a:bodyPr>
          <a:lstStyle/>
          <a:p>
            <a:pPr algn="ctr"/>
            <a:r>
              <a:rPr lang="tr-TR" b="1" dirty="0" err="1">
                <a:solidFill>
                  <a:schemeClr val="bg1"/>
                </a:solidFill>
              </a:rPr>
              <a:t>Directorate</a:t>
            </a:r>
            <a:r>
              <a:rPr lang="tr-TR" b="1" dirty="0">
                <a:solidFill>
                  <a:schemeClr val="bg1"/>
                </a:solidFill>
              </a:rPr>
              <a:t> </a:t>
            </a:r>
            <a:r>
              <a:rPr lang="tr-TR" b="1" dirty="0" err="1">
                <a:solidFill>
                  <a:schemeClr val="bg1"/>
                </a:solidFill>
              </a:rPr>
              <a:t>for</a:t>
            </a:r>
            <a:r>
              <a:rPr lang="tr-TR" b="1" dirty="0">
                <a:solidFill>
                  <a:schemeClr val="bg1"/>
                </a:solidFill>
              </a:rPr>
              <a:t> EU </a:t>
            </a:r>
            <a:r>
              <a:rPr lang="tr-TR" b="1" dirty="0" err="1">
                <a:solidFill>
                  <a:schemeClr val="bg1"/>
                </a:solidFill>
              </a:rPr>
              <a:t>Affairs</a:t>
            </a:r>
            <a:endParaRPr lang="tr-TR" b="1" dirty="0">
              <a:solidFill>
                <a:schemeClr val="bg1"/>
              </a:solidFill>
            </a:endParaRPr>
          </a:p>
        </p:txBody>
      </p:sp>
      <p:pic>
        <p:nvPicPr>
          <p:cNvPr id="18" name="Resim 31">
            <a:extLst>
              <a:ext uri="{FF2B5EF4-FFF2-40B4-BE49-F238E27FC236}">
                <a16:creationId xmlns:a16="http://schemas.microsoft.com/office/drawing/2014/main" id="{5E50CF16-09E7-434E-A417-4C36CC4746A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6701" y="6190911"/>
            <a:ext cx="1496101" cy="379360"/>
          </a:xfrm>
          <a:prstGeom prst="rect">
            <a:avLst/>
          </a:prstGeom>
        </p:spPr>
      </p:pic>
      <p:sp>
        <p:nvSpPr>
          <p:cNvPr id="19" name="AutoShape 2">
            <a:extLst>
              <a:ext uri="{FF2B5EF4-FFF2-40B4-BE49-F238E27FC236}">
                <a16:creationId xmlns:a16="http://schemas.microsoft.com/office/drawing/2014/main" id="{B749F334-39CC-6F43-A97F-E87B698B25C8}"/>
              </a:ext>
            </a:extLst>
          </p:cNvPr>
          <p:cNvSpPr>
            <a:spLocks/>
          </p:cNvSpPr>
          <p:nvPr userDrawn="1"/>
        </p:nvSpPr>
        <p:spPr bwMode="auto">
          <a:xfrm>
            <a:off x="0" y="0"/>
            <a:ext cx="12192000" cy="68580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ubicBezTo>
                  <a:pt x="0" y="21600"/>
                  <a:pt x="0" y="0"/>
                  <a:pt x="0" y="0"/>
                </a:cubicBezTo>
                <a:close/>
              </a:path>
            </a:pathLst>
          </a:custGeom>
          <a:solidFill>
            <a:srgbClr val="041B3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nchor="ctr"/>
          <a:lstStyle/>
          <a:p>
            <a:endParaRPr lang="en-TR" altLang="en-TR" sz="3000">
              <a:solidFill>
                <a:srgbClr val="FFFFFF"/>
              </a:solidFill>
              <a:effectLst>
                <a:outerShdw blurRad="38100" dist="38100" dir="2700000" algn="tl">
                  <a:srgbClr val="000000"/>
                </a:outerShdw>
              </a:effectLst>
            </a:endParaRPr>
          </a:p>
        </p:txBody>
      </p:sp>
      <p:pic>
        <p:nvPicPr>
          <p:cNvPr id="20" name="Picture 19">
            <a:extLst>
              <a:ext uri="{FF2B5EF4-FFF2-40B4-BE49-F238E27FC236}">
                <a16:creationId xmlns:a16="http://schemas.microsoft.com/office/drawing/2014/main" id="{8297B565-F932-FE45-AFA7-F1D44DE18E56}"/>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6258" r="2055" b="20345"/>
          <a:stretch/>
        </p:blipFill>
        <p:spPr>
          <a:xfrm>
            <a:off x="0" y="6467712"/>
            <a:ext cx="12190816" cy="403003"/>
          </a:xfrm>
          <a:prstGeom prst="rect">
            <a:avLst/>
          </a:prstGeom>
        </p:spPr>
      </p:pic>
      <p:pic>
        <p:nvPicPr>
          <p:cNvPr id="21" name="Resim 31">
            <a:extLst>
              <a:ext uri="{FF2B5EF4-FFF2-40B4-BE49-F238E27FC236}">
                <a16:creationId xmlns:a16="http://schemas.microsoft.com/office/drawing/2014/main" id="{257E572E-6D66-6D48-A955-C5839CB18E8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6922" y="6409144"/>
            <a:ext cx="2199373" cy="580396"/>
          </a:xfrm>
          <a:prstGeom prst="rect">
            <a:avLst/>
          </a:prstGeom>
        </p:spPr>
      </p:pic>
      <p:sp>
        <p:nvSpPr>
          <p:cNvPr id="22" name="Metin kutusu 30">
            <a:extLst>
              <a:ext uri="{FF2B5EF4-FFF2-40B4-BE49-F238E27FC236}">
                <a16:creationId xmlns:a16="http://schemas.microsoft.com/office/drawing/2014/main" id="{A23B8568-6D48-E942-9298-C095929A0A15}"/>
              </a:ext>
            </a:extLst>
          </p:cNvPr>
          <p:cNvSpPr txBox="1"/>
          <p:nvPr userDrawn="1"/>
        </p:nvSpPr>
        <p:spPr>
          <a:xfrm>
            <a:off x="10579683" y="6509057"/>
            <a:ext cx="1825958" cy="320311"/>
          </a:xfrm>
          <a:prstGeom prst="rect">
            <a:avLst/>
          </a:prstGeom>
          <a:noFill/>
        </p:spPr>
        <p:txBody>
          <a:bodyPr wrap="squar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www.ab.gov.tr</a:t>
            </a:r>
            <a:endParaRPr lang="tr-TR" sz="1400" b="1" dirty="0">
              <a:solidFill>
                <a:schemeClr val="bg1"/>
              </a:solidFill>
              <a:latin typeface="Source Sans Pro" panose="020B0503030403020204" pitchFamily="34" charset="0"/>
              <a:ea typeface="Source Sans Pro" panose="020B0503030403020204" pitchFamily="34" charset="0"/>
            </a:endParaRPr>
          </a:p>
        </p:txBody>
      </p:sp>
      <p:grpSp>
        <p:nvGrpSpPr>
          <p:cNvPr id="33" name="object 3">
            <a:extLst>
              <a:ext uri="{FF2B5EF4-FFF2-40B4-BE49-F238E27FC236}">
                <a16:creationId xmlns:a16="http://schemas.microsoft.com/office/drawing/2014/main" id="{FA8681B4-70F8-6F42-B282-F3980A352D61}"/>
              </a:ext>
            </a:extLst>
          </p:cNvPr>
          <p:cNvGrpSpPr/>
          <p:nvPr userDrawn="1"/>
        </p:nvGrpSpPr>
        <p:grpSpPr>
          <a:xfrm>
            <a:off x="92652" y="96786"/>
            <a:ext cx="1470761" cy="756844"/>
            <a:chOff x="255181" y="484378"/>
            <a:chExt cx="1328420" cy="730250"/>
          </a:xfrm>
        </p:grpSpPr>
        <p:sp>
          <p:nvSpPr>
            <p:cNvPr id="34" name="object 4">
              <a:extLst>
                <a:ext uri="{FF2B5EF4-FFF2-40B4-BE49-F238E27FC236}">
                  <a16:creationId xmlns:a16="http://schemas.microsoft.com/office/drawing/2014/main" id="{8F4E108F-EDE2-0B49-A8F7-C2AF4162FCC5}"/>
                </a:ext>
              </a:extLst>
            </p:cNvPr>
            <p:cNvSpPr/>
            <p:nvPr/>
          </p:nvSpPr>
          <p:spPr>
            <a:xfrm>
              <a:off x="255181" y="484378"/>
              <a:ext cx="1328191" cy="729767"/>
            </a:xfrm>
            <a:prstGeom prst="rect">
              <a:avLst/>
            </a:prstGeom>
            <a:blipFill>
              <a:blip r:embed="rId18" cstate="print"/>
              <a:stretch>
                <a:fillRect/>
              </a:stretch>
            </a:blipFill>
          </p:spPr>
          <p:txBody>
            <a:bodyPr wrap="square" lIns="0" tIns="0" rIns="0" bIns="0" rtlCol="0"/>
            <a:lstStyle/>
            <a:p>
              <a:endParaRPr sz="2263"/>
            </a:p>
          </p:txBody>
        </p:sp>
        <p:sp>
          <p:nvSpPr>
            <p:cNvPr id="35" name="object 5">
              <a:extLst>
                <a:ext uri="{FF2B5EF4-FFF2-40B4-BE49-F238E27FC236}">
                  <a16:creationId xmlns:a16="http://schemas.microsoft.com/office/drawing/2014/main" id="{7DFFC0E2-6838-1342-9E23-3222B94B39FF}"/>
                </a:ext>
              </a:extLst>
            </p:cNvPr>
            <p:cNvSpPr/>
            <p:nvPr/>
          </p:nvSpPr>
          <p:spPr>
            <a:xfrm>
              <a:off x="794009" y="735087"/>
              <a:ext cx="221513" cy="232930"/>
            </a:xfrm>
            <a:prstGeom prst="rect">
              <a:avLst/>
            </a:prstGeom>
            <a:blipFill>
              <a:blip r:embed="rId19" cstate="print"/>
              <a:stretch>
                <a:fillRect/>
              </a:stretch>
            </a:blipFill>
          </p:spPr>
          <p:txBody>
            <a:bodyPr wrap="square" lIns="0" tIns="0" rIns="0" bIns="0" rtlCol="0"/>
            <a:lstStyle/>
            <a:p>
              <a:endParaRPr sz="2263"/>
            </a:p>
          </p:txBody>
        </p:sp>
        <p:sp>
          <p:nvSpPr>
            <p:cNvPr id="36" name="object 6">
              <a:extLst>
                <a:ext uri="{FF2B5EF4-FFF2-40B4-BE49-F238E27FC236}">
                  <a16:creationId xmlns:a16="http://schemas.microsoft.com/office/drawing/2014/main" id="{73CB2017-4E5A-FC4E-A81F-D8A7EB8D684B}"/>
                </a:ext>
              </a:extLst>
            </p:cNvPr>
            <p:cNvSpPr/>
            <p:nvPr/>
          </p:nvSpPr>
          <p:spPr>
            <a:xfrm>
              <a:off x="358395" y="608170"/>
              <a:ext cx="447040" cy="482600"/>
            </a:xfrm>
            <a:custGeom>
              <a:avLst/>
              <a:gdLst/>
              <a:ahLst/>
              <a:cxnLst/>
              <a:rect l="l" t="t" r="r" b="b"/>
              <a:pathLst>
                <a:path w="447040" h="482600">
                  <a:moveTo>
                    <a:pt x="241109" y="0"/>
                  </a:moveTo>
                  <a:lnTo>
                    <a:pt x="192517" y="4898"/>
                  </a:lnTo>
                  <a:lnTo>
                    <a:pt x="147259" y="18947"/>
                  </a:lnTo>
                  <a:lnTo>
                    <a:pt x="106303" y="41176"/>
                  </a:lnTo>
                  <a:lnTo>
                    <a:pt x="70619" y="70616"/>
                  </a:lnTo>
                  <a:lnTo>
                    <a:pt x="41178" y="106297"/>
                  </a:lnTo>
                  <a:lnTo>
                    <a:pt x="18947" y="147248"/>
                  </a:lnTo>
                  <a:lnTo>
                    <a:pt x="4898" y="192500"/>
                  </a:lnTo>
                  <a:lnTo>
                    <a:pt x="0" y="241084"/>
                  </a:lnTo>
                  <a:lnTo>
                    <a:pt x="4898" y="289670"/>
                  </a:lnTo>
                  <a:lnTo>
                    <a:pt x="18947" y="334922"/>
                  </a:lnTo>
                  <a:lnTo>
                    <a:pt x="41178" y="375872"/>
                  </a:lnTo>
                  <a:lnTo>
                    <a:pt x="70619" y="411549"/>
                  </a:lnTo>
                  <a:lnTo>
                    <a:pt x="106303" y="440986"/>
                  </a:lnTo>
                  <a:lnTo>
                    <a:pt x="147259" y="463211"/>
                  </a:lnTo>
                  <a:lnTo>
                    <a:pt x="192517" y="477258"/>
                  </a:lnTo>
                  <a:lnTo>
                    <a:pt x="241109" y="482155"/>
                  </a:lnTo>
                  <a:lnTo>
                    <a:pt x="291853" y="476807"/>
                  </a:lnTo>
                  <a:lnTo>
                    <a:pt x="338917" y="461503"/>
                  </a:lnTo>
                  <a:lnTo>
                    <a:pt x="381182" y="437350"/>
                  </a:lnTo>
                  <a:lnTo>
                    <a:pt x="417532" y="405456"/>
                  </a:lnTo>
                  <a:lnTo>
                    <a:pt x="446849" y="366928"/>
                  </a:lnTo>
                  <a:lnTo>
                    <a:pt x="417563" y="394163"/>
                  </a:lnTo>
                  <a:lnTo>
                    <a:pt x="383052" y="414851"/>
                  </a:lnTo>
                  <a:lnTo>
                    <a:pt x="344324" y="427996"/>
                  </a:lnTo>
                  <a:lnTo>
                    <a:pt x="302386" y="432600"/>
                  </a:lnTo>
                  <a:lnTo>
                    <a:pt x="258475" y="427542"/>
                  </a:lnTo>
                  <a:lnTo>
                    <a:pt x="218165" y="413135"/>
                  </a:lnTo>
                  <a:lnTo>
                    <a:pt x="182605" y="390528"/>
                  </a:lnTo>
                  <a:lnTo>
                    <a:pt x="152946" y="360870"/>
                  </a:lnTo>
                  <a:lnTo>
                    <a:pt x="130337" y="325311"/>
                  </a:lnTo>
                  <a:lnTo>
                    <a:pt x="115929" y="284999"/>
                  </a:lnTo>
                  <a:lnTo>
                    <a:pt x="110870" y="241084"/>
                  </a:lnTo>
                  <a:lnTo>
                    <a:pt x="115929" y="197178"/>
                  </a:lnTo>
                  <a:lnTo>
                    <a:pt x="130337" y="156873"/>
                  </a:lnTo>
                  <a:lnTo>
                    <a:pt x="152946" y="121318"/>
                  </a:lnTo>
                  <a:lnTo>
                    <a:pt x="182605" y="91663"/>
                  </a:lnTo>
                  <a:lnTo>
                    <a:pt x="218165" y="69057"/>
                  </a:lnTo>
                  <a:lnTo>
                    <a:pt x="258475" y="54651"/>
                  </a:lnTo>
                  <a:lnTo>
                    <a:pt x="302386" y="49593"/>
                  </a:lnTo>
                  <a:lnTo>
                    <a:pt x="344262" y="54181"/>
                  </a:lnTo>
                  <a:lnTo>
                    <a:pt x="382941" y="67287"/>
                  </a:lnTo>
                  <a:lnTo>
                    <a:pt x="417417" y="87923"/>
                  </a:lnTo>
                  <a:lnTo>
                    <a:pt x="446684" y="115100"/>
                  </a:lnTo>
                  <a:lnTo>
                    <a:pt x="417363" y="76614"/>
                  </a:lnTo>
                  <a:lnTo>
                    <a:pt x="381041" y="44755"/>
                  </a:lnTo>
                  <a:lnTo>
                    <a:pt x="338820" y="20628"/>
                  </a:lnTo>
                  <a:lnTo>
                    <a:pt x="291808" y="5341"/>
                  </a:lnTo>
                  <a:lnTo>
                    <a:pt x="241109" y="0"/>
                  </a:lnTo>
                  <a:close/>
                </a:path>
              </a:pathLst>
            </a:custGeom>
            <a:solidFill>
              <a:srgbClr val="FFFFFF"/>
            </a:solidFill>
          </p:spPr>
          <p:txBody>
            <a:bodyPr wrap="square" lIns="0" tIns="0" rIns="0" bIns="0" rtlCol="0"/>
            <a:lstStyle/>
            <a:p>
              <a:endParaRPr sz="2263"/>
            </a:p>
          </p:txBody>
        </p:sp>
        <p:sp>
          <p:nvSpPr>
            <p:cNvPr id="37" name="object 7">
              <a:extLst>
                <a:ext uri="{FF2B5EF4-FFF2-40B4-BE49-F238E27FC236}">
                  <a16:creationId xmlns:a16="http://schemas.microsoft.com/office/drawing/2014/main" id="{619815F6-2D68-494C-B87F-B58E315C071E}"/>
                </a:ext>
              </a:extLst>
            </p:cNvPr>
            <p:cNvSpPr/>
            <p:nvPr/>
          </p:nvSpPr>
          <p:spPr>
            <a:xfrm>
              <a:off x="1038263" y="603491"/>
              <a:ext cx="434975" cy="486409"/>
            </a:xfrm>
            <a:custGeom>
              <a:avLst/>
              <a:gdLst/>
              <a:ahLst/>
              <a:cxnLst/>
              <a:rect l="l" t="t" r="r" b="b"/>
              <a:pathLst>
                <a:path w="434975" h="486409">
                  <a:moveTo>
                    <a:pt x="19748" y="385381"/>
                  </a:moveTo>
                  <a:lnTo>
                    <a:pt x="12217" y="385381"/>
                  </a:lnTo>
                  <a:lnTo>
                    <a:pt x="9893" y="378218"/>
                  </a:lnTo>
                  <a:lnTo>
                    <a:pt x="7531" y="385381"/>
                  </a:lnTo>
                  <a:lnTo>
                    <a:pt x="0" y="385381"/>
                  </a:lnTo>
                  <a:lnTo>
                    <a:pt x="6108" y="389839"/>
                  </a:lnTo>
                  <a:lnTo>
                    <a:pt x="3771" y="397002"/>
                  </a:lnTo>
                  <a:lnTo>
                    <a:pt x="9893" y="392569"/>
                  </a:lnTo>
                  <a:lnTo>
                    <a:pt x="15989" y="397002"/>
                  </a:lnTo>
                  <a:lnTo>
                    <a:pt x="13639" y="389839"/>
                  </a:lnTo>
                  <a:lnTo>
                    <a:pt x="19748" y="385381"/>
                  </a:lnTo>
                  <a:close/>
                </a:path>
                <a:path w="434975" h="486409">
                  <a:moveTo>
                    <a:pt x="19748" y="100761"/>
                  </a:moveTo>
                  <a:lnTo>
                    <a:pt x="12217" y="100761"/>
                  </a:lnTo>
                  <a:lnTo>
                    <a:pt x="9893" y="93586"/>
                  </a:lnTo>
                  <a:lnTo>
                    <a:pt x="7531" y="100761"/>
                  </a:lnTo>
                  <a:lnTo>
                    <a:pt x="0" y="100761"/>
                  </a:lnTo>
                  <a:lnTo>
                    <a:pt x="6108" y="105194"/>
                  </a:lnTo>
                  <a:lnTo>
                    <a:pt x="3771" y="112382"/>
                  </a:lnTo>
                  <a:lnTo>
                    <a:pt x="9893" y="107937"/>
                  </a:lnTo>
                  <a:lnTo>
                    <a:pt x="15989" y="112382"/>
                  </a:lnTo>
                  <a:lnTo>
                    <a:pt x="13639" y="105194"/>
                  </a:lnTo>
                  <a:lnTo>
                    <a:pt x="19748" y="100761"/>
                  </a:lnTo>
                  <a:close/>
                </a:path>
                <a:path w="434975" h="486409">
                  <a:moveTo>
                    <a:pt x="65455" y="417487"/>
                  </a:moveTo>
                  <a:lnTo>
                    <a:pt x="53505" y="417487"/>
                  </a:lnTo>
                  <a:lnTo>
                    <a:pt x="49796" y="406095"/>
                  </a:lnTo>
                  <a:lnTo>
                    <a:pt x="46151" y="417487"/>
                  </a:lnTo>
                  <a:lnTo>
                    <a:pt x="34175" y="417487"/>
                  </a:lnTo>
                  <a:lnTo>
                    <a:pt x="43827" y="424510"/>
                  </a:lnTo>
                  <a:lnTo>
                    <a:pt x="40157" y="435864"/>
                  </a:lnTo>
                  <a:lnTo>
                    <a:pt x="49796" y="428879"/>
                  </a:lnTo>
                  <a:lnTo>
                    <a:pt x="59499" y="435864"/>
                  </a:lnTo>
                  <a:lnTo>
                    <a:pt x="55791" y="424510"/>
                  </a:lnTo>
                  <a:lnTo>
                    <a:pt x="65455" y="417487"/>
                  </a:lnTo>
                  <a:close/>
                </a:path>
                <a:path w="434975" h="486409">
                  <a:moveTo>
                    <a:pt x="65455" y="64363"/>
                  </a:moveTo>
                  <a:lnTo>
                    <a:pt x="53505" y="64363"/>
                  </a:lnTo>
                  <a:lnTo>
                    <a:pt x="49796" y="52984"/>
                  </a:lnTo>
                  <a:lnTo>
                    <a:pt x="46151" y="64363"/>
                  </a:lnTo>
                  <a:lnTo>
                    <a:pt x="34175" y="64363"/>
                  </a:lnTo>
                  <a:lnTo>
                    <a:pt x="43827" y="71374"/>
                  </a:lnTo>
                  <a:lnTo>
                    <a:pt x="40157" y="82753"/>
                  </a:lnTo>
                  <a:lnTo>
                    <a:pt x="49796" y="75730"/>
                  </a:lnTo>
                  <a:lnTo>
                    <a:pt x="59499" y="82753"/>
                  </a:lnTo>
                  <a:lnTo>
                    <a:pt x="55791" y="71374"/>
                  </a:lnTo>
                  <a:lnTo>
                    <a:pt x="65455" y="64363"/>
                  </a:lnTo>
                  <a:close/>
                </a:path>
                <a:path w="434975" h="486409">
                  <a:moveTo>
                    <a:pt x="135978" y="443522"/>
                  </a:moveTo>
                  <a:lnTo>
                    <a:pt x="117805" y="443522"/>
                  </a:lnTo>
                  <a:lnTo>
                    <a:pt x="112191" y="426224"/>
                  </a:lnTo>
                  <a:lnTo>
                    <a:pt x="106565" y="443522"/>
                  </a:lnTo>
                  <a:lnTo>
                    <a:pt x="88353" y="443522"/>
                  </a:lnTo>
                  <a:lnTo>
                    <a:pt x="103085" y="454228"/>
                  </a:lnTo>
                  <a:lnTo>
                    <a:pt x="97459" y="471525"/>
                  </a:lnTo>
                  <a:lnTo>
                    <a:pt x="112191" y="460844"/>
                  </a:lnTo>
                  <a:lnTo>
                    <a:pt x="126898" y="471525"/>
                  </a:lnTo>
                  <a:lnTo>
                    <a:pt x="121272" y="454228"/>
                  </a:lnTo>
                  <a:lnTo>
                    <a:pt x="135978" y="443522"/>
                  </a:lnTo>
                  <a:close/>
                </a:path>
                <a:path w="434975" h="486409">
                  <a:moveTo>
                    <a:pt x="135978" y="33172"/>
                  </a:moveTo>
                  <a:lnTo>
                    <a:pt x="117805" y="33172"/>
                  </a:lnTo>
                  <a:lnTo>
                    <a:pt x="112191" y="15862"/>
                  </a:lnTo>
                  <a:lnTo>
                    <a:pt x="106565" y="33172"/>
                  </a:lnTo>
                  <a:lnTo>
                    <a:pt x="88353" y="33172"/>
                  </a:lnTo>
                  <a:lnTo>
                    <a:pt x="103085" y="43865"/>
                  </a:lnTo>
                  <a:lnTo>
                    <a:pt x="97459" y="61175"/>
                  </a:lnTo>
                  <a:lnTo>
                    <a:pt x="112191" y="50482"/>
                  </a:lnTo>
                  <a:lnTo>
                    <a:pt x="126898" y="61175"/>
                  </a:lnTo>
                  <a:lnTo>
                    <a:pt x="121272" y="43865"/>
                  </a:lnTo>
                  <a:lnTo>
                    <a:pt x="135978" y="33172"/>
                  </a:lnTo>
                  <a:close/>
                </a:path>
                <a:path w="434975" h="486409">
                  <a:moveTo>
                    <a:pt x="241642" y="439978"/>
                  </a:moveTo>
                  <a:lnTo>
                    <a:pt x="211505" y="439978"/>
                  </a:lnTo>
                  <a:lnTo>
                    <a:pt x="202196" y="411353"/>
                  </a:lnTo>
                  <a:lnTo>
                    <a:pt x="192874" y="439978"/>
                  </a:lnTo>
                  <a:lnTo>
                    <a:pt x="162775" y="439978"/>
                  </a:lnTo>
                  <a:lnTo>
                    <a:pt x="187147" y="457682"/>
                  </a:lnTo>
                  <a:lnTo>
                    <a:pt x="177825" y="486346"/>
                  </a:lnTo>
                  <a:lnTo>
                    <a:pt x="202196" y="468617"/>
                  </a:lnTo>
                  <a:lnTo>
                    <a:pt x="226580" y="486346"/>
                  </a:lnTo>
                  <a:lnTo>
                    <a:pt x="217246" y="457682"/>
                  </a:lnTo>
                  <a:lnTo>
                    <a:pt x="241642" y="439978"/>
                  </a:lnTo>
                  <a:close/>
                </a:path>
                <a:path w="434975" h="486409">
                  <a:moveTo>
                    <a:pt x="241642" y="28651"/>
                  </a:moveTo>
                  <a:lnTo>
                    <a:pt x="211505" y="28651"/>
                  </a:lnTo>
                  <a:lnTo>
                    <a:pt x="202196" y="0"/>
                  </a:lnTo>
                  <a:lnTo>
                    <a:pt x="192874" y="28651"/>
                  </a:lnTo>
                  <a:lnTo>
                    <a:pt x="162775" y="28651"/>
                  </a:lnTo>
                  <a:lnTo>
                    <a:pt x="187147" y="46355"/>
                  </a:lnTo>
                  <a:lnTo>
                    <a:pt x="177825" y="75018"/>
                  </a:lnTo>
                  <a:lnTo>
                    <a:pt x="202196" y="57302"/>
                  </a:lnTo>
                  <a:lnTo>
                    <a:pt x="226580" y="75018"/>
                  </a:lnTo>
                  <a:lnTo>
                    <a:pt x="217246" y="46355"/>
                  </a:lnTo>
                  <a:lnTo>
                    <a:pt x="241642" y="28651"/>
                  </a:lnTo>
                  <a:close/>
                </a:path>
                <a:path w="434975" h="486409">
                  <a:moveTo>
                    <a:pt x="351828" y="391731"/>
                  </a:moveTo>
                  <a:lnTo>
                    <a:pt x="313512" y="391731"/>
                  </a:lnTo>
                  <a:lnTo>
                    <a:pt x="301650" y="355295"/>
                  </a:lnTo>
                  <a:lnTo>
                    <a:pt x="289814" y="391731"/>
                  </a:lnTo>
                  <a:lnTo>
                    <a:pt x="251472" y="391731"/>
                  </a:lnTo>
                  <a:lnTo>
                    <a:pt x="282486" y="414286"/>
                  </a:lnTo>
                  <a:lnTo>
                    <a:pt x="270662" y="450735"/>
                  </a:lnTo>
                  <a:lnTo>
                    <a:pt x="301650" y="428218"/>
                  </a:lnTo>
                  <a:lnTo>
                    <a:pt x="332676" y="450735"/>
                  </a:lnTo>
                  <a:lnTo>
                    <a:pt x="320814" y="414286"/>
                  </a:lnTo>
                  <a:lnTo>
                    <a:pt x="351828" y="391731"/>
                  </a:lnTo>
                  <a:close/>
                </a:path>
                <a:path w="434975" h="486409">
                  <a:moveTo>
                    <a:pt x="351828" y="59982"/>
                  </a:moveTo>
                  <a:lnTo>
                    <a:pt x="313512" y="59982"/>
                  </a:lnTo>
                  <a:lnTo>
                    <a:pt x="301650" y="23520"/>
                  </a:lnTo>
                  <a:lnTo>
                    <a:pt x="289814" y="59982"/>
                  </a:lnTo>
                  <a:lnTo>
                    <a:pt x="251472" y="59982"/>
                  </a:lnTo>
                  <a:lnTo>
                    <a:pt x="282486" y="82511"/>
                  </a:lnTo>
                  <a:lnTo>
                    <a:pt x="270662" y="118973"/>
                  </a:lnTo>
                  <a:lnTo>
                    <a:pt x="301650" y="96456"/>
                  </a:lnTo>
                  <a:lnTo>
                    <a:pt x="332676" y="118973"/>
                  </a:lnTo>
                  <a:lnTo>
                    <a:pt x="320814" y="82511"/>
                  </a:lnTo>
                  <a:lnTo>
                    <a:pt x="351828" y="59982"/>
                  </a:lnTo>
                  <a:close/>
                </a:path>
                <a:path w="434975" h="486409">
                  <a:moveTo>
                    <a:pt x="434594" y="293192"/>
                  </a:moveTo>
                  <a:lnTo>
                    <a:pt x="389432" y="293192"/>
                  </a:lnTo>
                  <a:lnTo>
                    <a:pt x="375475" y="250253"/>
                  </a:lnTo>
                  <a:lnTo>
                    <a:pt x="361480" y="293192"/>
                  </a:lnTo>
                  <a:lnTo>
                    <a:pt x="316318" y="293192"/>
                  </a:lnTo>
                  <a:lnTo>
                    <a:pt x="352869" y="319760"/>
                  </a:lnTo>
                  <a:lnTo>
                    <a:pt x="338912" y="362750"/>
                  </a:lnTo>
                  <a:lnTo>
                    <a:pt x="375475" y="336194"/>
                  </a:lnTo>
                  <a:lnTo>
                    <a:pt x="412013" y="362750"/>
                  </a:lnTo>
                  <a:lnTo>
                    <a:pt x="398056" y="319760"/>
                  </a:lnTo>
                  <a:lnTo>
                    <a:pt x="434594" y="293192"/>
                  </a:lnTo>
                  <a:close/>
                </a:path>
                <a:path w="434975" h="486409">
                  <a:moveTo>
                    <a:pt x="434594" y="162204"/>
                  </a:moveTo>
                  <a:lnTo>
                    <a:pt x="389432" y="162204"/>
                  </a:lnTo>
                  <a:lnTo>
                    <a:pt x="375475" y="119240"/>
                  </a:lnTo>
                  <a:lnTo>
                    <a:pt x="361480" y="162204"/>
                  </a:lnTo>
                  <a:lnTo>
                    <a:pt x="316318" y="162204"/>
                  </a:lnTo>
                  <a:lnTo>
                    <a:pt x="352869" y="188772"/>
                  </a:lnTo>
                  <a:lnTo>
                    <a:pt x="338912" y="231736"/>
                  </a:lnTo>
                  <a:lnTo>
                    <a:pt x="375475" y="205181"/>
                  </a:lnTo>
                  <a:lnTo>
                    <a:pt x="412013" y="231736"/>
                  </a:lnTo>
                  <a:lnTo>
                    <a:pt x="398056" y="188772"/>
                  </a:lnTo>
                  <a:lnTo>
                    <a:pt x="434594" y="162204"/>
                  </a:lnTo>
                  <a:close/>
                </a:path>
              </a:pathLst>
            </a:custGeom>
            <a:solidFill>
              <a:srgbClr val="FDEE0D"/>
            </a:solidFill>
          </p:spPr>
          <p:txBody>
            <a:bodyPr wrap="square" lIns="0" tIns="0" rIns="0" bIns="0" rtlCol="0"/>
            <a:lstStyle/>
            <a:p>
              <a:endParaRPr sz="2263"/>
            </a:p>
          </p:txBody>
        </p:sp>
      </p:grpSp>
      <p:pic>
        <p:nvPicPr>
          <p:cNvPr id="38" name="Picture 9">
            <a:extLst>
              <a:ext uri="{FF2B5EF4-FFF2-40B4-BE49-F238E27FC236}">
                <a16:creationId xmlns:a16="http://schemas.microsoft.com/office/drawing/2014/main" id="{E5A0BFF2-DFA1-1545-9B22-4B2D50A22711}"/>
              </a:ext>
            </a:extLst>
          </p:cNvPr>
          <p:cNvPicPr>
            <a:picLocks noChangeAspect="1" noChangeArrowheads="1"/>
          </p:cNvPicPr>
          <p:nvPr userDrawn="1"/>
        </p:nvPicPr>
        <p:blipFill>
          <a:blip r:embed="rId20" cstate="print"/>
          <a:srcRect/>
          <a:stretch>
            <a:fillRect/>
          </a:stretch>
        </p:blipFill>
        <p:spPr bwMode="auto">
          <a:xfrm>
            <a:off x="0" y="950416"/>
            <a:ext cx="12192000" cy="95250"/>
          </a:xfrm>
          <a:prstGeom prst="rect">
            <a:avLst/>
          </a:prstGeom>
          <a:noFill/>
          <a:ln w="9525">
            <a:noFill/>
            <a:miter lim="800000"/>
            <a:headEnd/>
            <a:tailEnd/>
          </a:ln>
        </p:spPr>
      </p:pic>
      <p:sp>
        <p:nvSpPr>
          <p:cNvPr id="39" name="Altbilgi Yer Tutucusu 4">
            <a:extLst>
              <a:ext uri="{FF2B5EF4-FFF2-40B4-BE49-F238E27FC236}">
                <a16:creationId xmlns:a16="http://schemas.microsoft.com/office/drawing/2014/main" id="{5DACD0C2-EDEC-D448-83F3-6C4DA9A980F8}"/>
              </a:ext>
            </a:extLst>
          </p:cNvPr>
          <p:cNvSpPr>
            <a:spLocks noGrp="1"/>
          </p:cNvSpPr>
          <p:nvPr>
            <p:ph type="ftr" sz="quarter" idx="3"/>
          </p:nvPr>
        </p:nvSpPr>
        <p:spPr>
          <a:xfrm>
            <a:off x="4497136" y="6514410"/>
            <a:ext cx="2854271" cy="403003"/>
          </a:xfrm>
          <a:prstGeom prst="rect">
            <a:avLst/>
          </a:prstGeom>
        </p:spPr>
        <p:txBody>
          <a:bodyPr/>
          <a:lstStyle>
            <a:lvl1pPr algn="ctr">
              <a:defRPr sz="1600" b="0"/>
            </a:lvl1pPr>
          </a:lstStyle>
          <a:p>
            <a:r>
              <a:rPr lang="tr-TR">
                <a:solidFill>
                  <a:schemeClr val="bg1"/>
                </a:solidFill>
                <a:latin typeface="Source Sans Pro" panose="020B0503030403020204" pitchFamily="34" charset="0"/>
                <a:ea typeface="Source Sans Pro" panose="020B0503030403020204" pitchFamily="34" charset="0"/>
              </a:rPr>
              <a:t>Directorate for EU Affairs</a:t>
            </a:r>
            <a:endParaRPr lang="tr-TR"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0911325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ransition spd="slow">
    <p:push dir="r"/>
  </p:transition>
  <p:hf hdr="0"/>
  <p:txStyles>
    <p:title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microsoft.com/office/2007/relationships/diagramDrawing" Target="../diagrams/drawing63.xml"/><Relationship Id="rId13" Type="http://schemas.openxmlformats.org/officeDocument/2006/relationships/diagramQuickStyle" Target="../diagrams/quickStyle64.xml"/><Relationship Id="rId18" Type="http://schemas.openxmlformats.org/officeDocument/2006/relationships/diagramData" Target="../diagrams/data65.xml"/><Relationship Id="rId3" Type="http://schemas.openxmlformats.org/officeDocument/2006/relationships/image" Target="../media/image102.svg"/><Relationship Id="rId21" Type="http://schemas.openxmlformats.org/officeDocument/2006/relationships/diagramColors" Target="../diagrams/colors65.xml"/><Relationship Id="rId7" Type="http://schemas.openxmlformats.org/officeDocument/2006/relationships/diagramColors" Target="../diagrams/colors63.xml"/><Relationship Id="rId12" Type="http://schemas.openxmlformats.org/officeDocument/2006/relationships/diagramLayout" Target="../diagrams/layout64.xml"/><Relationship Id="rId17" Type="http://schemas.openxmlformats.org/officeDocument/2006/relationships/image" Target="../media/image106.svg"/><Relationship Id="rId2" Type="http://schemas.openxmlformats.org/officeDocument/2006/relationships/image" Target="../media/image101.png"/><Relationship Id="rId16" Type="http://schemas.openxmlformats.org/officeDocument/2006/relationships/image" Target="../media/image105.png"/><Relationship Id="rId20" Type="http://schemas.openxmlformats.org/officeDocument/2006/relationships/diagramQuickStyle" Target="../diagrams/quickStyle65.xml"/><Relationship Id="rId1" Type="http://schemas.openxmlformats.org/officeDocument/2006/relationships/slideLayout" Target="../slideLayouts/slideLayout2.xml"/><Relationship Id="rId6" Type="http://schemas.openxmlformats.org/officeDocument/2006/relationships/diagramQuickStyle" Target="../diagrams/quickStyle63.xml"/><Relationship Id="rId11" Type="http://schemas.openxmlformats.org/officeDocument/2006/relationships/diagramData" Target="../diagrams/data64.xml"/><Relationship Id="rId5" Type="http://schemas.openxmlformats.org/officeDocument/2006/relationships/diagramLayout" Target="../diagrams/layout63.xml"/><Relationship Id="rId15" Type="http://schemas.microsoft.com/office/2007/relationships/diagramDrawing" Target="../diagrams/drawing64.xml"/><Relationship Id="rId10" Type="http://schemas.openxmlformats.org/officeDocument/2006/relationships/image" Target="../media/image104.svg"/><Relationship Id="rId19" Type="http://schemas.openxmlformats.org/officeDocument/2006/relationships/diagramLayout" Target="../diagrams/layout65.xml"/><Relationship Id="rId4" Type="http://schemas.openxmlformats.org/officeDocument/2006/relationships/diagramData" Target="../diagrams/data63.xml"/><Relationship Id="rId9" Type="http://schemas.openxmlformats.org/officeDocument/2006/relationships/image" Target="../media/image103.png"/><Relationship Id="rId14" Type="http://schemas.openxmlformats.org/officeDocument/2006/relationships/diagramColors" Target="../diagrams/colors64.xml"/><Relationship Id="rId22" Type="http://schemas.microsoft.com/office/2007/relationships/diagramDrawing" Target="../diagrams/drawing6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kg.gov.t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Layout" Target="../diagrams/layout2.xml"/><Relationship Id="rId18" Type="http://schemas.openxmlformats.org/officeDocument/2006/relationships/diagramLayout" Target="../diagrams/layout3.xml"/><Relationship Id="rId3" Type="http://schemas.openxmlformats.org/officeDocument/2006/relationships/image" Target="../media/image6.jpeg"/><Relationship Id="rId21" Type="http://schemas.microsoft.com/office/2007/relationships/diagramDrawing" Target="../diagrams/drawing3.xml"/><Relationship Id="rId7" Type="http://schemas.openxmlformats.org/officeDocument/2006/relationships/diagramColors" Target="../diagrams/colors1.xml"/><Relationship Id="rId12" Type="http://schemas.openxmlformats.org/officeDocument/2006/relationships/diagramData" Target="../diagrams/data2.xml"/><Relationship Id="rId17" Type="http://schemas.openxmlformats.org/officeDocument/2006/relationships/diagramData" Target="../diagrams/data3.xml"/><Relationship Id="rId2" Type="http://schemas.openxmlformats.org/officeDocument/2006/relationships/notesSlide" Target="../notesSlides/notesSlide2.xml"/><Relationship Id="rId16" Type="http://schemas.microsoft.com/office/2007/relationships/diagramDrawing" Target="../diagrams/drawing2.xml"/><Relationship Id="rId20"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5" Type="http://schemas.openxmlformats.org/officeDocument/2006/relationships/diagramColors" Target="../diagrams/colors2.xml"/><Relationship Id="rId10" Type="http://schemas.openxmlformats.org/officeDocument/2006/relationships/image" Target="../media/image8.jpeg"/><Relationship Id="rId19" Type="http://schemas.openxmlformats.org/officeDocument/2006/relationships/diagramQuickStyle" Target="../diagrams/quickStyle3.xml"/><Relationship Id="rId4" Type="http://schemas.openxmlformats.org/officeDocument/2006/relationships/diagramData" Target="../diagrams/data1.xml"/><Relationship Id="rId9" Type="http://schemas.openxmlformats.org/officeDocument/2006/relationships/image" Target="../media/image7.png"/><Relationship Id="rId1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3" Type="http://schemas.openxmlformats.org/officeDocument/2006/relationships/diagramData" Target="../diagrams/data7.xml"/><Relationship Id="rId18" Type="http://schemas.openxmlformats.org/officeDocument/2006/relationships/diagramData" Target="../diagrams/data8.xml"/><Relationship Id="rId26" Type="http://schemas.openxmlformats.org/officeDocument/2006/relationships/diagramColors" Target="../diagrams/colors9.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5" Type="http://schemas.openxmlformats.org/officeDocument/2006/relationships/diagramQuickStyle" Target="../diagrams/quickStyle9.xml"/><Relationship Id="rId33" Type="http://schemas.microsoft.com/office/2007/relationships/diagramDrawing" Target="../diagrams/drawing10.xml"/><Relationship Id="rId2" Type="http://schemas.openxmlformats.org/officeDocument/2006/relationships/notesSlide" Target="../notesSlides/notesSlide19.xml"/><Relationship Id="rId16" Type="http://schemas.openxmlformats.org/officeDocument/2006/relationships/diagramColors" Target="../diagrams/colors7.xml"/><Relationship Id="rId20" Type="http://schemas.openxmlformats.org/officeDocument/2006/relationships/diagramQuickStyle" Target="../diagrams/quickStyle8.xml"/><Relationship Id="rId29"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diagramLayout" Target="../diagrams/layout9.xml"/><Relationship Id="rId32" Type="http://schemas.openxmlformats.org/officeDocument/2006/relationships/diagramColors" Target="../diagrams/colors10.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23" Type="http://schemas.openxmlformats.org/officeDocument/2006/relationships/diagramData" Target="../diagrams/data9.xml"/><Relationship Id="rId28" Type="http://schemas.openxmlformats.org/officeDocument/2006/relationships/image" Target="../media/image28.jpg"/><Relationship Id="rId10" Type="http://schemas.openxmlformats.org/officeDocument/2006/relationships/diagramQuickStyle" Target="../diagrams/quickStyle6.xml"/><Relationship Id="rId19" Type="http://schemas.openxmlformats.org/officeDocument/2006/relationships/diagramLayout" Target="../diagrams/layout8.xml"/><Relationship Id="rId31" Type="http://schemas.openxmlformats.org/officeDocument/2006/relationships/diagramQuickStyle" Target="../diagrams/quickStyle10.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 Id="rId27" Type="http://schemas.microsoft.com/office/2007/relationships/diagramDrawing" Target="../diagrams/drawing9.xml"/><Relationship Id="rId30" Type="http://schemas.openxmlformats.org/officeDocument/2006/relationships/diagramLayout" Target="../diagrams/layout10.xml"/><Relationship Id="rId8"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13" Type="http://schemas.openxmlformats.org/officeDocument/2006/relationships/diagramColors" Target="../diagrams/colors12.xml"/><Relationship Id="rId18" Type="http://schemas.openxmlformats.org/officeDocument/2006/relationships/diagramColors" Target="../diagrams/colors13.xml"/><Relationship Id="rId26" Type="http://schemas.openxmlformats.org/officeDocument/2006/relationships/diagramLayout" Target="../diagrams/layout15.xml"/><Relationship Id="rId3" Type="http://schemas.openxmlformats.org/officeDocument/2006/relationships/diagramData" Target="../diagrams/data11.xml"/><Relationship Id="rId21" Type="http://schemas.openxmlformats.org/officeDocument/2006/relationships/diagramLayout" Target="../diagrams/layout14.xml"/><Relationship Id="rId34" Type="http://schemas.microsoft.com/office/2007/relationships/diagramDrawing" Target="../diagrams/drawing16.xml"/><Relationship Id="rId7" Type="http://schemas.microsoft.com/office/2007/relationships/diagramDrawing" Target="../diagrams/drawing11.xml"/><Relationship Id="rId12" Type="http://schemas.openxmlformats.org/officeDocument/2006/relationships/diagramQuickStyle" Target="../diagrams/quickStyle12.xml"/><Relationship Id="rId17" Type="http://schemas.openxmlformats.org/officeDocument/2006/relationships/diagramQuickStyle" Target="../diagrams/quickStyle13.xml"/><Relationship Id="rId25" Type="http://schemas.openxmlformats.org/officeDocument/2006/relationships/diagramData" Target="../diagrams/data15.xml"/><Relationship Id="rId33" Type="http://schemas.openxmlformats.org/officeDocument/2006/relationships/diagramColors" Target="../diagrams/colors16.xml"/><Relationship Id="rId2" Type="http://schemas.openxmlformats.org/officeDocument/2006/relationships/notesSlide" Target="../notesSlides/notesSlide20.xml"/><Relationship Id="rId16" Type="http://schemas.openxmlformats.org/officeDocument/2006/relationships/diagramLayout" Target="../diagrams/layout13.xml"/><Relationship Id="rId20" Type="http://schemas.openxmlformats.org/officeDocument/2006/relationships/diagramData" Target="../diagrams/data14.xml"/><Relationship Id="rId29" Type="http://schemas.microsoft.com/office/2007/relationships/diagramDrawing" Target="../diagrams/drawing15.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Layout" Target="../diagrams/layout12.xml"/><Relationship Id="rId24" Type="http://schemas.microsoft.com/office/2007/relationships/diagramDrawing" Target="../diagrams/drawing14.xml"/><Relationship Id="rId32" Type="http://schemas.openxmlformats.org/officeDocument/2006/relationships/diagramQuickStyle" Target="../diagrams/quickStyle16.xml"/><Relationship Id="rId5" Type="http://schemas.openxmlformats.org/officeDocument/2006/relationships/diagramQuickStyle" Target="../diagrams/quickStyle11.xml"/><Relationship Id="rId15" Type="http://schemas.openxmlformats.org/officeDocument/2006/relationships/diagramData" Target="../diagrams/data13.xml"/><Relationship Id="rId23" Type="http://schemas.openxmlformats.org/officeDocument/2006/relationships/diagramColors" Target="../diagrams/colors14.xml"/><Relationship Id="rId28" Type="http://schemas.openxmlformats.org/officeDocument/2006/relationships/diagramColors" Target="../diagrams/colors15.xml"/><Relationship Id="rId10" Type="http://schemas.openxmlformats.org/officeDocument/2006/relationships/diagramData" Target="../diagrams/data12.xml"/><Relationship Id="rId19" Type="http://schemas.microsoft.com/office/2007/relationships/diagramDrawing" Target="../diagrams/drawing13.xml"/><Relationship Id="rId31" Type="http://schemas.openxmlformats.org/officeDocument/2006/relationships/diagramLayout" Target="../diagrams/layout16.xml"/><Relationship Id="rId4" Type="http://schemas.openxmlformats.org/officeDocument/2006/relationships/diagramLayout" Target="../diagrams/layout11.xml"/><Relationship Id="rId9" Type="http://schemas.openxmlformats.org/officeDocument/2006/relationships/image" Target="../media/image30.png"/><Relationship Id="rId14" Type="http://schemas.microsoft.com/office/2007/relationships/diagramDrawing" Target="../diagrams/drawing12.xml"/><Relationship Id="rId22" Type="http://schemas.openxmlformats.org/officeDocument/2006/relationships/diagramQuickStyle" Target="../diagrams/quickStyle14.xml"/><Relationship Id="rId27" Type="http://schemas.openxmlformats.org/officeDocument/2006/relationships/diagramQuickStyle" Target="../diagrams/quickStyle15.xml"/><Relationship Id="rId30" Type="http://schemas.openxmlformats.org/officeDocument/2006/relationships/diagramData" Target="../diagrams/data16.xml"/><Relationship Id="rId8" Type="http://schemas.openxmlformats.org/officeDocument/2006/relationships/image" Target="../media/image29.png"/></Relationships>
</file>

<file path=ppt/slides/_rels/slide28.xml.rels><?xml version="1.0" encoding="UTF-8" standalone="yes"?>
<Relationships xmlns="http://schemas.openxmlformats.org/package/2006/relationships"><Relationship Id="rId13" Type="http://schemas.openxmlformats.org/officeDocument/2006/relationships/diagramData" Target="../diagrams/data19.xml"/><Relationship Id="rId18" Type="http://schemas.openxmlformats.org/officeDocument/2006/relationships/diagramData" Target="../diagrams/data20.xml"/><Relationship Id="rId26" Type="http://schemas.openxmlformats.org/officeDocument/2006/relationships/diagramColors" Target="../diagrams/colors21.xml"/><Relationship Id="rId3" Type="http://schemas.openxmlformats.org/officeDocument/2006/relationships/diagramData" Target="../diagrams/data17.xml"/><Relationship Id="rId21" Type="http://schemas.openxmlformats.org/officeDocument/2006/relationships/diagramColors" Target="../diagrams/colors20.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5" Type="http://schemas.openxmlformats.org/officeDocument/2006/relationships/diagramQuickStyle" Target="../diagrams/quickStyle21.xml"/><Relationship Id="rId33" Type="http://schemas.microsoft.com/office/2007/relationships/diagramDrawing" Target="../diagrams/drawing22.xml"/><Relationship Id="rId2" Type="http://schemas.openxmlformats.org/officeDocument/2006/relationships/notesSlide" Target="../notesSlides/notesSlide21.xml"/><Relationship Id="rId16" Type="http://schemas.openxmlformats.org/officeDocument/2006/relationships/diagramColors" Target="../diagrams/colors19.xml"/><Relationship Id="rId20" Type="http://schemas.openxmlformats.org/officeDocument/2006/relationships/diagramQuickStyle" Target="../diagrams/quickStyle20.xml"/><Relationship Id="rId29" Type="http://schemas.openxmlformats.org/officeDocument/2006/relationships/diagramData" Target="../diagrams/data22.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diagramColors" Target="../diagrams/colors18.xml"/><Relationship Id="rId24" Type="http://schemas.openxmlformats.org/officeDocument/2006/relationships/diagramLayout" Target="../diagrams/layout21.xml"/><Relationship Id="rId32" Type="http://schemas.openxmlformats.org/officeDocument/2006/relationships/diagramColors" Target="../diagrams/colors22.xml"/><Relationship Id="rId5" Type="http://schemas.openxmlformats.org/officeDocument/2006/relationships/diagramQuickStyle" Target="../diagrams/quickStyle17.xml"/><Relationship Id="rId15" Type="http://schemas.openxmlformats.org/officeDocument/2006/relationships/diagramQuickStyle" Target="../diagrams/quickStyle19.xml"/><Relationship Id="rId23" Type="http://schemas.openxmlformats.org/officeDocument/2006/relationships/diagramData" Target="../diagrams/data21.xml"/><Relationship Id="rId28" Type="http://schemas.openxmlformats.org/officeDocument/2006/relationships/image" Target="../media/image31.png"/><Relationship Id="rId10" Type="http://schemas.openxmlformats.org/officeDocument/2006/relationships/diagramQuickStyle" Target="../diagrams/quickStyle18.xml"/><Relationship Id="rId19" Type="http://schemas.openxmlformats.org/officeDocument/2006/relationships/diagramLayout" Target="../diagrams/layout20.xml"/><Relationship Id="rId31" Type="http://schemas.openxmlformats.org/officeDocument/2006/relationships/diagramQuickStyle" Target="../diagrams/quickStyle22.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 Id="rId22" Type="http://schemas.microsoft.com/office/2007/relationships/diagramDrawing" Target="../diagrams/drawing20.xml"/><Relationship Id="rId27" Type="http://schemas.microsoft.com/office/2007/relationships/diagramDrawing" Target="../diagrams/drawing21.xml"/><Relationship Id="rId30" Type="http://schemas.openxmlformats.org/officeDocument/2006/relationships/diagramLayout" Target="../diagrams/layout22.xml"/><Relationship Id="rId8" Type="http://schemas.openxmlformats.org/officeDocument/2006/relationships/diagramData" Target="../diagrams/data18.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image" Target="../media/image32.png"/><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image" Target="../media/image33.jpeg"/><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0.PNG"/><Relationship Id="rId7" Type="http://schemas.openxmlformats.org/officeDocument/2006/relationships/diagramColors" Target="../diagrams/colors28.xml"/><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jfif"/></Relationships>
</file>

<file path=ppt/slides/_rels/slide39.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45.PNG"/><Relationship Id="rId7" Type="http://schemas.openxmlformats.org/officeDocument/2006/relationships/diagramColors" Target="../diagrams/colors29.xml"/><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31.xml"/><Relationship Id="rId3" Type="http://schemas.openxmlformats.org/officeDocument/2006/relationships/diagramData" Target="../diagrams/data30.xml"/><Relationship Id="rId7" Type="http://schemas.microsoft.com/office/2007/relationships/diagramDrawing" Target="../diagrams/drawing30.xml"/><Relationship Id="rId12" Type="http://schemas.microsoft.com/office/2007/relationships/diagramDrawing" Target="../diagrams/drawing31.xml"/><Relationship Id="rId2" Type="http://schemas.openxmlformats.org/officeDocument/2006/relationships/image" Target="../media/image46.png"/><Relationship Id="rId1" Type="http://schemas.openxmlformats.org/officeDocument/2006/relationships/slideLayout" Target="../slideLayouts/slideLayout24.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0" Type="http://schemas.openxmlformats.org/officeDocument/2006/relationships/diagramQuickStyle" Target="../diagrams/quickStyle31.xml"/><Relationship Id="rId4" Type="http://schemas.openxmlformats.org/officeDocument/2006/relationships/diagramLayout" Target="../diagrams/layout30.xml"/><Relationship Id="rId9" Type="http://schemas.openxmlformats.org/officeDocument/2006/relationships/diagramLayout" Target="../diagrams/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40.PNG"/><Relationship Id="rId7" Type="http://schemas.openxmlformats.org/officeDocument/2006/relationships/diagramQuickStyle" Target="../diagrams/quickStyle32.xml"/><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diagramLayout" Target="../diagrams/layout32.xml"/><Relationship Id="rId5" Type="http://schemas.openxmlformats.org/officeDocument/2006/relationships/diagramData" Target="../diagrams/data32.xml"/><Relationship Id="rId4" Type="http://schemas.openxmlformats.org/officeDocument/2006/relationships/image" Target="../media/image50.PNG"/><Relationship Id="rId9" Type="http://schemas.microsoft.com/office/2007/relationships/diagramDrawing" Target="../diagrams/drawing3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18" Type="http://schemas.microsoft.com/office/2007/relationships/diagramDrawing" Target="../diagrams/drawing36.xml"/><Relationship Id="rId3" Type="http://schemas.openxmlformats.org/officeDocument/2006/relationships/image" Target="../media/image59.png"/><Relationship Id="rId21" Type="http://schemas.openxmlformats.org/officeDocument/2006/relationships/diagramQuickStyle" Target="../diagrams/quickStyle37.xml"/><Relationship Id="rId7" Type="http://schemas.openxmlformats.org/officeDocument/2006/relationships/diagramColors" Target="../diagrams/colors34.xml"/><Relationship Id="rId12" Type="http://schemas.openxmlformats.org/officeDocument/2006/relationships/diagramColors" Target="../diagrams/colors35.xml"/><Relationship Id="rId17" Type="http://schemas.openxmlformats.org/officeDocument/2006/relationships/diagramColors" Target="../diagrams/colors36.xml"/><Relationship Id="rId2" Type="http://schemas.openxmlformats.org/officeDocument/2006/relationships/notesSlide" Target="../notesSlides/notesSlide34.xml"/><Relationship Id="rId16" Type="http://schemas.openxmlformats.org/officeDocument/2006/relationships/diagramQuickStyle" Target="../diagrams/quickStyle36.xml"/><Relationship Id="rId20" Type="http://schemas.openxmlformats.org/officeDocument/2006/relationships/diagramLayout" Target="../diagrams/layout37.xml"/><Relationship Id="rId1" Type="http://schemas.openxmlformats.org/officeDocument/2006/relationships/slideLayout" Target="../slideLayouts/slideLayout11.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5" Type="http://schemas.openxmlformats.org/officeDocument/2006/relationships/diagramLayout" Target="../diagrams/layout36.xml"/><Relationship Id="rId23" Type="http://schemas.microsoft.com/office/2007/relationships/diagramDrawing" Target="../diagrams/drawing37.xml"/><Relationship Id="rId10" Type="http://schemas.openxmlformats.org/officeDocument/2006/relationships/diagramLayout" Target="../diagrams/layout35.xml"/><Relationship Id="rId19" Type="http://schemas.openxmlformats.org/officeDocument/2006/relationships/diagramData" Target="../diagrams/data37.xml"/><Relationship Id="rId4" Type="http://schemas.openxmlformats.org/officeDocument/2006/relationships/diagramData" Target="../diagrams/data34.xml"/><Relationship Id="rId9" Type="http://schemas.openxmlformats.org/officeDocument/2006/relationships/diagramData" Target="../diagrams/data35.xml"/><Relationship Id="rId14" Type="http://schemas.openxmlformats.org/officeDocument/2006/relationships/diagramData" Target="../diagrams/data36.xml"/><Relationship Id="rId22" Type="http://schemas.openxmlformats.org/officeDocument/2006/relationships/diagramColors" Target="../diagrams/colors3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diagramColors" Target="../diagrams/colors38.xml"/><Relationship Id="rId5" Type="http://schemas.openxmlformats.org/officeDocument/2006/relationships/diagramQuickStyle" Target="../diagrams/quickStyle38.xml"/><Relationship Id="rId10" Type="http://schemas.openxmlformats.org/officeDocument/2006/relationships/image" Target="../media/image66.PNG"/><Relationship Id="rId4" Type="http://schemas.openxmlformats.org/officeDocument/2006/relationships/diagramLayout" Target="../diagrams/layout38.xml"/><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39.xml"/><Relationship Id="rId5" Type="http://schemas.openxmlformats.org/officeDocument/2006/relationships/diagramQuickStyle" Target="../diagrams/quickStyle39.xml"/><Relationship Id="rId10" Type="http://schemas.openxmlformats.org/officeDocument/2006/relationships/image" Target="../media/image69.png"/><Relationship Id="rId4" Type="http://schemas.openxmlformats.org/officeDocument/2006/relationships/diagramLayout" Target="../diagrams/layout39.xml"/><Relationship Id="rId9"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55.png"/><Relationship Id="rId7" Type="http://schemas.openxmlformats.org/officeDocument/2006/relationships/diagramColors" Target="../diagrams/colors40.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42.xml"/><Relationship Id="rId13" Type="http://schemas.openxmlformats.org/officeDocument/2006/relationships/image" Target="../media/image70.PNG"/><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39.xml"/><Relationship Id="rId16"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5" Type="http://schemas.openxmlformats.org/officeDocument/2006/relationships/image" Target="../media/image72.PNG"/><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 Id="rId1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image" Target="../media/image74.png"/><Relationship Id="rId7" Type="http://schemas.openxmlformats.org/officeDocument/2006/relationships/diagramColors" Target="../diagrams/colors44.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48.xml"/><Relationship Id="rId3" Type="http://schemas.openxmlformats.org/officeDocument/2006/relationships/image" Target="../media/image75.PNG"/><Relationship Id="rId7" Type="http://schemas.openxmlformats.org/officeDocument/2006/relationships/diagramQuickStyle" Target="../diagrams/quickStyle48.xml"/><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diagramLayout" Target="../diagrams/layout48.xml"/><Relationship Id="rId5" Type="http://schemas.openxmlformats.org/officeDocument/2006/relationships/diagramData" Target="../diagrams/data48.xml"/><Relationship Id="rId4" Type="http://schemas.openxmlformats.org/officeDocument/2006/relationships/image" Target="../media/image76.PNG"/><Relationship Id="rId9" Type="http://schemas.microsoft.com/office/2007/relationships/diagramDrawing" Target="../diagrams/drawing48.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hyperlink" Target="https://eic.ec.europa.eu/eic-prizes/european-capital-innovation-awards_en" TargetMode="External"/><Relationship Id="rId7" Type="http://schemas.openxmlformats.org/officeDocument/2006/relationships/hyperlink" Target="https://eic.ec.europa.eu/eic-prizes/european-prize-humanitarian-innovation_en" TargetMode="External"/><Relationship Id="rId2" Type="http://schemas.openxmlformats.org/officeDocument/2006/relationships/image" Target="../media/image76.PNG"/><Relationship Id="rId1" Type="http://schemas.openxmlformats.org/officeDocument/2006/relationships/slideLayout" Target="../slideLayouts/slideLayout39.xml"/><Relationship Id="rId6" Type="http://schemas.openxmlformats.org/officeDocument/2006/relationships/hyperlink" Target="https://eic.ec.europa.eu/eic-prizes/european-social-innovation-competition_en" TargetMode="External"/><Relationship Id="rId5" Type="http://schemas.openxmlformats.org/officeDocument/2006/relationships/hyperlink" Target="https://eic.ec.europa.eu/eic-prizes/european-innovation-procurement-awards_en" TargetMode="External"/><Relationship Id="rId4" Type="http://schemas.openxmlformats.org/officeDocument/2006/relationships/hyperlink" Target="https://eic.ec.europa.eu/eic-prizes/european-prize-women-innovators-powered-eic-eit_en"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80.jfif"/><Relationship Id="rId2" Type="http://schemas.openxmlformats.org/officeDocument/2006/relationships/image" Target="../media/image79.jfif"/><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49.xml"/><Relationship Id="rId3" Type="http://schemas.openxmlformats.org/officeDocument/2006/relationships/image" Target="../media/image76.PNG"/><Relationship Id="rId7" Type="http://schemas.openxmlformats.org/officeDocument/2006/relationships/diagramQuickStyle" Target="../diagrams/quickStyle49.xml"/><Relationship Id="rId2" Type="http://schemas.openxmlformats.org/officeDocument/2006/relationships/image" Target="../media/image75.PNG"/><Relationship Id="rId1" Type="http://schemas.openxmlformats.org/officeDocument/2006/relationships/slideLayout" Target="../slideLayouts/slideLayout39.xml"/><Relationship Id="rId6" Type="http://schemas.openxmlformats.org/officeDocument/2006/relationships/diagramLayout" Target="../diagrams/layout49.xml"/><Relationship Id="rId5" Type="http://schemas.openxmlformats.org/officeDocument/2006/relationships/diagramData" Target="../diagrams/data49.xml"/><Relationship Id="rId4" Type="http://schemas.openxmlformats.org/officeDocument/2006/relationships/image" Target="../media/image81.jpeg"/><Relationship Id="rId9" Type="http://schemas.microsoft.com/office/2007/relationships/diagramDrawing" Target="../diagrams/drawing49.xml"/></Relationships>
</file>

<file path=ppt/slides/_rels/slide69.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image" Target="../media/image76.PNG"/><Relationship Id="rId7" Type="http://schemas.openxmlformats.org/officeDocument/2006/relationships/diagramColors" Target="../diagrams/colors50.xml"/><Relationship Id="rId2" Type="http://schemas.openxmlformats.org/officeDocument/2006/relationships/image" Target="../media/image75.PNG"/><Relationship Id="rId1" Type="http://schemas.openxmlformats.org/officeDocument/2006/relationships/slideLayout" Target="../slideLayouts/slideLayout39.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fif"/><Relationship Id="rId1" Type="http://schemas.openxmlformats.org/officeDocument/2006/relationships/slideLayout" Target="../slideLayouts/slideLayout39.xml"/><Relationship Id="rId5" Type="http://schemas.openxmlformats.org/officeDocument/2006/relationships/image" Target="../media/image85.PN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39.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13" Type="http://schemas.openxmlformats.org/officeDocument/2006/relationships/diagramData" Target="../diagrams/data53.xml"/><Relationship Id="rId18" Type="http://schemas.openxmlformats.org/officeDocument/2006/relationships/diagramData" Target="../diagrams/data54.xml"/><Relationship Id="rId26" Type="http://schemas.openxmlformats.org/officeDocument/2006/relationships/diagramColors" Target="../diagrams/colors55.xml"/><Relationship Id="rId21" Type="http://schemas.openxmlformats.org/officeDocument/2006/relationships/diagramColors" Target="../diagrams/colors54.xml"/><Relationship Id="rId34" Type="http://schemas.openxmlformats.org/officeDocument/2006/relationships/diagramLayout" Target="../diagrams/layout57.xml"/><Relationship Id="rId7" Type="http://schemas.microsoft.com/office/2007/relationships/diagramDrawing" Target="../diagrams/drawing51.xml"/><Relationship Id="rId12" Type="http://schemas.microsoft.com/office/2007/relationships/diagramDrawing" Target="../diagrams/drawing52.xml"/><Relationship Id="rId17" Type="http://schemas.microsoft.com/office/2007/relationships/diagramDrawing" Target="../diagrams/drawing53.xml"/><Relationship Id="rId25" Type="http://schemas.openxmlformats.org/officeDocument/2006/relationships/diagramQuickStyle" Target="../diagrams/quickStyle55.xml"/><Relationship Id="rId33" Type="http://schemas.openxmlformats.org/officeDocument/2006/relationships/diagramData" Target="../diagrams/data57.xml"/><Relationship Id="rId2" Type="http://schemas.openxmlformats.org/officeDocument/2006/relationships/notesSlide" Target="../notesSlides/notesSlide51.xml"/><Relationship Id="rId16" Type="http://schemas.openxmlformats.org/officeDocument/2006/relationships/diagramColors" Target="../diagrams/colors53.xml"/><Relationship Id="rId20" Type="http://schemas.openxmlformats.org/officeDocument/2006/relationships/diagramQuickStyle" Target="../diagrams/quickStyle54.xml"/><Relationship Id="rId29" Type="http://schemas.openxmlformats.org/officeDocument/2006/relationships/diagramLayout" Target="../diagrams/layout56.xml"/><Relationship Id="rId1" Type="http://schemas.openxmlformats.org/officeDocument/2006/relationships/slideLayout" Target="../slideLayouts/slideLayout37.xml"/><Relationship Id="rId6" Type="http://schemas.openxmlformats.org/officeDocument/2006/relationships/diagramColors" Target="../diagrams/colors51.xml"/><Relationship Id="rId11" Type="http://schemas.openxmlformats.org/officeDocument/2006/relationships/diagramColors" Target="../diagrams/colors52.xml"/><Relationship Id="rId24" Type="http://schemas.openxmlformats.org/officeDocument/2006/relationships/diagramLayout" Target="../diagrams/layout55.xml"/><Relationship Id="rId32" Type="http://schemas.microsoft.com/office/2007/relationships/diagramDrawing" Target="../diagrams/drawing56.xml"/><Relationship Id="rId37" Type="http://schemas.microsoft.com/office/2007/relationships/diagramDrawing" Target="../diagrams/drawing57.xml"/><Relationship Id="rId5" Type="http://schemas.openxmlformats.org/officeDocument/2006/relationships/diagramQuickStyle" Target="../diagrams/quickStyle51.xml"/><Relationship Id="rId15" Type="http://schemas.openxmlformats.org/officeDocument/2006/relationships/diagramQuickStyle" Target="../diagrams/quickStyle53.xml"/><Relationship Id="rId23" Type="http://schemas.openxmlformats.org/officeDocument/2006/relationships/diagramData" Target="../diagrams/data55.xml"/><Relationship Id="rId28" Type="http://schemas.openxmlformats.org/officeDocument/2006/relationships/diagramData" Target="../diagrams/data56.xml"/><Relationship Id="rId36" Type="http://schemas.openxmlformats.org/officeDocument/2006/relationships/diagramColors" Target="../diagrams/colors57.xml"/><Relationship Id="rId10" Type="http://schemas.openxmlformats.org/officeDocument/2006/relationships/diagramQuickStyle" Target="../diagrams/quickStyle52.xml"/><Relationship Id="rId19" Type="http://schemas.openxmlformats.org/officeDocument/2006/relationships/diagramLayout" Target="../diagrams/layout54.xml"/><Relationship Id="rId31" Type="http://schemas.openxmlformats.org/officeDocument/2006/relationships/diagramColors" Target="../diagrams/colors56.xml"/><Relationship Id="rId4" Type="http://schemas.openxmlformats.org/officeDocument/2006/relationships/diagramLayout" Target="../diagrams/layout51.xml"/><Relationship Id="rId9" Type="http://schemas.openxmlformats.org/officeDocument/2006/relationships/diagramLayout" Target="../diagrams/layout52.xml"/><Relationship Id="rId14" Type="http://schemas.openxmlformats.org/officeDocument/2006/relationships/diagramLayout" Target="../diagrams/layout53.xml"/><Relationship Id="rId22" Type="http://schemas.microsoft.com/office/2007/relationships/diagramDrawing" Target="../diagrams/drawing54.xml"/><Relationship Id="rId27" Type="http://schemas.microsoft.com/office/2007/relationships/diagramDrawing" Target="../diagrams/drawing55.xml"/><Relationship Id="rId30" Type="http://schemas.openxmlformats.org/officeDocument/2006/relationships/diagramQuickStyle" Target="../diagrams/quickStyle56.xml"/><Relationship Id="rId35" Type="http://schemas.openxmlformats.org/officeDocument/2006/relationships/diagramQuickStyle" Target="../diagrams/quickStyle57.xml"/><Relationship Id="rId8" Type="http://schemas.openxmlformats.org/officeDocument/2006/relationships/diagramData" Target="../diagrams/data52.xml"/><Relationship Id="rId3" Type="http://schemas.openxmlformats.org/officeDocument/2006/relationships/diagramData" Target="../diagrams/data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8" Type="http://schemas.openxmlformats.org/officeDocument/2006/relationships/diagramData" Target="../diagrams/data59.xml"/><Relationship Id="rId13" Type="http://schemas.openxmlformats.org/officeDocument/2006/relationships/diagramData" Target="../diagrams/data60.xml"/><Relationship Id="rId3" Type="http://schemas.openxmlformats.org/officeDocument/2006/relationships/diagramData" Target="../diagrams/data58.xml"/><Relationship Id="rId7" Type="http://schemas.microsoft.com/office/2007/relationships/diagramDrawing" Target="../diagrams/drawing58.xml"/><Relationship Id="rId12" Type="http://schemas.microsoft.com/office/2007/relationships/diagramDrawing" Target="../diagrams/drawing59.xml"/><Relationship Id="rId17" Type="http://schemas.microsoft.com/office/2007/relationships/diagramDrawing" Target="../diagrams/drawing60.xml"/><Relationship Id="rId2" Type="http://schemas.openxmlformats.org/officeDocument/2006/relationships/notesSlide" Target="../notesSlides/notesSlide53.xml"/><Relationship Id="rId16" Type="http://schemas.openxmlformats.org/officeDocument/2006/relationships/diagramColors" Target="../diagrams/colors60.xml"/><Relationship Id="rId1" Type="http://schemas.openxmlformats.org/officeDocument/2006/relationships/slideLayout" Target="../slideLayouts/slideLayout11.xml"/><Relationship Id="rId6" Type="http://schemas.openxmlformats.org/officeDocument/2006/relationships/diagramColors" Target="../diagrams/colors58.xml"/><Relationship Id="rId11" Type="http://schemas.openxmlformats.org/officeDocument/2006/relationships/diagramColors" Target="../diagrams/colors59.xml"/><Relationship Id="rId5" Type="http://schemas.openxmlformats.org/officeDocument/2006/relationships/diagramQuickStyle" Target="../diagrams/quickStyle58.xml"/><Relationship Id="rId15" Type="http://schemas.openxmlformats.org/officeDocument/2006/relationships/diagramQuickStyle" Target="../diagrams/quickStyle60.xml"/><Relationship Id="rId10" Type="http://schemas.openxmlformats.org/officeDocument/2006/relationships/diagramQuickStyle" Target="../diagrams/quickStyle59.xml"/><Relationship Id="rId4" Type="http://schemas.openxmlformats.org/officeDocument/2006/relationships/diagramLayout" Target="../diagrams/layout58.xml"/><Relationship Id="rId9" Type="http://schemas.openxmlformats.org/officeDocument/2006/relationships/diagramLayout" Target="../diagrams/layout59.xml"/><Relationship Id="rId14" Type="http://schemas.openxmlformats.org/officeDocument/2006/relationships/diagramLayout" Target="../diagrams/layout6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5F5C4F-0971-8E4C-8807-666F19D4A1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58" r="2055" b="20345"/>
          <a:stretch/>
        </p:blipFill>
        <p:spPr>
          <a:xfrm>
            <a:off x="0" y="6248278"/>
            <a:ext cx="12190816" cy="591099"/>
          </a:xfrm>
          <a:prstGeom prst="rect">
            <a:avLst/>
          </a:prstGeom>
        </p:spPr>
      </p:pic>
      <p:pic>
        <p:nvPicPr>
          <p:cNvPr id="14" name="Resim 31">
            <a:extLst>
              <a:ext uri="{FF2B5EF4-FFF2-40B4-BE49-F238E27FC236}">
                <a16:creationId xmlns:a16="http://schemas.microsoft.com/office/drawing/2014/main" id="{A4DCEE78-E51F-8D4E-89B2-3C67BD2EA1A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513" y="6309339"/>
            <a:ext cx="2199373" cy="580396"/>
          </a:xfrm>
          <a:prstGeom prst="rect">
            <a:avLst/>
          </a:prstGeom>
        </p:spPr>
      </p:pic>
      <p:sp>
        <p:nvSpPr>
          <p:cNvPr id="15" name="Metin kutusu 30">
            <a:extLst>
              <a:ext uri="{FF2B5EF4-FFF2-40B4-BE49-F238E27FC236}">
                <a16:creationId xmlns:a16="http://schemas.microsoft.com/office/drawing/2014/main" id="{09866531-2564-EF41-AC19-FA18B9CE28C9}"/>
              </a:ext>
            </a:extLst>
          </p:cNvPr>
          <p:cNvSpPr txBox="1"/>
          <p:nvPr userDrawn="1"/>
        </p:nvSpPr>
        <p:spPr>
          <a:xfrm>
            <a:off x="10472371" y="6439381"/>
            <a:ext cx="1825958"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www.ab.gov.tr</a:t>
            </a:r>
            <a:endParaRPr lang="tr-TR" sz="1400"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17" name="AutoShape 45">
            <a:extLst>
              <a:ext uri="{FF2B5EF4-FFF2-40B4-BE49-F238E27FC236}">
                <a16:creationId xmlns:a16="http://schemas.microsoft.com/office/drawing/2014/main" id="{BDB18C1F-9F73-7C43-95D4-AC3B0BABD33F}"/>
              </a:ext>
            </a:extLst>
          </p:cNvPr>
          <p:cNvSpPr>
            <a:spLocks/>
          </p:cNvSpPr>
          <p:nvPr/>
        </p:nvSpPr>
        <p:spPr bwMode="auto">
          <a:xfrm>
            <a:off x="0" y="3037909"/>
            <a:ext cx="12192000" cy="26897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11298" y="21600"/>
                </a:lnTo>
                <a:lnTo>
                  <a:pt x="15976" y="0"/>
                </a:lnTo>
                <a:lnTo>
                  <a:pt x="21600" y="0"/>
                </a:lnTo>
              </a:path>
            </a:pathLst>
          </a:custGeom>
          <a:noFill/>
          <a:ln w="50800" cap="flat" cmpd="sng">
            <a:solidFill>
              <a:srgbClr val="C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nchor="ctr"/>
          <a:lstStyle/>
          <a:p>
            <a:endParaRPr lang="en-TR" altLang="en-TR" sz="3000">
              <a:solidFill>
                <a:srgbClr val="FFFFFF"/>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BE9F0DD-8448-A442-B72C-8765B462E9ED}"/>
              </a:ext>
            </a:extLst>
          </p:cNvPr>
          <p:cNvSpPr txBox="1"/>
          <p:nvPr/>
        </p:nvSpPr>
        <p:spPr>
          <a:xfrm>
            <a:off x="139868" y="4518338"/>
            <a:ext cx="6988657" cy="1815882"/>
          </a:xfrm>
          <a:prstGeom prst="rect">
            <a:avLst/>
          </a:prstGeom>
          <a:noFill/>
        </p:spPr>
        <p:txBody>
          <a:bodyPr wrap="square" rtlCol="0">
            <a:spAutoFit/>
          </a:bodyPr>
          <a:lstStyle/>
          <a:p>
            <a:r>
              <a:rPr lang="tr-TR" sz="2600" dirty="0">
                <a:solidFill>
                  <a:schemeClr val="bg1"/>
                </a:solidFill>
                <a:latin typeface="Calibri" panose="020F0502020204030204" pitchFamily="34" charset="0"/>
                <a:ea typeface="Source Sans Pro" panose="020B0503030403020204" pitchFamily="34" charset="0"/>
                <a:cs typeface="Calibri" panose="020F0502020204030204" pitchFamily="34" charset="0"/>
              </a:rPr>
              <a:t>Avrupa Birliği Başkanlığı </a:t>
            </a:r>
            <a:endParaRPr lang="en-US" sz="2600"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a:p>
            <a:r>
              <a:rPr lang="tr-TR" sz="2600" dirty="0">
                <a:solidFill>
                  <a:schemeClr val="bg1"/>
                </a:solidFill>
                <a:latin typeface="Calibri" panose="020F0502020204030204" pitchFamily="34" charset="0"/>
                <a:ea typeface="Source Sans Pro" panose="020B0503030403020204" pitchFamily="34" charset="0"/>
                <a:cs typeface="Calibri" panose="020F0502020204030204" pitchFamily="34" charset="0"/>
              </a:rPr>
              <a:t>Mali İşbirliği ve Proje Uygulama Genel Müdürü</a:t>
            </a:r>
          </a:p>
          <a:p>
            <a:endParaRPr lang="tr-TR" sz="3000"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a:p>
            <a:endParaRPr lang="tr-TR" sz="3000"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4ED6BFF-5E48-FC47-9892-41D64205A060}"/>
              </a:ext>
            </a:extLst>
          </p:cNvPr>
          <p:cNvSpPr txBox="1"/>
          <p:nvPr/>
        </p:nvSpPr>
        <p:spPr>
          <a:xfrm>
            <a:off x="175729" y="3806893"/>
            <a:ext cx="6231466" cy="677108"/>
          </a:xfrm>
          <a:prstGeom prst="rect">
            <a:avLst/>
          </a:prstGeom>
          <a:noFill/>
        </p:spPr>
        <p:txBody>
          <a:bodyPr wrap="square">
            <a:spAutoFit/>
          </a:bodyPr>
          <a:lstStyle/>
          <a:p>
            <a:r>
              <a:rPr lang="tr-TR" sz="3800" dirty="0">
                <a:solidFill>
                  <a:schemeClr val="bg1"/>
                </a:solidFill>
                <a:latin typeface="Calibri" panose="020F0502020204030204" pitchFamily="34" charset="0"/>
                <a:ea typeface="Source Sans Pro" panose="020B0503030403020204" pitchFamily="34" charset="0"/>
                <a:cs typeface="Calibri" panose="020F0502020204030204" pitchFamily="34" charset="0"/>
              </a:rPr>
              <a:t>Bülent Özcan </a:t>
            </a:r>
          </a:p>
        </p:txBody>
      </p:sp>
      <p:sp>
        <p:nvSpPr>
          <p:cNvPr id="2" name="Rectangle 1">
            <a:extLst>
              <a:ext uri="{FF2B5EF4-FFF2-40B4-BE49-F238E27FC236}">
                <a16:creationId xmlns:a16="http://schemas.microsoft.com/office/drawing/2014/main" id="{37CF132F-B073-C54B-80E4-38A296ED3F57}"/>
              </a:ext>
            </a:extLst>
          </p:cNvPr>
          <p:cNvSpPr/>
          <p:nvPr/>
        </p:nvSpPr>
        <p:spPr>
          <a:xfrm>
            <a:off x="260134" y="1739085"/>
            <a:ext cx="9207423" cy="1200329"/>
          </a:xfrm>
          <a:prstGeom prst="rect">
            <a:avLst/>
          </a:prstGeom>
        </p:spPr>
        <p:txBody>
          <a:bodyPr wrap="square">
            <a:spAutoFit/>
          </a:bodyPr>
          <a:lstStyle/>
          <a:p>
            <a:r>
              <a:rPr lang="en-GB"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ÜN</a:t>
            </a:r>
            <a:r>
              <a:rPr lang="tr-TR"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İ</a:t>
            </a:r>
            <a:r>
              <a:rPr lang="en-GB"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VERS</a:t>
            </a:r>
            <a:r>
              <a:rPr lang="tr-TR"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İ</a:t>
            </a:r>
            <a:r>
              <a:rPr lang="en-GB"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TELER İÇ</a:t>
            </a:r>
            <a:r>
              <a:rPr lang="tr-TR"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İ</a:t>
            </a:r>
            <a:r>
              <a:rPr lang="en-GB"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N AB FONLARI </a:t>
            </a:r>
            <a:endParaRPr lang="tr-TR" sz="3600"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a:p>
            <a:r>
              <a:rPr lang="en-GB" sz="3600" dirty="0">
                <a:solidFill>
                  <a:schemeClr val="bg1"/>
                </a:solidFill>
                <a:latin typeface="Calibri" panose="020F0502020204030204" pitchFamily="34" charset="0"/>
                <a:ea typeface="Source Sans Pro" panose="020B0503030403020204" pitchFamily="34" charset="0"/>
                <a:cs typeface="Calibri" panose="020F0502020204030204" pitchFamily="34" charset="0"/>
              </a:rPr>
              <a:t>VE PROJE FIRSATLARI</a:t>
            </a:r>
            <a:endParaRPr lang="tr-TR" sz="3600"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3" name="Metin kutusu 2"/>
          <p:cNvSpPr txBox="1"/>
          <p:nvPr/>
        </p:nvSpPr>
        <p:spPr>
          <a:xfrm>
            <a:off x="9184528" y="3136612"/>
            <a:ext cx="2876204" cy="584775"/>
          </a:xfrm>
          <a:prstGeom prst="rect">
            <a:avLst/>
          </a:prstGeom>
          <a:noFill/>
        </p:spPr>
        <p:txBody>
          <a:bodyPr wrap="square" rtlCol="0">
            <a:spAutoFit/>
          </a:bodyPr>
          <a:lstStyle/>
          <a:p>
            <a:r>
              <a:rPr lang="tr-TR" sz="3200" dirty="0">
                <a:solidFill>
                  <a:schemeClr val="bg1"/>
                </a:solidFill>
                <a:latin typeface="Calibri" panose="020F0502020204030204" pitchFamily="34" charset="0"/>
                <a:cs typeface="Calibri" panose="020F0502020204030204" pitchFamily="34" charset="0"/>
              </a:rPr>
              <a:t>6 Ağustos 2024</a:t>
            </a:r>
          </a:p>
        </p:txBody>
      </p:sp>
    </p:spTree>
    <p:extLst>
      <p:ext uri="{BB962C8B-B14F-4D97-AF65-F5344CB8AC3E}">
        <p14:creationId xmlns:p14="http://schemas.microsoft.com/office/powerpoint/2010/main" val="3234987586"/>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1851659717"/>
              </p:ext>
            </p:extLst>
          </p:nvPr>
        </p:nvGraphicFramePr>
        <p:xfrm>
          <a:off x="672346" y="1083213"/>
          <a:ext cx="10424864" cy="872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JEAN MONNET BURS PROGRAMI</a:t>
            </a:r>
            <a:endParaRPr kumimoji="0" lang="en-GB"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graphicFrame>
        <p:nvGraphicFramePr>
          <p:cNvPr id="4" name="Tablo 3"/>
          <p:cNvGraphicFramePr>
            <a:graphicFrameLocks noGrp="1"/>
          </p:cNvGraphicFramePr>
          <p:nvPr>
            <p:extLst>
              <p:ext uri="{D42A27DB-BD31-4B8C-83A1-F6EECF244321}">
                <p14:modId xmlns:p14="http://schemas.microsoft.com/office/powerpoint/2010/main" val="3773891717"/>
              </p:ext>
            </p:extLst>
          </p:nvPr>
        </p:nvGraphicFramePr>
        <p:xfrm>
          <a:off x="1195754" y="2110155"/>
          <a:ext cx="9298745" cy="4164604"/>
        </p:xfrm>
        <a:graphic>
          <a:graphicData uri="http://schemas.openxmlformats.org/drawingml/2006/table">
            <a:tbl>
              <a:tblPr firstRow="1" firstCol="1" bandRow="1">
                <a:tableStyleId>{10A1B5D5-9B99-4C35-A422-299274C87663}</a:tableStyleId>
              </a:tblPr>
              <a:tblGrid>
                <a:gridCol w="2419286">
                  <a:extLst>
                    <a:ext uri="{9D8B030D-6E8A-4147-A177-3AD203B41FA5}">
                      <a16:colId xmlns:a16="http://schemas.microsoft.com/office/drawing/2014/main" val="2787848223"/>
                    </a:ext>
                  </a:extLst>
                </a:gridCol>
                <a:gridCol w="1940082">
                  <a:extLst>
                    <a:ext uri="{9D8B030D-6E8A-4147-A177-3AD203B41FA5}">
                      <a16:colId xmlns:a16="http://schemas.microsoft.com/office/drawing/2014/main" val="3529670910"/>
                    </a:ext>
                  </a:extLst>
                </a:gridCol>
                <a:gridCol w="2574369">
                  <a:extLst>
                    <a:ext uri="{9D8B030D-6E8A-4147-A177-3AD203B41FA5}">
                      <a16:colId xmlns:a16="http://schemas.microsoft.com/office/drawing/2014/main" val="2789945361"/>
                    </a:ext>
                  </a:extLst>
                </a:gridCol>
                <a:gridCol w="2365008">
                  <a:extLst>
                    <a:ext uri="{9D8B030D-6E8A-4147-A177-3AD203B41FA5}">
                      <a16:colId xmlns:a16="http://schemas.microsoft.com/office/drawing/2014/main" val="172253911"/>
                    </a:ext>
                  </a:extLst>
                </a:gridCol>
              </a:tblGrid>
              <a:tr h="305405">
                <a:tc>
                  <a:txBody>
                    <a:bodyPr/>
                    <a:lstStyle/>
                    <a:p>
                      <a:pPr>
                        <a:lnSpc>
                          <a:spcPct val="105000"/>
                        </a:lnSpc>
                        <a:spcAft>
                          <a:spcPts val="0"/>
                        </a:spcAft>
                      </a:pPr>
                      <a:r>
                        <a:rPr lang="en-GB" sz="2000" dirty="0" err="1">
                          <a:effectLst/>
                        </a:rPr>
                        <a:t>Akademik</a:t>
                      </a:r>
                      <a:r>
                        <a:rPr lang="en-GB" sz="2000" dirty="0">
                          <a:effectLst/>
                        </a:rPr>
                        <a:t> </a:t>
                      </a:r>
                      <a:r>
                        <a:rPr lang="en-GB" sz="2000" dirty="0" err="1">
                          <a:effectLst/>
                        </a:rPr>
                        <a:t>Yıl</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err="1">
                          <a:effectLst/>
                        </a:rPr>
                        <a:t>Okul</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5000"/>
                        </a:lnSpc>
                        <a:spcAft>
                          <a:spcPts val="0"/>
                        </a:spcAft>
                      </a:pPr>
                      <a:r>
                        <a:rPr lang="en-GB" sz="2000" dirty="0">
                          <a:effectLst/>
                        </a:rPr>
                        <a:t>Program</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err="1">
                          <a:effectLst/>
                        </a:rPr>
                        <a:t>Ülke</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96865494"/>
                  </a:ext>
                </a:extLst>
              </a:tr>
              <a:tr h="1650868">
                <a:tc>
                  <a:txBody>
                    <a:bodyPr/>
                    <a:lstStyle/>
                    <a:p>
                      <a:pPr algn="ctr">
                        <a:lnSpc>
                          <a:spcPct val="105000"/>
                        </a:lnSpc>
                        <a:spcAft>
                          <a:spcPts val="0"/>
                        </a:spcAft>
                      </a:pPr>
                      <a:r>
                        <a:rPr lang="en-GB" sz="2000" dirty="0">
                          <a:effectLst/>
                        </a:rPr>
                        <a:t>2024-2025</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a:effectLst/>
                        </a:rPr>
                        <a:t>Goethe University, Institute for Law and Finance</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a:effectLst/>
                        </a:rPr>
                        <a:t>LLM Finance</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err="1">
                          <a:effectLst/>
                        </a:rPr>
                        <a:t>Almanya</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552413081"/>
                  </a:ext>
                </a:extLst>
              </a:tr>
              <a:tr h="1096848">
                <a:tc>
                  <a:txBody>
                    <a:bodyPr/>
                    <a:lstStyle/>
                    <a:p>
                      <a:pPr algn="ctr">
                        <a:lnSpc>
                          <a:spcPct val="105000"/>
                        </a:lnSpc>
                        <a:spcAft>
                          <a:spcPts val="0"/>
                        </a:spcAft>
                      </a:pPr>
                      <a:r>
                        <a:rPr lang="en-GB" sz="2000" dirty="0">
                          <a:effectLst/>
                        </a:rPr>
                        <a:t>2023-2024</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a:effectLst/>
                        </a:rPr>
                        <a:t>Queen Mary University of London</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a:effectLst/>
                        </a:rPr>
                        <a:t>LLM Law and Economics</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err="1">
                          <a:effectLst/>
                        </a:rPr>
                        <a:t>Birleşik</a:t>
                      </a:r>
                      <a:r>
                        <a:rPr lang="en-GB" sz="2000" dirty="0">
                          <a:effectLst/>
                        </a:rPr>
                        <a:t> </a:t>
                      </a:r>
                      <a:r>
                        <a:rPr lang="en-GB" sz="2000" dirty="0" err="1">
                          <a:effectLst/>
                        </a:rPr>
                        <a:t>Krallık</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03128492"/>
                  </a:ext>
                </a:extLst>
              </a:tr>
              <a:tr h="1096848">
                <a:tc>
                  <a:txBody>
                    <a:bodyPr/>
                    <a:lstStyle/>
                    <a:p>
                      <a:pPr algn="ctr">
                        <a:lnSpc>
                          <a:spcPct val="105000"/>
                        </a:lnSpc>
                        <a:spcAft>
                          <a:spcPts val="0"/>
                        </a:spcAft>
                      </a:pPr>
                      <a:r>
                        <a:rPr lang="en-GB" sz="2000" dirty="0">
                          <a:effectLst/>
                        </a:rPr>
                        <a:t>2019-2020</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a:effectLst/>
                        </a:rPr>
                        <a:t>Trinity College Dublin</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a:effectLst/>
                        </a:rPr>
                        <a:t>LLM International and European Business Law</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5000"/>
                        </a:lnSpc>
                        <a:spcAft>
                          <a:spcPts val="0"/>
                        </a:spcAft>
                      </a:pPr>
                      <a:r>
                        <a:rPr lang="en-GB" sz="2000" dirty="0" err="1">
                          <a:effectLst/>
                        </a:rPr>
                        <a:t>İrlanda</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68970148"/>
                  </a:ext>
                </a:extLst>
              </a:tr>
            </a:tbl>
          </a:graphicData>
        </a:graphic>
      </p:graphicFrame>
    </p:spTree>
    <p:extLst>
      <p:ext uri="{BB962C8B-B14F-4D97-AF65-F5344CB8AC3E}">
        <p14:creationId xmlns:p14="http://schemas.microsoft.com/office/powerpoint/2010/main" val="2074048819"/>
      </p:ext>
    </p:extLst>
  </p:cSld>
  <p:clrMapOvr>
    <a:masterClrMapping/>
  </p:clrMapOvr>
  <p:transition spd="slow">
    <p:push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C0ACA1-26F8-CCED-0E32-2823142B7616}"/>
              </a:ext>
            </a:extLst>
          </p:cNvPr>
          <p:cNvSpPr txBox="1">
            <a:spLocks/>
          </p:cNvSpPr>
          <p:nvPr/>
        </p:nvSpPr>
        <p:spPr bwMode="auto">
          <a:xfrm>
            <a:off x="1672322" y="-114061"/>
            <a:ext cx="6027813" cy="10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lvl="0">
              <a:defRPr/>
            </a:pPr>
            <a:r>
              <a:rPr lang="tr-TR" sz="2800" b="1" dirty="0">
                <a:solidFill>
                  <a:prstClr val="white"/>
                </a:solidFill>
                <a:ea typeface="Source Sans Pro" panose="020B0503030403020204" pitchFamily="34" charset="0"/>
                <a:cs typeface="Calibri" panose="020F0502020204030204" pitchFamily="34" charset="0"/>
              </a:rPr>
              <a:t>DİJİTAL AVRUPA PROGRAMI</a:t>
            </a:r>
          </a:p>
        </p:txBody>
      </p:sp>
      <p:pic>
        <p:nvPicPr>
          <p:cNvPr id="6" name="Picture 5">
            <a:extLst>
              <a:ext uri="{FF2B5EF4-FFF2-40B4-BE49-F238E27FC236}">
                <a16:creationId xmlns:a16="http://schemas.microsoft.com/office/drawing/2014/main" id="{C2D4CE84-FFA1-A64E-9208-74E762D1A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7077"/>
            <a:ext cx="12192000" cy="1270000"/>
          </a:xfrm>
          <a:prstGeom prst="rect">
            <a:avLst/>
          </a:prstGeom>
        </p:spPr>
      </p:pic>
      <p:sp>
        <p:nvSpPr>
          <p:cNvPr id="7" name="Rectangle 6">
            <a:extLst>
              <a:ext uri="{FF2B5EF4-FFF2-40B4-BE49-F238E27FC236}">
                <a16:creationId xmlns:a16="http://schemas.microsoft.com/office/drawing/2014/main" id="{257B63A3-F734-2BC2-B915-0396CB88FAF4}"/>
              </a:ext>
            </a:extLst>
          </p:cNvPr>
          <p:cNvSpPr/>
          <p:nvPr/>
        </p:nvSpPr>
        <p:spPr>
          <a:xfrm>
            <a:off x="377537" y="1270467"/>
            <a:ext cx="24683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AÇIK ÇAĞRILAR</a:t>
            </a:r>
          </a:p>
        </p:txBody>
      </p:sp>
      <p:graphicFrame>
        <p:nvGraphicFramePr>
          <p:cNvPr id="2" name="Tablo 1"/>
          <p:cNvGraphicFramePr>
            <a:graphicFrameLocks noGrp="1"/>
          </p:cNvGraphicFramePr>
          <p:nvPr>
            <p:extLst>
              <p:ext uri="{D42A27DB-BD31-4B8C-83A1-F6EECF244321}">
                <p14:modId xmlns:p14="http://schemas.microsoft.com/office/powerpoint/2010/main" val="692114615"/>
              </p:ext>
            </p:extLst>
          </p:nvPr>
        </p:nvGraphicFramePr>
        <p:xfrm>
          <a:off x="400050" y="2263141"/>
          <a:ext cx="11525249" cy="4129939"/>
        </p:xfrm>
        <a:graphic>
          <a:graphicData uri="http://schemas.openxmlformats.org/drawingml/2006/table">
            <a:tbl>
              <a:tblPr/>
              <a:tblGrid>
                <a:gridCol w="7677154">
                  <a:extLst>
                    <a:ext uri="{9D8B030D-6E8A-4147-A177-3AD203B41FA5}">
                      <a16:colId xmlns:a16="http://schemas.microsoft.com/office/drawing/2014/main" val="2273081327"/>
                    </a:ext>
                  </a:extLst>
                </a:gridCol>
                <a:gridCol w="2100837">
                  <a:extLst>
                    <a:ext uri="{9D8B030D-6E8A-4147-A177-3AD203B41FA5}">
                      <a16:colId xmlns:a16="http://schemas.microsoft.com/office/drawing/2014/main" val="2896801824"/>
                    </a:ext>
                  </a:extLst>
                </a:gridCol>
                <a:gridCol w="1747258">
                  <a:extLst>
                    <a:ext uri="{9D8B030D-6E8A-4147-A177-3AD203B41FA5}">
                      <a16:colId xmlns:a16="http://schemas.microsoft.com/office/drawing/2014/main" val="3635126664"/>
                    </a:ext>
                  </a:extLst>
                </a:gridCol>
              </a:tblGrid>
              <a:tr h="565770">
                <a:tc>
                  <a:txBody>
                    <a:bodyPr/>
                    <a:lstStyle/>
                    <a:p>
                      <a:pPr algn="l" fontAlgn="ctr"/>
                      <a:r>
                        <a:rPr lang="tr-TR" sz="2200" b="1" i="0" u="none" strike="noStrike" dirty="0">
                          <a:solidFill>
                            <a:schemeClr val="bg1"/>
                          </a:solidFill>
                          <a:effectLst/>
                          <a:latin typeface="Times New Roman" panose="02020603050405020304" pitchFamily="18" charset="0"/>
                        </a:rPr>
                        <a:t>Çağrı Adı</a:t>
                      </a:r>
                      <a:endParaRPr lang="en-GB" sz="22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algn="l" fontAlgn="b"/>
                      <a:r>
                        <a:rPr lang="tr-TR" sz="2200" b="1" i="0" u="none" strike="noStrike" dirty="0">
                          <a:solidFill>
                            <a:schemeClr val="bg1"/>
                          </a:solidFill>
                          <a:effectLst/>
                          <a:latin typeface="Times New Roman" panose="02020603050405020304" pitchFamily="18" charset="0"/>
                        </a:rPr>
                        <a:t>Açılış</a:t>
                      </a:r>
                      <a:r>
                        <a:rPr lang="tr-TR" sz="2200" b="1" i="0" u="none" strike="noStrike" baseline="0" dirty="0">
                          <a:solidFill>
                            <a:schemeClr val="bg1"/>
                          </a:solidFill>
                          <a:effectLst/>
                          <a:latin typeface="Times New Roman" panose="02020603050405020304" pitchFamily="18" charset="0"/>
                        </a:rPr>
                        <a:t> Tarihi</a:t>
                      </a:r>
                      <a:endParaRPr lang="en-GB" sz="2200" b="1" i="0" u="none" strike="noStrike" dirty="0">
                        <a:solidFill>
                          <a:schemeClr val="bg1"/>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tr-TR" sz="2200" b="1" i="0" u="none" strike="noStrike" dirty="0">
                          <a:solidFill>
                            <a:schemeClr val="bg1"/>
                          </a:solidFill>
                          <a:effectLst/>
                          <a:latin typeface="Times New Roman" panose="02020603050405020304" pitchFamily="18" charset="0"/>
                        </a:rPr>
                        <a:t>Kapanış Tarihi</a:t>
                      </a:r>
                      <a:endParaRPr lang="en-GB" sz="2200" b="1" i="0" u="none" strike="noStrike" dirty="0">
                        <a:solidFill>
                          <a:schemeClr val="bg1"/>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3619479386"/>
                  </a:ext>
                </a:extLst>
              </a:tr>
              <a:tr h="659804">
                <a:tc>
                  <a:txBody>
                    <a:bodyPr/>
                    <a:lstStyle/>
                    <a:p>
                      <a:pPr algn="l" fontAlgn="ctr"/>
                      <a:r>
                        <a:rPr lang="tr-TR" sz="2200" b="1" i="0" u="none" strike="noStrike" dirty="0">
                          <a:solidFill>
                            <a:schemeClr val="bg1"/>
                          </a:solidFill>
                          <a:effectLst/>
                          <a:latin typeface="Times New Roman" panose="02020603050405020304" pitchFamily="18" charset="0"/>
                        </a:rPr>
                        <a:t>Avrupa Dijital Kimlik ve Güven</a:t>
                      </a:r>
                      <a:r>
                        <a:rPr lang="tr-TR" sz="2200" b="1" i="0" u="none" strike="noStrike" baseline="0" dirty="0">
                          <a:solidFill>
                            <a:schemeClr val="bg1"/>
                          </a:solidFill>
                          <a:effectLst/>
                          <a:latin typeface="Times New Roman" panose="02020603050405020304" pitchFamily="18" charset="0"/>
                        </a:rPr>
                        <a:t> Ekosistemi (Standartlar ve Örnek Uygulamalar)</a:t>
                      </a:r>
                      <a:endParaRPr lang="en-GB" sz="22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algn="l" fontAlgn="b"/>
                      <a:r>
                        <a:rPr lang="tr-TR" sz="2200" b="1" i="0" u="none" strike="noStrike" dirty="0">
                          <a:solidFill>
                            <a:schemeClr val="bg1"/>
                          </a:solidFill>
                          <a:effectLst/>
                          <a:latin typeface="Times New Roman" panose="02020603050405020304" pitchFamily="18" charset="0"/>
                        </a:rPr>
                        <a:t>14 Mayıs 2024</a:t>
                      </a:r>
                      <a:endParaRPr lang="en-GB" sz="2200" b="1" i="0" u="none" strike="noStrike" dirty="0">
                        <a:solidFill>
                          <a:schemeClr val="bg1"/>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tr-TR" sz="2200" b="1" i="0" u="none" strike="noStrike" dirty="0">
                          <a:solidFill>
                            <a:schemeClr val="bg1"/>
                          </a:solidFill>
                          <a:effectLst/>
                          <a:latin typeface="Times New Roman" panose="02020603050405020304" pitchFamily="18" charset="0"/>
                        </a:rPr>
                        <a:t>24 Eylül 2024</a:t>
                      </a:r>
                      <a:endParaRPr lang="en-GB" sz="2200" b="1" i="0" u="none" strike="noStrike" dirty="0">
                        <a:solidFill>
                          <a:schemeClr val="bg1"/>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87323374"/>
                  </a:ext>
                </a:extLst>
              </a:tr>
              <a:tr h="843829">
                <a:tc>
                  <a:txBody>
                    <a:bodyPr/>
                    <a:lstStyle/>
                    <a:p>
                      <a:pPr algn="l" fontAlgn="ctr"/>
                      <a:endParaRPr lang="en-GB" sz="2200" b="1" i="0" u="none" strike="noStrike" dirty="0">
                        <a:solidFill>
                          <a:schemeClr val="bg1"/>
                        </a:solidFill>
                        <a:effectLst/>
                        <a:latin typeface="Times New Roman" panose="02020603050405020304" pitchFamily="18" charset="0"/>
                      </a:endParaRPr>
                    </a:p>
                    <a:p>
                      <a:pPr algn="l" fontAlgn="ctr"/>
                      <a:r>
                        <a:rPr lang="tr-TR" sz="2200" b="1" i="0" u="none" strike="noStrike" dirty="0">
                          <a:solidFill>
                            <a:schemeClr val="bg1"/>
                          </a:solidFill>
                          <a:effectLst/>
                          <a:latin typeface="Times New Roman" panose="02020603050405020304" pitchFamily="18" charset="0"/>
                        </a:rPr>
                        <a:t>Önemli Kapasite Alanlarında Uzmanlaşmış Eğitim Programları</a:t>
                      </a:r>
                      <a:endParaRPr lang="en-GB" sz="22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04 Temmuz 2024</a:t>
                      </a:r>
                      <a:endPar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21 Ocak 2025</a:t>
                      </a:r>
                      <a:endPar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166871490"/>
                  </a:ext>
                </a:extLst>
              </a:tr>
              <a:tr h="659804">
                <a:tc>
                  <a:txBody>
                    <a:bodyPr/>
                    <a:lstStyle/>
                    <a:p>
                      <a:pPr algn="l" fontAlgn="ctr"/>
                      <a:endParaRPr lang="en-GB" sz="2200" b="1" i="0" u="none" strike="noStrike" dirty="0">
                        <a:solidFill>
                          <a:schemeClr val="bg1"/>
                        </a:solidFill>
                        <a:effectLst/>
                        <a:latin typeface="Times New Roman" panose="02020603050405020304" pitchFamily="18" charset="0"/>
                      </a:endParaRPr>
                    </a:p>
                    <a:p>
                      <a:pPr algn="l" fontAlgn="ctr"/>
                      <a:r>
                        <a:rPr lang="en-GB" sz="2200" b="1" i="0" u="none" strike="noStrike" dirty="0" err="1">
                          <a:solidFill>
                            <a:schemeClr val="bg1"/>
                          </a:solidFill>
                          <a:effectLst/>
                          <a:latin typeface="Times New Roman" panose="02020603050405020304" pitchFamily="18" charset="0"/>
                        </a:rPr>
                        <a:t>Çok</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Ülkeli</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Projelerin</a:t>
                      </a:r>
                      <a:r>
                        <a:rPr lang="en-GB" sz="2200" b="1" i="0" u="none" strike="noStrike" dirty="0">
                          <a:solidFill>
                            <a:schemeClr val="bg1"/>
                          </a:solidFill>
                          <a:effectLst/>
                          <a:latin typeface="Times New Roman" panose="02020603050405020304" pitchFamily="18" charset="0"/>
                        </a:rPr>
                        <a:t> (MCP</a:t>
                      </a:r>
                      <a:r>
                        <a:rPr lang="tr-TR" sz="2200" b="1" i="0" u="none" strike="noStrike" dirty="0">
                          <a:solidFill>
                            <a:schemeClr val="bg1"/>
                          </a:solidFill>
                          <a:effectLst/>
                          <a:latin typeface="Times New Roman" panose="02020603050405020304" pitchFamily="18" charset="0"/>
                        </a:rPr>
                        <a:t>)</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Uygulanmasına</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Destek</a:t>
                      </a:r>
                      <a:endParaRPr lang="en-GB" sz="22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04 Temmuz 2024</a:t>
                      </a:r>
                      <a:endPar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21 </a:t>
                      </a:r>
                      <a:r>
                        <a:rPr kumimoji="0" lang="en-GB" sz="2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Ocak</a:t>
                      </a:r>
                      <a:r>
                        <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2025</a:t>
                      </a:r>
                    </a:p>
                  </a:txBody>
                  <a:tcPr marL="9525" marR="9525" marT="9525" marB="0" anchor="b">
                    <a:lnL>
                      <a:noFill/>
                    </a:lnL>
                    <a:lnR>
                      <a:noFill/>
                    </a:lnR>
                    <a:lnT>
                      <a:noFill/>
                    </a:lnT>
                    <a:lnB>
                      <a:noFill/>
                    </a:lnB>
                  </a:tcPr>
                </a:tc>
                <a:extLst>
                  <a:ext uri="{0D108BD9-81ED-4DB2-BD59-A6C34878D82A}">
                    <a16:rowId xmlns:a16="http://schemas.microsoft.com/office/drawing/2014/main" val="2675660985"/>
                  </a:ext>
                </a:extLst>
              </a:tr>
              <a:tr h="659804">
                <a:tc>
                  <a:txBody>
                    <a:bodyPr/>
                    <a:lstStyle/>
                    <a:p>
                      <a:pPr algn="l" fontAlgn="ctr"/>
                      <a:endParaRPr lang="en-GB" sz="2200" b="1" i="0" u="none" strike="noStrike" dirty="0">
                        <a:solidFill>
                          <a:schemeClr val="bg1"/>
                        </a:solidFill>
                        <a:effectLst/>
                        <a:latin typeface="Times New Roman" panose="02020603050405020304" pitchFamily="18" charset="0"/>
                      </a:endParaRPr>
                    </a:p>
                    <a:p>
                      <a:pPr algn="l" fontAlgn="ctr"/>
                      <a:r>
                        <a:rPr lang="en-GB" sz="2200" b="1" i="0" u="none" strike="noStrike" dirty="0" err="1">
                          <a:solidFill>
                            <a:schemeClr val="bg1"/>
                          </a:solidFill>
                          <a:effectLst/>
                          <a:latin typeface="Times New Roman" panose="02020603050405020304" pitchFamily="18" charset="0"/>
                        </a:rPr>
                        <a:t>AB'de</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ağ</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bağlantılı</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Yerel</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Dijital</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İkizlere</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doğru</a:t>
                      </a:r>
                      <a:endParaRPr lang="en-GB" sz="22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04 Temmuz 2024</a:t>
                      </a:r>
                      <a:endPar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21 Ocak 2025</a:t>
                      </a:r>
                      <a:endPar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2402078831"/>
                  </a:ext>
                </a:extLst>
              </a:tr>
              <a:tr h="565770">
                <a:tc>
                  <a:txBody>
                    <a:bodyPr/>
                    <a:lstStyle/>
                    <a:p>
                      <a:pPr algn="l" fontAlgn="ctr"/>
                      <a:r>
                        <a:rPr lang="en-GB" sz="2200" b="1" i="0" u="none" strike="noStrike" dirty="0" err="1">
                          <a:solidFill>
                            <a:schemeClr val="bg1"/>
                          </a:solidFill>
                          <a:effectLst/>
                          <a:latin typeface="Times New Roman" panose="02020603050405020304" pitchFamily="18" charset="0"/>
                        </a:rPr>
                        <a:t>Avrupa</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Dijital</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Medya</a:t>
                      </a:r>
                      <a:r>
                        <a:rPr lang="en-GB" sz="2200" b="1" i="0" u="none" strike="noStrike" dirty="0">
                          <a:solidFill>
                            <a:schemeClr val="bg1"/>
                          </a:solidFill>
                          <a:effectLst/>
                          <a:latin typeface="Times New Roman" panose="02020603050405020304" pitchFamily="18" charset="0"/>
                        </a:rPr>
                        <a:t> </a:t>
                      </a:r>
                      <a:r>
                        <a:rPr lang="en-GB" sz="2200" b="1" i="0" u="none" strike="noStrike" dirty="0" err="1">
                          <a:solidFill>
                            <a:schemeClr val="bg1"/>
                          </a:solidFill>
                          <a:effectLst/>
                          <a:latin typeface="Times New Roman" panose="02020603050405020304" pitchFamily="18" charset="0"/>
                        </a:rPr>
                        <a:t>Gözlemevi</a:t>
                      </a:r>
                      <a:endParaRPr lang="en-GB" sz="22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04 Temmuz 2024</a:t>
                      </a:r>
                      <a:endPar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21 Ocak 2025</a:t>
                      </a:r>
                      <a:endParaRPr kumimoji="0" lang="en-GB"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944153669"/>
                  </a:ext>
                </a:extLst>
              </a:tr>
            </a:tbl>
          </a:graphicData>
        </a:graphic>
      </p:graphicFrame>
    </p:spTree>
    <p:extLst>
      <p:ext uri="{BB962C8B-B14F-4D97-AF65-F5344CB8AC3E}">
        <p14:creationId xmlns:p14="http://schemas.microsoft.com/office/powerpoint/2010/main" val="1187107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C0ACA1-26F8-CCED-0E32-2823142B7616}"/>
              </a:ext>
            </a:extLst>
          </p:cNvPr>
          <p:cNvSpPr txBox="1">
            <a:spLocks/>
          </p:cNvSpPr>
          <p:nvPr/>
        </p:nvSpPr>
        <p:spPr bwMode="auto">
          <a:xfrm>
            <a:off x="1152402" y="-274611"/>
            <a:ext cx="10847924" cy="11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3200" b="1" i="0" u="none" strike="noStrike" kern="1200" cap="none" spc="0" normalizeH="0" baseline="0" noProof="0" dirty="0">
              <a:ln>
                <a:noFill/>
              </a:ln>
              <a:solidFill>
                <a:prstClr val="white"/>
              </a:solidFill>
              <a:effectLst/>
              <a:uLnTx/>
              <a:uFillTx/>
              <a:ea typeface="Source Sans Pro" panose="020B0503030403020204" charset="0"/>
              <a:cs typeface="Calibri" panose="020F0502020204030204" pitchFamily="34" charset="0"/>
            </a:endParaRPr>
          </a:p>
          <a:p>
            <a:pPr lvl="0" algn="ctr">
              <a:defRPr/>
            </a:pPr>
            <a:r>
              <a:rPr kumimoji="0" lang="tr-TR" sz="3200" b="1" i="0" u="none" strike="noStrike" kern="1200" cap="none" spc="0" normalizeH="0" baseline="0" noProof="0" dirty="0">
                <a:ln>
                  <a:noFill/>
                </a:ln>
                <a:solidFill>
                  <a:prstClr val="white"/>
                </a:solidFill>
                <a:effectLst/>
                <a:uLnTx/>
                <a:uFillTx/>
                <a:ea typeface="Source Sans Pro" panose="020B0503030403020204" pitchFamily="34" charset="0"/>
                <a:cs typeface="Calibri" panose="020F0502020204030204" pitchFamily="34" charset="0"/>
              </a:rPr>
              <a:t>DAP - </a:t>
            </a:r>
            <a:r>
              <a:rPr lang="en-GB" sz="3200" b="1" dirty="0" err="1">
                <a:solidFill>
                  <a:schemeClr val="bg1"/>
                </a:solidFill>
              </a:rPr>
              <a:t>İleri</a:t>
            </a:r>
            <a:r>
              <a:rPr lang="en-GB" sz="3200" b="1" dirty="0">
                <a:solidFill>
                  <a:schemeClr val="bg1"/>
                </a:solidFill>
              </a:rPr>
              <a:t> </a:t>
            </a:r>
            <a:r>
              <a:rPr lang="en-GB" sz="3200" b="1" dirty="0" err="1">
                <a:solidFill>
                  <a:schemeClr val="bg1"/>
                </a:solidFill>
              </a:rPr>
              <a:t>Dijital</a:t>
            </a:r>
            <a:r>
              <a:rPr lang="en-GB" sz="3200" b="1" dirty="0">
                <a:solidFill>
                  <a:schemeClr val="bg1"/>
                </a:solidFill>
              </a:rPr>
              <a:t> </a:t>
            </a:r>
            <a:r>
              <a:rPr lang="en-GB" sz="3200" b="1" dirty="0" err="1">
                <a:solidFill>
                  <a:schemeClr val="bg1"/>
                </a:solidFill>
              </a:rPr>
              <a:t>Beceriler</a:t>
            </a:r>
            <a:r>
              <a:rPr lang="en-GB" sz="3200" b="1" dirty="0">
                <a:solidFill>
                  <a:schemeClr val="bg1"/>
                </a:solidFill>
              </a:rPr>
              <a:t> </a:t>
            </a:r>
            <a:r>
              <a:rPr lang="en-GB" sz="3200" b="1" dirty="0" err="1">
                <a:solidFill>
                  <a:schemeClr val="bg1"/>
                </a:solidFill>
              </a:rPr>
              <a:t>Bileşeni</a:t>
            </a:r>
            <a:r>
              <a:rPr lang="en-GB" sz="3200" b="1" dirty="0">
                <a:solidFill>
                  <a:schemeClr val="bg1"/>
                </a:solidFill>
              </a:rPr>
              <a:t> </a:t>
            </a:r>
            <a:r>
              <a:rPr lang="en-GB" sz="3200" b="1" dirty="0" err="1">
                <a:solidFill>
                  <a:schemeClr val="bg1"/>
                </a:solidFill>
              </a:rPr>
              <a:t>Çağrı</a:t>
            </a:r>
            <a:r>
              <a:rPr lang="en-GB" sz="3200" b="1" dirty="0">
                <a:solidFill>
                  <a:schemeClr val="bg1"/>
                </a:solidFill>
              </a:rPr>
              <a:t> </a:t>
            </a:r>
            <a:r>
              <a:rPr lang="en-GB" sz="3200" b="1" dirty="0" err="1">
                <a:solidFill>
                  <a:schemeClr val="bg1"/>
                </a:solidFill>
              </a:rPr>
              <a:t>Sonuçları</a:t>
            </a:r>
            <a:endParaRPr lang="tr-TR" sz="3200" b="1" dirty="0">
              <a:solidFill>
                <a:schemeClr val="bg1"/>
              </a:solidFill>
            </a:endParaRPr>
          </a:p>
        </p:txBody>
      </p:sp>
      <p:pic>
        <p:nvPicPr>
          <p:cNvPr id="6" name="Picture 5">
            <a:extLst>
              <a:ext uri="{FF2B5EF4-FFF2-40B4-BE49-F238E27FC236}">
                <a16:creationId xmlns:a16="http://schemas.microsoft.com/office/drawing/2014/main" id="{C2D4CE84-FFA1-A64E-9208-74E762D1A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897077"/>
            <a:ext cx="12192000" cy="1270000"/>
          </a:xfrm>
          <a:prstGeom prst="rect">
            <a:avLst/>
          </a:prstGeom>
        </p:spPr>
      </p:pic>
      <p:sp>
        <p:nvSpPr>
          <p:cNvPr id="7" name="Rectangle 6">
            <a:extLst>
              <a:ext uri="{FF2B5EF4-FFF2-40B4-BE49-F238E27FC236}">
                <a16:creationId xmlns:a16="http://schemas.microsoft.com/office/drawing/2014/main" id="{257B63A3-F734-2BC2-B915-0396CB88FAF4}"/>
              </a:ext>
            </a:extLst>
          </p:cNvPr>
          <p:cNvSpPr/>
          <p:nvPr/>
        </p:nvSpPr>
        <p:spPr>
          <a:xfrm>
            <a:off x="6321137" y="832317"/>
            <a:ext cx="8728363" cy="1384995"/>
          </a:xfrm>
          <a:prstGeom prst="rect">
            <a:avLst/>
          </a:prstGeom>
        </p:spPr>
        <p:txBody>
          <a:bodyPr wrap="square">
            <a:spAutoFit/>
          </a:bodyPr>
          <a:lstStyle/>
          <a:p>
            <a:pPr lvl="0">
              <a:defRPr/>
            </a:pPr>
            <a:r>
              <a:rPr lang="tr-TR" sz="2800" b="1" dirty="0">
                <a:solidFill>
                  <a:srgbClr val="FF0000"/>
                </a:solidFill>
                <a:latin typeface="Calibri" panose="020F0502020204030204" pitchFamily="34" charset="0"/>
                <a:ea typeface="Source Sans Pro" panose="020B0503030403020204" pitchFamily="34" charset="0"/>
                <a:cs typeface="Calibri" panose="020F0502020204030204" pitchFamily="34" charset="0"/>
              </a:rPr>
              <a:t>20 Türk paydaş </a:t>
            </a:r>
            <a:r>
              <a:rPr lang="tr-TR" sz="2800" b="1" dirty="0">
                <a:solidFill>
                  <a:prstClr val="white"/>
                </a:solidFill>
                <a:latin typeface="Calibri" panose="020F0502020204030204" pitchFamily="34" charset="0"/>
                <a:ea typeface="Source Sans Pro" panose="020B0503030403020204" pitchFamily="34" charset="0"/>
                <a:cs typeface="Calibri" panose="020F0502020204030204" pitchFamily="34" charset="0"/>
              </a:rPr>
              <a:t>(koordinatör ve ortak)</a:t>
            </a:r>
          </a:p>
          <a:p>
            <a:pPr lvl="0">
              <a:defRPr/>
            </a:pPr>
            <a:r>
              <a:rPr lang="tr-TR" sz="2800" b="1" dirty="0">
                <a:solidFill>
                  <a:srgbClr val="FF0000"/>
                </a:solidFill>
                <a:latin typeface="Calibri" panose="020F0502020204030204" pitchFamily="34" charset="0"/>
                <a:ea typeface="Source Sans Pro" panose="020B0503030403020204" pitchFamily="34" charset="0"/>
                <a:cs typeface="Calibri" panose="020F0502020204030204" pitchFamily="34" charset="0"/>
              </a:rPr>
              <a:t>9 fon alan proje</a:t>
            </a:r>
          </a:p>
          <a:p>
            <a:pPr lvl="0">
              <a:defRPr/>
            </a:pPr>
            <a:r>
              <a:rPr lang="tr-TR" sz="2800" b="1" dirty="0">
                <a:solidFill>
                  <a:prstClr val="white"/>
                </a:solidFill>
                <a:latin typeface="Calibri" panose="020F0502020204030204" pitchFamily="34" charset="0"/>
                <a:ea typeface="Source Sans Pro" panose="020B0503030403020204" pitchFamily="34" charset="0"/>
                <a:cs typeface="Calibri" panose="020F0502020204030204" pitchFamily="34" charset="0"/>
              </a:rPr>
              <a:t>Türk paydaşın </a:t>
            </a:r>
            <a:r>
              <a:rPr lang="tr-TR" sz="2800" b="1" dirty="0">
                <a:solidFill>
                  <a:srgbClr val="FF0000"/>
                </a:solidFill>
                <a:latin typeface="Calibri" panose="020F0502020204030204" pitchFamily="34" charset="0"/>
                <a:ea typeface="Source Sans Pro" panose="020B0503030403020204" pitchFamily="34" charset="0"/>
                <a:cs typeface="Calibri" panose="020F0502020204030204" pitchFamily="34" charset="0"/>
              </a:rPr>
              <a:t>ilk koordinatörlüğü</a:t>
            </a:r>
            <a:endParaRPr kumimoji="0" lang="tr-TR"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4115503802"/>
              </p:ext>
            </p:extLst>
          </p:nvPr>
        </p:nvGraphicFramePr>
        <p:xfrm>
          <a:off x="381000" y="2244091"/>
          <a:ext cx="11449050" cy="4095749"/>
        </p:xfrm>
        <a:graphic>
          <a:graphicData uri="http://schemas.openxmlformats.org/drawingml/2006/table">
            <a:tbl>
              <a:tblPr/>
              <a:tblGrid>
                <a:gridCol w="10433093">
                  <a:extLst>
                    <a:ext uri="{9D8B030D-6E8A-4147-A177-3AD203B41FA5}">
                      <a16:colId xmlns:a16="http://schemas.microsoft.com/office/drawing/2014/main" val="2273081327"/>
                    </a:ext>
                  </a:extLst>
                </a:gridCol>
                <a:gridCol w="1015957">
                  <a:extLst>
                    <a:ext uri="{9D8B030D-6E8A-4147-A177-3AD203B41FA5}">
                      <a16:colId xmlns:a16="http://schemas.microsoft.com/office/drawing/2014/main" val="2896801824"/>
                    </a:ext>
                  </a:extLst>
                </a:gridCol>
              </a:tblGrid>
              <a:tr h="765809">
                <a:tc>
                  <a:txBody>
                    <a:bodyPr/>
                    <a:lstStyle/>
                    <a:p>
                      <a:pPr marL="0" marR="0" lvl="0" indent="0" algn="ctr" defTabSz="914400" rtl="0" eaLnBrk="1" fontAlgn="ctr" latinLnBrk="0" hangingPunct="1">
                        <a:lnSpc>
                          <a:spcPct val="100000"/>
                        </a:lnSpc>
                        <a:spcBef>
                          <a:spcPts val="600"/>
                        </a:spcBef>
                        <a:spcAft>
                          <a:spcPts val="1200"/>
                        </a:spcAft>
                        <a:buClrTx/>
                        <a:buSzTx/>
                        <a:buFontTx/>
                        <a:buNone/>
                        <a:tabLst/>
                        <a:defRPr/>
                      </a:pPr>
                      <a:r>
                        <a:rPr kumimoji="0" lang="tr-TR" sz="3200" b="1" i="0" u="none" strike="noStrike" kern="1200" cap="none" spc="0" normalizeH="0" baseline="0" noProof="0" dirty="0">
                          <a:ln>
                            <a:noFill/>
                          </a:ln>
                          <a:solidFill>
                            <a:schemeClr val="bg1"/>
                          </a:solidFill>
                          <a:effectLst/>
                          <a:uLnTx/>
                          <a:uFillTx/>
                          <a:ea typeface="Source Sans Pro" panose="020B0503030403020204" pitchFamily="34" charset="0"/>
                          <a:cs typeface="Calibri" panose="020F0502020204030204" pitchFamily="34" charset="0"/>
                        </a:rPr>
                        <a:t>Türkiye’nin Başarısı</a:t>
                      </a:r>
                    </a:p>
                  </a:txBody>
                  <a:tcPr marL="9525" marR="9525" marT="9525" marB="0" anchor="ctr">
                    <a:lnL>
                      <a:noFill/>
                    </a:lnL>
                    <a:lnR>
                      <a:noFill/>
                    </a:lnR>
                    <a:lnT>
                      <a:noFill/>
                    </a:lnT>
                    <a:lnB>
                      <a:noFill/>
                    </a:lnB>
                    <a:noFill/>
                  </a:tcPr>
                </a:tc>
                <a:tc>
                  <a:txBody>
                    <a:bodyPr/>
                    <a:lstStyle/>
                    <a:p>
                      <a:pPr algn="ctr" fontAlgn="b">
                        <a:spcBef>
                          <a:spcPts val="600"/>
                        </a:spcBef>
                        <a:spcAft>
                          <a:spcPts val="1200"/>
                        </a:spcAft>
                      </a:pPr>
                      <a:r>
                        <a:rPr lang="tr-TR" sz="2800" b="1" i="0" u="none" strike="noStrike" dirty="0">
                          <a:solidFill>
                            <a:schemeClr val="bg1"/>
                          </a:solidFill>
                          <a:effectLst/>
                          <a:latin typeface="Times New Roman" panose="02020603050405020304" pitchFamily="18" charset="0"/>
                        </a:rPr>
                        <a:t>Sıra</a:t>
                      </a:r>
                      <a:endParaRPr lang="en-GB" sz="2800" b="1" i="0" u="none" strike="noStrike" dirty="0">
                        <a:solidFill>
                          <a:schemeClr val="bg1"/>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3619479386"/>
                  </a:ext>
                </a:extLst>
              </a:tr>
              <a:tr h="547807">
                <a:tc>
                  <a:txBody>
                    <a:bodyPr/>
                    <a:lstStyle/>
                    <a:p>
                      <a:pPr algn="l" fontAlgn="ctr"/>
                      <a:r>
                        <a:rPr lang="tr-TR" sz="2700" b="1" i="0" u="none" strike="noStrike" dirty="0">
                          <a:solidFill>
                            <a:schemeClr val="bg1"/>
                          </a:solidFill>
                          <a:effectLst/>
                          <a:latin typeface="Times New Roman" panose="02020603050405020304" pitchFamily="18" charset="0"/>
                        </a:rPr>
                        <a:t>Projelerde yer alan kurum sayısına göre </a:t>
                      </a:r>
                    </a:p>
                    <a:p>
                      <a:pPr algn="l" fontAlgn="ctr"/>
                      <a:r>
                        <a:rPr lang="tr-TR" sz="2700" b="1" i="0" u="none" strike="noStrike" dirty="0">
                          <a:solidFill>
                            <a:schemeClr val="bg1"/>
                          </a:solidFill>
                          <a:effectLst/>
                          <a:latin typeface="Times New Roman" panose="02020603050405020304" pitchFamily="18" charset="0"/>
                        </a:rPr>
                        <a:t>(AB ve </a:t>
                      </a:r>
                      <a:r>
                        <a:rPr lang="tr-TR" sz="2700" b="1" i="0" u="none" strike="noStrike" dirty="0" err="1">
                          <a:solidFill>
                            <a:schemeClr val="bg1"/>
                          </a:solidFill>
                          <a:effectLst/>
                          <a:latin typeface="Times New Roman" panose="02020603050405020304" pitchFamily="18" charset="0"/>
                        </a:rPr>
                        <a:t>asosiye</a:t>
                      </a:r>
                      <a:r>
                        <a:rPr lang="tr-TR" sz="2700" b="1" i="0" u="none" strike="noStrike" dirty="0">
                          <a:solidFill>
                            <a:schemeClr val="bg1"/>
                          </a:solidFill>
                          <a:effectLst/>
                          <a:latin typeface="Times New Roman" panose="02020603050405020304" pitchFamily="18" charset="0"/>
                        </a:rPr>
                        <a:t> ülkeler arasında)</a:t>
                      </a:r>
                      <a:endParaRPr lang="en-GB" sz="27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algn="ctr" fontAlgn="b"/>
                      <a:r>
                        <a:rPr lang="tr-TR" sz="2700" b="1" i="0" u="none" strike="noStrike" dirty="0">
                          <a:solidFill>
                            <a:srgbClr val="FF0000"/>
                          </a:solidFill>
                          <a:effectLst/>
                          <a:latin typeface="Times New Roman" panose="02020603050405020304" pitchFamily="18" charset="0"/>
                        </a:rPr>
                        <a:t>10</a:t>
                      </a:r>
                      <a:endParaRPr lang="en-GB" sz="2700" b="1" i="0" u="none" strike="noStrike" dirty="0">
                        <a:solidFill>
                          <a:srgbClr val="FF0000"/>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87323374"/>
                  </a:ext>
                </a:extLst>
              </a:tr>
              <a:tr h="547807">
                <a:tc>
                  <a:txBody>
                    <a:bodyPr/>
                    <a:lstStyle/>
                    <a:p>
                      <a:pPr algn="l" fontAlgn="ctr"/>
                      <a:endParaRPr lang="en-GB" sz="2700" b="1" i="0" u="none" strike="noStrike" dirty="0">
                        <a:solidFill>
                          <a:schemeClr val="bg1"/>
                        </a:solidFill>
                        <a:effectLst/>
                        <a:latin typeface="Times New Roman" panose="02020603050405020304" pitchFamily="18" charset="0"/>
                      </a:endParaRPr>
                    </a:p>
                    <a:p>
                      <a:pPr algn="l" fontAlgn="ctr"/>
                      <a:r>
                        <a:rPr lang="sv-SE" sz="2700" b="1" i="0" u="none" strike="noStrike" dirty="0">
                          <a:solidFill>
                            <a:schemeClr val="bg1"/>
                          </a:solidFill>
                          <a:effectLst/>
                          <a:latin typeface="Times New Roman" panose="02020603050405020304" pitchFamily="18" charset="0"/>
                        </a:rPr>
                        <a:t>En çok fon alan kuruluş sayısına göre</a:t>
                      </a:r>
                      <a:endParaRPr lang="en-GB" sz="2700" b="1" i="0" u="none" strike="noStrike" dirty="0">
                        <a:solidFill>
                          <a:schemeClr val="bg1"/>
                        </a:solidFill>
                        <a:effectLst/>
                        <a:latin typeface="Times New Roman" panose="02020603050405020304" pitchFamily="18" charset="0"/>
                      </a:endParaRPr>
                    </a:p>
                  </a:txBody>
                  <a:tcPr marL="9525" marR="9525" marT="9525" marB="0" anchor="ctr">
                    <a:lnL>
                      <a:noFill/>
                    </a:lnL>
                    <a:lnR>
                      <a:noFill/>
                    </a:lnR>
                    <a:lnT>
                      <a:noFill/>
                    </a:lnT>
                    <a:lnB>
                      <a:noFill/>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6</a:t>
                      </a:r>
                      <a:endParaRPr kumimoji="0" lang="en-GB"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166871490"/>
                  </a:ext>
                </a:extLst>
              </a:tr>
              <a:tr h="547807">
                <a:tc>
                  <a:txBody>
                    <a:bodyPr/>
                    <a:lstStyle/>
                    <a:p>
                      <a:pPr algn="l" fontAlgn="ctr"/>
                      <a:endParaRPr lang="en-GB" sz="2700" b="1" i="0" u="none" strike="noStrike" kern="1200" dirty="0">
                        <a:solidFill>
                          <a:schemeClr val="bg1"/>
                        </a:solidFill>
                        <a:effectLst/>
                        <a:latin typeface="Times New Roman" panose="02020603050405020304" pitchFamily="18" charset="0"/>
                        <a:ea typeface="+mn-ea"/>
                        <a:cs typeface="+mn-cs"/>
                      </a:endParaRPr>
                    </a:p>
                    <a:p>
                      <a:pPr algn="l" fontAlgn="ctr"/>
                      <a:r>
                        <a:rPr lang="en-GB" sz="2700" b="1" i="0" u="none" strike="noStrike" kern="1200" dirty="0" err="1">
                          <a:solidFill>
                            <a:schemeClr val="bg1"/>
                          </a:solidFill>
                          <a:effectLst/>
                          <a:latin typeface="Times New Roman" panose="02020603050405020304" pitchFamily="18" charset="0"/>
                          <a:ea typeface="+mn-ea"/>
                          <a:cs typeface="+mn-cs"/>
                        </a:rPr>
                        <a:t>Alınan</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fon</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miktarına</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göre</a:t>
                      </a:r>
                      <a:endParaRPr lang="en-GB" sz="2700" b="1" i="0" u="none" strike="noStrike" kern="1200" dirty="0">
                        <a:solidFill>
                          <a:schemeClr val="bg1"/>
                        </a:solidFill>
                        <a:effectLst/>
                        <a:latin typeface="Times New Roman" panose="02020603050405020304" pitchFamily="18" charset="0"/>
                        <a:ea typeface="+mn-ea"/>
                        <a:cs typeface="+mn-cs"/>
                      </a:endParaRPr>
                    </a:p>
                  </a:txBody>
                  <a:tcPr marL="9525" marR="9525" marT="9525" marB="0" anchor="ctr">
                    <a:lnL>
                      <a:noFill/>
                    </a:lnL>
                    <a:lnR>
                      <a:noFill/>
                    </a:lnR>
                    <a:lnT>
                      <a:noFill/>
                    </a:lnT>
                    <a:lnB>
                      <a:noFill/>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8</a:t>
                      </a:r>
                      <a:endParaRPr kumimoji="0" lang="en-GB"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2675660985"/>
                  </a:ext>
                </a:extLst>
              </a:tr>
              <a:tr h="547807">
                <a:tc>
                  <a:txBody>
                    <a:bodyPr/>
                    <a:lstStyle/>
                    <a:p>
                      <a:pPr algn="l" fontAlgn="ctr"/>
                      <a:endParaRPr lang="en-GB" sz="2700" b="1" i="0" u="none" strike="noStrike" kern="1200" dirty="0">
                        <a:solidFill>
                          <a:schemeClr val="bg1"/>
                        </a:solidFill>
                        <a:effectLst/>
                        <a:latin typeface="Times New Roman" panose="02020603050405020304" pitchFamily="18" charset="0"/>
                        <a:ea typeface="+mn-ea"/>
                        <a:cs typeface="+mn-cs"/>
                      </a:endParaRPr>
                    </a:p>
                    <a:p>
                      <a:pPr algn="l" fontAlgn="ctr"/>
                      <a:r>
                        <a:rPr lang="en-GB" sz="2700" b="1" i="0" u="none" strike="noStrike" kern="1200" dirty="0" err="1">
                          <a:solidFill>
                            <a:schemeClr val="bg1"/>
                          </a:solidFill>
                          <a:effectLst/>
                          <a:latin typeface="Times New Roman" panose="02020603050405020304" pitchFamily="18" charset="0"/>
                          <a:ea typeface="+mn-ea"/>
                          <a:cs typeface="+mn-cs"/>
                        </a:rPr>
                        <a:t>Asosiye</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ülkeler</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içerisinde</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başvuru</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sayısına</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ve</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fon</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alan</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kuruluşa</a:t>
                      </a:r>
                      <a:r>
                        <a:rPr lang="en-GB" sz="2700" b="1" i="0" u="none" strike="noStrike" kern="1200" dirty="0">
                          <a:solidFill>
                            <a:schemeClr val="bg1"/>
                          </a:solidFill>
                          <a:effectLst/>
                          <a:latin typeface="Times New Roman" panose="02020603050405020304" pitchFamily="18" charset="0"/>
                          <a:ea typeface="+mn-ea"/>
                          <a:cs typeface="+mn-cs"/>
                        </a:rPr>
                        <a:t> </a:t>
                      </a:r>
                      <a:r>
                        <a:rPr lang="en-GB" sz="2700" b="1" i="0" u="none" strike="noStrike" kern="1200" dirty="0" err="1">
                          <a:solidFill>
                            <a:schemeClr val="bg1"/>
                          </a:solidFill>
                          <a:effectLst/>
                          <a:latin typeface="Times New Roman" panose="02020603050405020304" pitchFamily="18" charset="0"/>
                          <a:ea typeface="+mn-ea"/>
                          <a:cs typeface="+mn-cs"/>
                        </a:rPr>
                        <a:t>göre</a:t>
                      </a:r>
                      <a:endParaRPr lang="en-GB" sz="2700" b="1" i="0" u="none" strike="noStrike" kern="1200" dirty="0">
                        <a:solidFill>
                          <a:schemeClr val="bg1"/>
                        </a:solidFill>
                        <a:effectLst/>
                        <a:latin typeface="Times New Roman" panose="02020603050405020304" pitchFamily="18" charset="0"/>
                        <a:ea typeface="+mn-ea"/>
                        <a:cs typeface="+mn-cs"/>
                      </a:endParaRPr>
                    </a:p>
                  </a:txBody>
                  <a:tcPr marL="9525" marR="9525" marT="9525" marB="0" anchor="ctr">
                    <a:lnL>
                      <a:noFill/>
                    </a:lnL>
                    <a:lnR>
                      <a:noFill/>
                    </a:lnR>
                    <a:lnT>
                      <a:noFill/>
                    </a:lnT>
                    <a:lnB>
                      <a:noFill/>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a:t>
                      </a:r>
                      <a:endParaRPr kumimoji="0" lang="en-GB"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txBody>
                  <a:tcPr marL="9525" marR="9525" marT="9525" marB="0" anchor="b">
                    <a:lnL>
                      <a:noFill/>
                    </a:lnL>
                    <a:lnR>
                      <a:noFill/>
                    </a:lnR>
                    <a:lnT>
                      <a:noFill/>
                    </a:lnT>
                    <a:lnB>
                      <a:noFill/>
                    </a:lnB>
                  </a:tcPr>
                </a:tc>
                <a:extLst>
                  <a:ext uri="{0D108BD9-81ED-4DB2-BD59-A6C34878D82A}">
                    <a16:rowId xmlns:a16="http://schemas.microsoft.com/office/drawing/2014/main" val="2402078831"/>
                  </a:ext>
                </a:extLst>
              </a:tr>
            </a:tbl>
          </a:graphicData>
        </a:graphic>
      </p:graphicFrame>
    </p:spTree>
    <p:extLst>
      <p:ext uri="{BB962C8B-B14F-4D97-AF65-F5344CB8AC3E}">
        <p14:creationId xmlns:p14="http://schemas.microsoft.com/office/powerpoint/2010/main" val="319471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770723" y="230308"/>
            <a:ext cx="67983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DİJİTAL AVRUPA PROGRAMI – Örnek Projeler</a:t>
            </a:r>
            <a:endParaRPr kumimoji="0" lang="tr-T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Dikdörtgen 8"/>
          <p:cNvSpPr/>
          <p:nvPr/>
        </p:nvSpPr>
        <p:spPr>
          <a:xfrm>
            <a:off x="0" y="969017"/>
            <a:ext cx="12192000"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sng" strike="noStrike" kern="1200" cap="none" spc="0" normalizeH="0" baseline="0" noProof="0" dirty="0">
                <a:ln>
                  <a:noFill/>
                </a:ln>
                <a:solidFill>
                  <a:prstClr val="white"/>
                </a:solidFill>
                <a:effectLst/>
                <a:uLnTx/>
                <a:uFillTx/>
                <a:latin typeface="Calibri"/>
                <a:ea typeface="+mn-ea"/>
                <a:cs typeface="+mn-cs"/>
              </a:rPr>
              <a:t>CyberSec4OT - </a:t>
            </a:r>
            <a:r>
              <a:rPr kumimoji="0" lang="tr-TR" sz="2400" b="0" i="0" u="sng" strike="noStrike" kern="1200" cap="none" spc="0" normalizeH="0" baseline="0" noProof="0" dirty="0" err="1">
                <a:ln>
                  <a:noFill/>
                </a:ln>
                <a:solidFill>
                  <a:prstClr val="white"/>
                </a:solidFill>
                <a:effectLst/>
                <a:uLnTx/>
                <a:uFillTx/>
                <a:latin typeface="Calibri"/>
                <a:ea typeface="+mn-ea"/>
                <a:cs typeface="+mn-cs"/>
              </a:rPr>
              <a:t>Operasyonel</a:t>
            </a:r>
            <a:r>
              <a:rPr kumimoji="0" lang="tr-TR" sz="2400" b="0" i="0" u="sng" strike="noStrike" kern="1200" cap="none" spc="0" normalizeH="0" baseline="0" noProof="0" dirty="0">
                <a:ln>
                  <a:noFill/>
                </a:ln>
                <a:solidFill>
                  <a:prstClr val="white"/>
                </a:solidFill>
                <a:effectLst/>
                <a:uLnTx/>
                <a:uFillTx/>
                <a:latin typeface="Calibri"/>
                <a:ea typeface="+mn-ea"/>
                <a:cs typeface="+mn-cs"/>
              </a:rPr>
              <a:t> Teknolojide Endüstri 4.0 Teknolojileri İçin Siber Güvenlik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Bütçe			: </a:t>
            </a:r>
            <a:r>
              <a:rPr kumimoji="0" lang="tr-TR" sz="2400" b="0" i="0" u="none" strike="noStrike" kern="1200" cap="none" spc="0" normalizeH="0" baseline="0" noProof="0" dirty="0">
                <a:ln>
                  <a:noFill/>
                </a:ln>
                <a:solidFill>
                  <a:prstClr val="white"/>
                </a:solidFill>
                <a:effectLst/>
                <a:uLnTx/>
                <a:uFillTx/>
                <a:latin typeface="Calibri"/>
                <a:ea typeface="+mn-ea"/>
                <a:cs typeface="+mn-cs"/>
              </a:rPr>
              <a:t>3.398.320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400" b="0" i="0" u="none" strike="noStrike" kern="1200" cap="none" spc="0" normalizeH="0" baseline="0" noProof="0" dirty="0">
                <a:ln>
                  <a:noFill/>
                </a:ln>
                <a:solidFill>
                  <a:srgbClr val="FF0000"/>
                </a:solidFill>
                <a:effectLst/>
                <a:uLnTx/>
                <a:uFillTx/>
                <a:latin typeface="Calibri"/>
                <a:ea typeface="+mn-ea"/>
                <a:cs typeface="+mn-cs"/>
              </a:rPr>
              <a:t>	</a:t>
            </a:r>
            <a:r>
              <a:rPr kumimoji="0" lang="tr-TR" sz="2400" b="0" i="0" u="none" strike="noStrike" kern="1200" cap="none" spc="0" normalizeH="0" baseline="0" noProof="0" dirty="0">
                <a:ln>
                  <a:noFill/>
                </a:ln>
                <a:solidFill>
                  <a:prstClr val="white"/>
                </a:solidFill>
                <a:effectLst/>
                <a:uLnTx/>
                <a:uFillTx/>
                <a:latin typeface="Calibri"/>
                <a:ea typeface="+mn-ea"/>
                <a:cs typeface="+mn-cs"/>
              </a:rPr>
              <a:t>: </a:t>
            </a:r>
            <a:r>
              <a:rPr kumimoji="0" lang="tr-TR" sz="2400" b="0" i="0" u="none" strike="noStrike" kern="1200" cap="none" spc="0" normalizeH="0" baseline="0" noProof="0" dirty="0">
                <a:ln>
                  <a:noFill/>
                </a:ln>
                <a:solidFill>
                  <a:srgbClr val="FF0000"/>
                </a:solidFill>
                <a:effectLst/>
                <a:uLnTx/>
                <a:uFillTx/>
                <a:latin typeface="Calibri"/>
                <a:ea typeface="+mn-ea"/>
                <a:cs typeface="+mn-cs"/>
              </a:rPr>
              <a:t>Sabancı Üniversitesi/Türkiye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Proje süresi		: </a:t>
            </a:r>
            <a:r>
              <a:rPr kumimoji="0" lang="tr-TR" sz="2400" b="0" i="0" u="none" strike="noStrike" kern="1200" cap="none" spc="0" normalizeH="0" baseline="0" noProof="0" dirty="0">
                <a:ln>
                  <a:noFill/>
                </a:ln>
                <a:solidFill>
                  <a:prstClr val="white"/>
                </a:solidFill>
                <a:effectLst/>
                <a:uLnTx/>
                <a:uFillTx/>
                <a:latin typeface="Calibri"/>
                <a:ea typeface="+mn-ea"/>
                <a:cs typeface="+mn-cs"/>
              </a:rPr>
              <a:t>36 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400" b="0" i="0" u="none" strike="noStrike" kern="1200" cap="none" spc="0" normalizeH="0" baseline="0" noProof="0" dirty="0">
                <a:ln>
                  <a:noFill/>
                </a:ln>
                <a:solidFill>
                  <a:prstClr val="white"/>
                </a:solidFill>
                <a:effectLst/>
                <a:uLnTx/>
                <a:uFillTx/>
                <a:latin typeface="Calibri"/>
                <a:ea typeface="+mn-ea"/>
                <a:cs typeface="+mn-cs"/>
              </a:rPr>
              <a:t> 6 ülkeden 10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0000"/>
                </a:solidFill>
                <a:effectLst/>
                <a:uLnTx/>
                <a:uFillTx/>
                <a:latin typeface="Calibri"/>
                <a:ea typeface="+mn-ea"/>
                <a:cs typeface="+mn-cs"/>
              </a:rPr>
              <a:t>Türkiye’den Ortaklar	: Sabancı Üniversitesi, Cumhurbaşkanlığı Dijital Dönüşüm Ofisi, ANKON Danışmanlık, ARÇELİK, BRİSA </a:t>
            </a:r>
            <a:r>
              <a:rPr kumimoji="0" lang="tr-TR" sz="2400" b="0" i="0" u="none" strike="noStrike" kern="1200" cap="none" spc="0" normalizeH="0" baseline="0" noProof="0" dirty="0" err="1">
                <a:ln>
                  <a:noFill/>
                </a:ln>
                <a:solidFill>
                  <a:srgbClr val="FF0000"/>
                </a:solidFill>
                <a:effectLst/>
                <a:uLnTx/>
                <a:uFillTx/>
                <a:latin typeface="Calibri"/>
                <a:ea typeface="+mn-ea"/>
                <a:cs typeface="+mn-cs"/>
              </a:rPr>
              <a:t>Bridgestone</a:t>
            </a:r>
            <a:r>
              <a:rPr kumimoji="0" lang="tr-TR" sz="2400" b="0" i="0" u="none" strike="noStrike" kern="1200" cap="none" spc="0" normalizeH="0" baseline="0" noProof="0" dirty="0">
                <a:ln>
                  <a:noFill/>
                </a:ln>
                <a:solidFill>
                  <a:srgbClr val="FF0000"/>
                </a:solidFill>
                <a:effectLst/>
                <a:uLnTx/>
                <a:uFillTx/>
                <a:latin typeface="Calibri"/>
                <a:ea typeface="+mn-ea"/>
                <a:cs typeface="+mn-cs"/>
              </a:rPr>
              <a:t> Sabancı</a:t>
            </a: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Proje özeti		: </a:t>
            </a:r>
            <a:r>
              <a:rPr kumimoji="0" lang="tr-TR" sz="2400" b="0" i="0" u="none" strike="noStrike" kern="1200" cap="none" spc="0" normalizeH="0" baseline="0" noProof="0" dirty="0">
                <a:ln>
                  <a:noFill/>
                </a:ln>
                <a:solidFill>
                  <a:prstClr val="white"/>
                </a:solidFill>
                <a:effectLst/>
                <a:uLnTx/>
                <a:uFillTx/>
                <a:latin typeface="Calibri"/>
                <a:ea typeface="+mn-ea"/>
                <a:cs typeface="+mn-cs"/>
              </a:rPr>
              <a:t>Proje, Endüstri 4.0 teknolojilerinin üretim zincirine entegrasyonu sırasında siber saldırılara karşı endüstri şirketlerinin dayanıklılığını artırmayı ve teknik/teknik olmayan geçmişten gelen kişilere OT (</a:t>
            </a:r>
            <a:r>
              <a:rPr kumimoji="0" lang="tr-TR" sz="2400" b="0" i="0" u="none" strike="noStrike" kern="1200" cap="none" spc="0" normalizeH="0" baseline="0" noProof="0" dirty="0" err="1">
                <a:ln>
                  <a:noFill/>
                </a:ln>
                <a:solidFill>
                  <a:prstClr val="white"/>
                </a:solidFill>
                <a:effectLst/>
                <a:uLnTx/>
                <a:uFillTx/>
                <a:latin typeface="Calibri"/>
                <a:ea typeface="+mn-ea"/>
                <a:cs typeface="+mn-cs"/>
              </a:rPr>
              <a:t>Operasyonel</a:t>
            </a:r>
            <a:r>
              <a:rPr kumimoji="0" lang="tr-TR" sz="2400" b="0" i="0" u="none" strike="noStrike" kern="1200" cap="none" spc="0" normalizeH="0" baseline="0" noProof="0" dirty="0">
                <a:ln>
                  <a:noFill/>
                </a:ln>
                <a:solidFill>
                  <a:prstClr val="white"/>
                </a:solidFill>
                <a:effectLst/>
                <a:uLnTx/>
                <a:uFillTx/>
                <a:latin typeface="Calibri"/>
                <a:ea typeface="+mn-ea"/>
                <a:cs typeface="+mn-cs"/>
              </a:rPr>
              <a:t> Teknoloji) siber güvenliği eğitimi vererek siber güvenlik uzmanı eksikliğini gidermeyi amaçlamaktadır.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Projenin, eğitim programlarının geliştirilmesini ve Bilgi İşlem ve </a:t>
            </a:r>
            <a:r>
              <a:rPr kumimoji="0" lang="tr-TR" sz="2400" b="0" i="0" u="none" strike="noStrike" kern="1200" cap="none" spc="0" normalizeH="0" baseline="0" noProof="0" dirty="0" err="1">
                <a:ln>
                  <a:noFill/>
                </a:ln>
                <a:solidFill>
                  <a:prstClr val="white"/>
                </a:solidFill>
                <a:effectLst/>
                <a:uLnTx/>
                <a:uFillTx/>
                <a:latin typeface="Calibri"/>
                <a:ea typeface="+mn-ea"/>
                <a:cs typeface="+mn-cs"/>
              </a:rPr>
              <a:t>Operasyonel</a:t>
            </a:r>
            <a:r>
              <a:rPr kumimoji="0" lang="tr-TR" sz="2400" b="0" i="0" u="none" strike="noStrike" kern="1200" cap="none" spc="0" normalizeH="0" baseline="0" noProof="0" dirty="0">
                <a:ln>
                  <a:noFill/>
                </a:ln>
                <a:solidFill>
                  <a:prstClr val="white"/>
                </a:solidFill>
                <a:effectLst/>
                <a:uLnTx/>
                <a:uFillTx/>
                <a:latin typeface="Calibri"/>
                <a:ea typeface="+mn-ea"/>
                <a:cs typeface="+mn-cs"/>
              </a:rPr>
              <a:t> Teknolojilerin Temelleri, Ağ Güvenliği ve </a:t>
            </a:r>
            <a:r>
              <a:rPr kumimoji="0" lang="tr-TR" sz="2400" b="0" i="0" u="none" strike="noStrike" kern="1200" cap="none" spc="0" normalizeH="0" baseline="0" noProof="0" dirty="0" err="1">
                <a:ln>
                  <a:noFill/>
                </a:ln>
                <a:solidFill>
                  <a:prstClr val="white"/>
                </a:solidFill>
                <a:effectLst/>
                <a:uLnTx/>
                <a:uFillTx/>
                <a:latin typeface="Calibri"/>
                <a:ea typeface="+mn-ea"/>
                <a:cs typeface="+mn-cs"/>
              </a:rPr>
              <a:t>Kriptografi</a:t>
            </a:r>
            <a:r>
              <a:rPr kumimoji="0" lang="tr-TR" sz="2400" b="0" i="0" u="none" strike="noStrike" kern="1200" cap="none" spc="0" normalizeH="0" baseline="0" noProof="0" dirty="0">
                <a:ln>
                  <a:noFill/>
                </a:ln>
                <a:solidFill>
                  <a:prstClr val="white"/>
                </a:solidFill>
                <a:effectLst/>
                <a:uLnTx/>
                <a:uFillTx/>
                <a:latin typeface="Calibri"/>
                <a:ea typeface="+mn-ea"/>
                <a:cs typeface="+mn-cs"/>
              </a:rPr>
              <a:t>, OT sistemleri için Sızma Testi, Kötü Amaçlı Yazılım Analizi ve Olay Müdahalesi, OT için Güvenli Kodlama ve Yazılım Güvenliği gibi konularda teorik ve uygulamalı eğitimler verilmesini </a:t>
            </a:r>
            <a:r>
              <a:rPr kumimoji="0" lang="tr-TR" sz="2400" b="0" i="0" u="none" strike="noStrike" kern="1200" cap="none" spc="0" normalizeH="0" baseline="0" noProof="0">
                <a:ln>
                  <a:noFill/>
                </a:ln>
                <a:solidFill>
                  <a:prstClr val="white"/>
                </a:solidFill>
                <a:effectLst/>
                <a:uLnTx/>
                <a:uFillTx/>
                <a:latin typeface="Calibri"/>
                <a:ea typeface="+mn-ea"/>
                <a:cs typeface="+mn-cs"/>
              </a:rPr>
              <a:t>içermesi planlanmaktadır.</a:t>
            </a: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6112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770723" y="230308"/>
            <a:ext cx="67983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DİJİTAL AVRUPA PROGRAMI – Örnek Projeler</a:t>
            </a:r>
            <a:endParaRPr kumimoji="0" lang="tr-T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Dikdörtgen 8"/>
          <p:cNvSpPr/>
          <p:nvPr/>
        </p:nvSpPr>
        <p:spPr>
          <a:xfrm>
            <a:off x="237068" y="1233177"/>
            <a:ext cx="12192000"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sng" strike="noStrike" kern="1200" cap="none" spc="0" normalizeH="0" baseline="0" noProof="0" dirty="0">
                <a:ln>
                  <a:noFill/>
                </a:ln>
                <a:solidFill>
                  <a:prstClr val="white"/>
                </a:solidFill>
                <a:effectLst/>
                <a:uLnTx/>
                <a:uFillTx/>
                <a:latin typeface="Calibri"/>
                <a:ea typeface="+mn-ea"/>
                <a:cs typeface="+mn-cs"/>
              </a:rPr>
              <a:t>X-CITE - Genişletilmiş Gerçeklik Yoluyla Vatandaşların Deneyimini Genişletmek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Bütçe			: </a:t>
            </a:r>
            <a:r>
              <a:rPr kumimoji="0" lang="tr-TR" sz="2400" b="0" i="0" u="none" strike="noStrike" kern="1200" cap="none" spc="0" normalizeH="0" baseline="0" noProof="0" dirty="0">
                <a:ln>
                  <a:noFill/>
                </a:ln>
                <a:solidFill>
                  <a:prstClr val="white"/>
                </a:solidFill>
                <a:effectLst/>
                <a:uLnTx/>
                <a:uFillTx/>
                <a:latin typeface="Calibri"/>
                <a:ea typeface="+mn-ea"/>
                <a:cs typeface="+mn-cs"/>
              </a:rPr>
              <a:t>6.502.993,48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400" b="0" i="0" u="none" strike="noStrike" kern="1200" cap="none" spc="0" normalizeH="0" baseline="0" noProof="0" dirty="0">
                <a:ln>
                  <a:noFill/>
                </a:ln>
                <a:solidFill>
                  <a:srgbClr val="FF0000"/>
                </a:solidFill>
                <a:effectLst/>
                <a:uLnTx/>
                <a:uFillTx/>
                <a:latin typeface="Calibri"/>
                <a:ea typeface="+mn-ea"/>
                <a:cs typeface="+mn-cs"/>
              </a:rPr>
              <a:t>	</a:t>
            </a:r>
            <a:r>
              <a:rPr kumimoji="0" lang="tr-TR" sz="2400" b="0" i="0" u="none" strike="noStrike" kern="1200" cap="none" spc="0" normalizeH="0" baseline="0" noProof="0" dirty="0">
                <a:ln>
                  <a:noFill/>
                </a:ln>
                <a:solidFill>
                  <a:prstClr val="white"/>
                </a:solidFill>
                <a:effectLst/>
                <a:uLnTx/>
                <a:uFillTx/>
                <a:latin typeface="Calibri"/>
                <a:ea typeface="+mn-ea"/>
                <a:cs typeface="+mn-cs"/>
              </a:rPr>
              <a:t>: Tampere Belediyesi/Finlandiya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Proje süresi		: </a:t>
            </a:r>
            <a:r>
              <a:rPr kumimoji="0" lang="tr-TR" sz="2400" b="0" i="0" u="none" strike="noStrike" kern="1200" cap="none" spc="0" normalizeH="0" baseline="0" noProof="0" dirty="0">
                <a:ln>
                  <a:noFill/>
                </a:ln>
                <a:solidFill>
                  <a:prstClr val="white"/>
                </a:solidFill>
                <a:effectLst/>
                <a:uLnTx/>
                <a:uFillTx/>
                <a:latin typeface="Calibri"/>
                <a:ea typeface="+mn-ea"/>
                <a:cs typeface="+mn-cs"/>
              </a:rPr>
              <a:t>30 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400" b="0" i="0" u="none" strike="noStrike" kern="1200" cap="none" spc="0" normalizeH="0" baseline="0" noProof="0" dirty="0">
                <a:ln>
                  <a:noFill/>
                </a:ln>
                <a:solidFill>
                  <a:prstClr val="white"/>
                </a:solidFill>
                <a:effectLst/>
                <a:uLnTx/>
                <a:uFillTx/>
                <a:latin typeface="Calibri"/>
                <a:ea typeface="+mn-ea"/>
                <a:cs typeface="+mn-cs"/>
              </a:rPr>
              <a:t> 4 ülkeden 15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0000"/>
                </a:solidFill>
                <a:effectLst/>
                <a:uLnTx/>
                <a:uFillTx/>
                <a:latin typeface="Calibri"/>
                <a:ea typeface="+mn-ea"/>
                <a:cs typeface="+mn-cs"/>
              </a:rPr>
              <a:t>Türkiye’den Ortaklar	: </a:t>
            </a:r>
            <a:r>
              <a:rPr kumimoji="0" lang="tr-TR" sz="2400" b="0" i="0" u="none" strike="noStrike" kern="1200" cap="none" spc="0" normalizeH="0" baseline="0" noProof="0" dirty="0">
                <a:ln>
                  <a:noFill/>
                </a:ln>
                <a:solidFill>
                  <a:prstClr val="white"/>
                </a:solidFill>
                <a:effectLst/>
                <a:uLnTx/>
                <a:uFillTx/>
                <a:latin typeface="Calibri"/>
                <a:ea typeface="+mn-ea"/>
                <a:cs typeface="+mn-cs"/>
              </a:rPr>
              <a:t>İstanbul Büyükşehir Belediyesi, </a:t>
            </a:r>
            <a:r>
              <a:rPr kumimoji="0" lang="tr-TR" sz="2400" b="0" i="0" u="none" strike="noStrike" kern="1200" cap="none" spc="0" normalizeH="0" baseline="0" noProof="0" dirty="0">
                <a:ln>
                  <a:noFill/>
                </a:ln>
                <a:solidFill>
                  <a:srgbClr val="FF0000"/>
                </a:solidFill>
                <a:effectLst/>
                <a:uLnTx/>
                <a:uFillTx/>
                <a:latin typeface="Calibri"/>
                <a:ea typeface="+mn-ea"/>
                <a:cs typeface="+mn-cs"/>
              </a:rPr>
              <a:t>Sabancı Üniversitesi, </a:t>
            </a:r>
            <a:r>
              <a:rPr kumimoji="0" lang="tr-TR" sz="2400" b="0" i="0" u="none" strike="noStrike" kern="1200" cap="none" spc="0" normalizeH="0" baseline="0" noProof="0" dirty="0">
                <a:ln>
                  <a:noFill/>
                </a:ln>
                <a:solidFill>
                  <a:prstClr val="white"/>
                </a:solidFill>
                <a:effectLst/>
                <a:uLnTx/>
                <a:uFillTx/>
                <a:latin typeface="Calibri"/>
                <a:ea typeface="+mn-ea"/>
                <a:cs typeface="+mn-cs"/>
              </a:rPr>
              <a:t>TAGES, BİTES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Proje özeti		: </a:t>
            </a:r>
            <a:r>
              <a:rPr kumimoji="0" lang="tr-TR" sz="2400" b="0" i="0" u="none" strike="noStrike" kern="1200" cap="none" spc="0" normalizeH="0" baseline="0" noProof="0" dirty="0">
                <a:ln>
                  <a:noFill/>
                </a:ln>
                <a:solidFill>
                  <a:prstClr val="white"/>
                </a:solidFill>
                <a:effectLst/>
                <a:uLnTx/>
                <a:uFillTx/>
                <a:latin typeface="Calibri"/>
                <a:ea typeface="+mn-ea"/>
                <a:cs typeface="+mn-cs"/>
              </a:rPr>
              <a:t>Projenin arka planı, insan ve çevrenin merkezde olduğu akıllı şehir dönüşümü için kritik öneme sahip </a:t>
            </a:r>
            <a:r>
              <a:rPr kumimoji="0" lang="tr-TR" sz="2400" b="0" i="0" u="none" strike="noStrike" kern="1200" cap="none" spc="0" normalizeH="0" baseline="0" noProof="0" dirty="0" err="1">
                <a:ln>
                  <a:noFill/>
                </a:ln>
                <a:solidFill>
                  <a:prstClr val="white"/>
                </a:solidFill>
                <a:effectLst/>
                <a:uLnTx/>
                <a:uFillTx/>
                <a:latin typeface="Calibri"/>
                <a:ea typeface="+mn-ea"/>
                <a:cs typeface="+mn-cs"/>
              </a:rPr>
              <a:t>CitiVerse</a:t>
            </a:r>
            <a:r>
              <a:rPr kumimoji="0" lang="tr-TR" sz="2400" b="0" i="0" u="none" strike="noStrike" kern="1200" cap="none" spc="0" normalizeH="0" baseline="0" noProof="0" dirty="0">
                <a:ln>
                  <a:noFill/>
                </a:ln>
                <a:solidFill>
                  <a:prstClr val="white"/>
                </a:solidFill>
                <a:effectLst/>
                <a:uLnTx/>
                <a:uFillTx/>
                <a:latin typeface="Calibri"/>
                <a:ea typeface="+mn-ea"/>
                <a:cs typeface="+mn-cs"/>
              </a:rPr>
              <a:t> platformunun Dijital Avrupa programının hedefleri doğrultusunda geliştirilmesine dayanmaktadır.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Projenin hayata geçirilmesiyle </a:t>
            </a:r>
            <a:r>
              <a:rPr kumimoji="0" lang="tr-TR" sz="2400" b="1" i="0" u="none" strike="noStrike" kern="1200" cap="none" spc="0" normalizeH="0" baseline="0" noProof="0" dirty="0">
                <a:ln>
                  <a:noFill/>
                </a:ln>
                <a:solidFill>
                  <a:prstClr val="white"/>
                </a:solidFill>
                <a:effectLst/>
                <a:uLnTx/>
                <a:uFillTx/>
                <a:latin typeface="Calibri"/>
                <a:ea typeface="+mn-ea"/>
                <a:cs typeface="+mn-cs"/>
              </a:rPr>
              <a:t>birlikte</a:t>
            </a:r>
            <a:r>
              <a:rPr kumimoji="0" lang="tr-TR" sz="2400" b="0" i="0" u="none" strike="noStrike" kern="1200" cap="none" spc="0" normalizeH="0" baseline="0" noProof="0" dirty="0">
                <a:ln>
                  <a:noFill/>
                </a:ln>
                <a:solidFill>
                  <a:prstClr val="white"/>
                </a:solidFill>
                <a:effectLst/>
                <a:uLnTx/>
                <a:uFillTx/>
                <a:latin typeface="Calibri"/>
                <a:ea typeface="+mn-ea"/>
                <a:cs typeface="+mn-cs"/>
              </a:rPr>
              <a:t> geliştirilmesi planlanan Genişletilmiş Gerçeklik (XR) araçlarıyla akıllı şehir planlaması, kültürel miras ve turizm alanlarında vatandaş katılımı ön planda tutularak sürdürülebilir bir etkileşim modeli oluşturulması hedeflenmektedir.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568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44657" y="239881"/>
            <a:ext cx="637503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TEK PAZAR PROGRAMI – COSME</a:t>
            </a:r>
            <a:endParaRPr kumimoji="0" lang="tr-T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Resim 1"/>
          <p:cNvPicPr>
            <a:picLocks noChangeAspect="1"/>
          </p:cNvPicPr>
          <p:nvPr/>
        </p:nvPicPr>
        <p:blipFill>
          <a:blip r:embed="rId2"/>
          <a:stretch>
            <a:fillRect/>
          </a:stretch>
        </p:blipFill>
        <p:spPr>
          <a:xfrm>
            <a:off x="573741" y="2418134"/>
            <a:ext cx="4858871" cy="2819400"/>
          </a:xfrm>
          <a:prstGeom prst="rect">
            <a:avLst/>
          </a:prstGeom>
        </p:spPr>
      </p:pic>
      <p:sp>
        <p:nvSpPr>
          <p:cNvPr id="3" name="Metin kutusu 2"/>
          <p:cNvSpPr txBox="1"/>
          <p:nvPr/>
        </p:nvSpPr>
        <p:spPr>
          <a:xfrm>
            <a:off x="476655" y="1332689"/>
            <a:ext cx="10963073"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Tek Pazar Programı, 6 bileşenden oluşmaktadır. Bunlar; Gıda Güvenliği, Tüketicilerin Korunması, Daha iyi işleyen bir tek pazar, Yüksek kalitede istatistiki veri sağlanması ve Avrupa çapında standartların geliştirilmesi ve İşletmelerin desteklenmesi (COSME) hedefleridir.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Metin kutusu 3"/>
          <p:cNvSpPr txBox="1"/>
          <p:nvPr/>
        </p:nvSpPr>
        <p:spPr>
          <a:xfrm>
            <a:off x="5593977" y="2605083"/>
            <a:ext cx="616771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Daha önce ayrı bir program olarak yürütülmekte olan COSME, 2021-2027 döneminde işletmelerin ve özellikle de KOBİ’lerin desteklenmesine yönelik bir bileşen olarak Tek Pazar Programının altında yer almaktadır.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Türkiye’nin Tek Pazar Programı KOBİ ve Rekabetçilik Bileşenine 31 Mart 2023 tarihinde imzalanan anlaşma ile katılım sağlamıştır.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Metin kutusu 4"/>
          <p:cNvSpPr txBox="1"/>
          <p:nvPr/>
        </p:nvSpPr>
        <p:spPr>
          <a:xfrm>
            <a:off x="476655" y="5614002"/>
            <a:ext cx="11553980"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Tek Pazar Programının 2021-2027 dönemi için belirlenen bütçesi </a:t>
            </a:r>
            <a:r>
              <a:rPr kumimoji="0" lang="tr-TR" sz="2000" b="1" i="0" u="none" strike="noStrike" kern="1200" cap="none" spc="0" normalizeH="0" baseline="0" noProof="0" dirty="0">
                <a:ln>
                  <a:noFill/>
                </a:ln>
                <a:solidFill>
                  <a:srgbClr val="FF0000"/>
                </a:solidFill>
                <a:effectLst/>
                <a:uLnTx/>
                <a:uFillTx/>
                <a:latin typeface="Calibri"/>
                <a:ea typeface="+mn-ea"/>
                <a:cs typeface="+mn-cs"/>
              </a:rPr>
              <a:t>4,2 milyar avro </a:t>
            </a:r>
            <a:r>
              <a:rPr kumimoji="0" lang="tr-TR" sz="2000" b="0" i="0" u="none" strike="noStrike" kern="1200" cap="none" spc="0" normalizeH="0" baseline="0" noProof="0" dirty="0">
                <a:ln>
                  <a:noFill/>
                </a:ln>
                <a:solidFill>
                  <a:prstClr val="white"/>
                </a:solidFill>
                <a:effectLst/>
                <a:uLnTx/>
                <a:uFillTx/>
                <a:latin typeface="Calibri"/>
                <a:ea typeface="+mn-ea"/>
                <a:cs typeface="+mn-cs"/>
              </a:rPr>
              <a:t>olup, </a:t>
            </a:r>
            <a:r>
              <a:rPr kumimoji="0" lang="tr-TR" sz="2000" b="1" i="0" u="none" strike="noStrike" kern="1200" cap="none" spc="0" normalizeH="0" baseline="0" noProof="0" dirty="0">
                <a:ln>
                  <a:noFill/>
                </a:ln>
                <a:solidFill>
                  <a:srgbClr val="FF0000"/>
                </a:solidFill>
                <a:effectLst/>
                <a:uLnTx/>
                <a:uFillTx/>
                <a:latin typeface="Calibri"/>
                <a:ea typeface="+mn-ea"/>
                <a:cs typeface="+mn-cs"/>
              </a:rPr>
              <a:t>bütçenin %24’ü COSME Bileşenine </a:t>
            </a:r>
            <a:r>
              <a:rPr kumimoji="0" lang="tr-TR" sz="2000" b="0" i="0" u="none" strike="noStrike" kern="1200" cap="none" spc="0" normalizeH="0" baseline="0" noProof="0" dirty="0">
                <a:ln>
                  <a:noFill/>
                </a:ln>
                <a:solidFill>
                  <a:prstClr val="white"/>
                </a:solidFill>
                <a:effectLst/>
                <a:uLnTx/>
                <a:uFillTx/>
                <a:latin typeface="Calibri"/>
                <a:ea typeface="+mn-ea"/>
                <a:cs typeface="+mn-cs"/>
              </a:rPr>
              <a:t>tahsis edilmiştir.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4781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0AF9BE01-CBA7-57B6-8642-4B9CAF13B4C4}"/>
              </a:ext>
            </a:extLst>
          </p:cNvPr>
          <p:cNvSpPr/>
          <p:nvPr/>
        </p:nvSpPr>
        <p:spPr>
          <a:xfrm>
            <a:off x="1636382" y="294243"/>
            <a:ext cx="102127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TEK PAZAR PROGRAMI-COSME: </a:t>
            </a:r>
            <a:r>
              <a:rPr kumimoji="0" lang="tr-TR" sz="32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Genç Girişimciler için </a:t>
            </a:r>
            <a:r>
              <a:rPr kumimoji="0" lang="tr-TR" sz="32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a:t>
            </a:r>
            <a:r>
              <a:rPr kumimoji="0" lang="tr-TR" sz="32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20" y="1180967"/>
            <a:ext cx="11269980" cy="5181733"/>
          </a:xfrm>
          <a:prstGeom prst="rect">
            <a:avLst/>
          </a:prstGeom>
        </p:spPr>
      </p:pic>
      <p:sp>
        <p:nvSpPr>
          <p:cNvPr id="10" name="Oval 9"/>
          <p:cNvSpPr/>
          <p:nvPr/>
        </p:nvSpPr>
        <p:spPr>
          <a:xfrm>
            <a:off x="326220" y="1945090"/>
            <a:ext cx="4868079" cy="65841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Calibri"/>
              <a:ea typeface="+mn-ea"/>
              <a:cs typeface="+mn-cs"/>
            </a:endParaRPr>
          </a:p>
        </p:txBody>
      </p:sp>
      <p:sp>
        <p:nvSpPr>
          <p:cNvPr id="12" name="Oval 11"/>
          <p:cNvSpPr/>
          <p:nvPr/>
        </p:nvSpPr>
        <p:spPr>
          <a:xfrm>
            <a:off x="8327221" y="2984500"/>
            <a:ext cx="2899579" cy="6731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noFill/>
              <a:effectLst/>
              <a:uLnTx/>
              <a:uFillTx/>
              <a:latin typeface="Calibri"/>
              <a:ea typeface="+mn-ea"/>
              <a:cs typeface="+mn-cs"/>
            </a:endParaRPr>
          </a:p>
        </p:txBody>
      </p:sp>
      <p:graphicFrame>
        <p:nvGraphicFramePr>
          <p:cNvPr id="4" name="Diyagram 3"/>
          <p:cNvGraphicFramePr/>
          <p:nvPr>
            <p:extLst>
              <p:ext uri="{D42A27DB-BD31-4B8C-83A1-F6EECF244321}">
                <p14:modId xmlns:p14="http://schemas.microsoft.com/office/powerpoint/2010/main" val="3256134441"/>
              </p:ext>
            </p:extLst>
          </p:nvPr>
        </p:nvGraphicFramePr>
        <p:xfrm>
          <a:off x="6949441" y="3975686"/>
          <a:ext cx="4487594"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1425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65118"/>
          <a:stretch/>
        </p:blipFill>
        <p:spPr>
          <a:xfrm>
            <a:off x="8593156" y="1204359"/>
            <a:ext cx="3373805" cy="5246611"/>
          </a:xfrm>
          <a:prstGeom prst="rect">
            <a:avLst/>
          </a:prstGeom>
        </p:spPr>
      </p:pic>
      <p:sp>
        <p:nvSpPr>
          <p:cNvPr id="2" name="Rectangle 17">
            <a:extLst>
              <a:ext uri="{FF2B5EF4-FFF2-40B4-BE49-F238E27FC236}">
                <a16:creationId xmlns:a16="http://schemas.microsoft.com/office/drawing/2014/main" id="{0AF9BE01-CBA7-57B6-8642-4B9CAF13B4C4}"/>
              </a:ext>
            </a:extLst>
          </p:cNvPr>
          <p:cNvSpPr/>
          <p:nvPr/>
        </p:nvSpPr>
        <p:spPr>
          <a:xfrm>
            <a:off x="1598282" y="218043"/>
            <a:ext cx="108784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TEK PAZAR PROGRAMI-COSME: </a:t>
            </a: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Genç Girişimciler için </a:t>
            </a:r>
            <a:r>
              <a:rPr kumimoji="0" lang="tr-TR" sz="36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a:t>
            </a: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5" name="Sol Ok 4"/>
          <p:cNvSpPr/>
          <p:nvPr/>
        </p:nvSpPr>
        <p:spPr>
          <a:xfrm rot="2494704">
            <a:off x="8723582" y="1766265"/>
            <a:ext cx="670560" cy="531222"/>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752" y="1554447"/>
            <a:ext cx="4583017" cy="4918556"/>
          </a:xfrm>
          <a:prstGeom prst="rect">
            <a:avLst/>
          </a:prstGeom>
        </p:spPr>
      </p:pic>
      <p:pic>
        <p:nvPicPr>
          <p:cNvPr id="7" name="Resim 6"/>
          <p:cNvPicPr>
            <a:picLocks noChangeAspect="1"/>
          </p:cNvPicPr>
          <p:nvPr/>
        </p:nvPicPr>
        <p:blipFill rotWithShape="1">
          <a:blip r:embed="rId4"/>
          <a:srcRect l="-980" r="66362"/>
          <a:stretch/>
        </p:blipFill>
        <p:spPr>
          <a:xfrm>
            <a:off x="249253" y="1144794"/>
            <a:ext cx="3243093" cy="5314142"/>
          </a:xfrm>
          <a:prstGeom prst="rect">
            <a:avLst/>
          </a:prstGeom>
        </p:spPr>
      </p:pic>
      <p:sp>
        <p:nvSpPr>
          <p:cNvPr id="4" name="Metin kutusu 3"/>
          <p:cNvSpPr txBox="1"/>
          <p:nvPr/>
        </p:nvSpPr>
        <p:spPr>
          <a:xfrm>
            <a:off x="1420836" y="1077749"/>
            <a:ext cx="9284677" cy="46166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a:ea typeface="+mn-ea"/>
                <a:cs typeface="+mn-cs"/>
              </a:rPr>
              <a:t>https://ico.metu.edu.tr/erasmus-young-entrepreneurs-projesi-duyuru </a:t>
            </a:r>
          </a:p>
        </p:txBody>
      </p:sp>
    </p:spTree>
    <p:extLst>
      <p:ext uri="{BB962C8B-B14F-4D97-AF65-F5344CB8AC3E}">
        <p14:creationId xmlns:p14="http://schemas.microsoft.com/office/powerpoint/2010/main" val="38532106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a:extLst>
              <a:ext uri="{FF2B5EF4-FFF2-40B4-BE49-F238E27FC236}">
                <a16:creationId xmlns:a16="http://schemas.microsoft.com/office/drawing/2014/main" id="{E2207002-5924-7A48-9310-0550CBB35D6E}"/>
              </a:ext>
            </a:extLst>
          </p:cNvPr>
          <p:cNvSpPr>
            <a:spLocks/>
          </p:cNvSpPr>
          <p:nvPr/>
        </p:nvSpPr>
        <p:spPr bwMode="auto">
          <a:xfrm>
            <a:off x="48658" y="1052453"/>
            <a:ext cx="5571067" cy="5487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ubicBezTo>
                  <a:pt x="0" y="21600"/>
                  <a:pt x="0" y="0"/>
                  <a:pt x="0" y="0"/>
                </a:cubicBezTo>
                <a:close/>
              </a:path>
            </a:pathLst>
          </a:custGeom>
          <a:solidFill>
            <a:srgbClr val="153F6A">
              <a:alpha val="25000"/>
            </a:srgbClr>
          </a:solidFill>
          <a:ln>
            <a:noFill/>
          </a:ln>
          <a:effectLst>
            <a:softEdge rad="1270000"/>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3" name="Title 1">
            <a:extLst>
              <a:ext uri="{FF2B5EF4-FFF2-40B4-BE49-F238E27FC236}">
                <a16:creationId xmlns:a16="http://schemas.microsoft.com/office/drawing/2014/main" id="{767D0B70-BA62-9341-B25A-F746C1AF4F82}"/>
              </a:ext>
            </a:extLst>
          </p:cNvPr>
          <p:cNvSpPr txBox="1">
            <a:spLocks/>
          </p:cNvSpPr>
          <p:nvPr/>
        </p:nvSpPr>
        <p:spPr>
          <a:xfrm>
            <a:off x="1685537" y="286469"/>
            <a:ext cx="11653371" cy="1199336"/>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AB SİVİL KORUMA MEKANİZMASI</a:t>
            </a: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sp>
        <p:nvSpPr>
          <p:cNvPr id="2" name="Rectangle 1">
            <a:extLst>
              <a:ext uri="{FF2B5EF4-FFF2-40B4-BE49-F238E27FC236}">
                <a16:creationId xmlns:a16="http://schemas.microsoft.com/office/drawing/2014/main" id="{BE16FF7E-4CCB-1B4E-BC40-CF75D97B4DE7}"/>
              </a:ext>
            </a:extLst>
          </p:cNvPr>
          <p:cNvSpPr/>
          <p:nvPr/>
        </p:nvSpPr>
        <p:spPr>
          <a:xfrm>
            <a:off x="7150745" y="5026832"/>
            <a:ext cx="191719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mn-cs"/>
              </a:rPr>
              <a:t>3 Milyar</a:t>
            </a:r>
            <a:endParaRPr kumimoji="0" lang="tr-TR"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13">
            <a:extLst>
              <a:ext uri="{FF2B5EF4-FFF2-40B4-BE49-F238E27FC236}">
                <a16:creationId xmlns:a16="http://schemas.microsoft.com/office/drawing/2014/main" id="{3ED2B343-724D-DB4C-B7AC-5D5F201E7572}"/>
              </a:ext>
            </a:extLst>
          </p:cNvPr>
          <p:cNvSpPr/>
          <p:nvPr/>
        </p:nvSpPr>
        <p:spPr>
          <a:xfrm>
            <a:off x="9410414" y="5023622"/>
            <a:ext cx="763619" cy="763619"/>
          </a:xfrm>
          <a:custGeom>
            <a:avLst/>
            <a:gdLst/>
            <a:ahLst/>
            <a:cxnLst/>
            <a:rect l="l" t="t" r="r" b="b"/>
            <a:pathLst>
              <a:path w="228600" h="228600">
                <a:moveTo>
                  <a:pt x="114300" y="57150"/>
                </a:moveTo>
                <a:cubicBezTo>
                  <a:pt x="117872" y="57150"/>
                  <a:pt x="121295" y="57373"/>
                  <a:pt x="124569" y="57820"/>
                </a:cubicBezTo>
                <a:cubicBezTo>
                  <a:pt x="127844" y="58266"/>
                  <a:pt x="130671" y="58787"/>
                  <a:pt x="133053" y="59383"/>
                </a:cubicBezTo>
                <a:cubicBezTo>
                  <a:pt x="135434" y="59978"/>
                  <a:pt x="137666" y="60648"/>
                  <a:pt x="139750" y="61392"/>
                </a:cubicBezTo>
                <a:cubicBezTo>
                  <a:pt x="141833" y="62136"/>
                  <a:pt x="143545" y="63029"/>
                  <a:pt x="144884" y="64071"/>
                </a:cubicBezTo>
                <a:cubicBezTo>
                  <a:pt x="146224" y="65112"/>
                  <a:pt x="147415" y="66080"/>
                  <a:pt x="148456" y="66973"/>
                </a:cubicBezTo>
                <a:cubicBezTo>
                  <a:pt x="149498" y="67866"/>
                  <a:pt x="150317" y="68759"/>
                  <a:pt x="150912" y="69652"/>
                </a:cubicBezTo>
                <a:cubicBezTo>
                  <a:pt x="151507" y="70545"/>
                  <a:pt x="152028" y="71289"/>
                  <a:pt x="152475" y="71884"/>
                </a:cubicBezTo>
                <a:cubicBezTo>
                  <a:pt x="152921" y="72479"/>
                  <a:pt x="153293" y="72926"/>
                  <a:pt x="153591" y="73224"/>
                </a:cubicBezTo>
                <a:lnTo>
                  <a:pt x="153591" y="74117"/>
                </a:lnTo>
                <a:lnTo>
                  <a:pt x="146447" y="75902"/>
                </a:lnTo>
                <a:cubicBezTo>
                  <a:pt x="146149" y="75010"/>
                  <a:pt x="145554" y="73893"/>
                  <a:pt x="144661" y="72554"/>
                </a:cubicBezTo>
                <a:cubicBezTo>
                  <a:pt x="143768" y="71214"/>
                  <a:pt x="140568" y="69503"/>
                  <a:pt x="135062" y="67419"/>
                </a:cubicBezTo>
                <a:cubicBezTo>
                  <a:pt x="129555" y="65336"/>
                  <a:pt x="122635" y="64294"/>
                  <a:pt x="114300" y="64294"/>
                </a:cubicBezTo>
                <a:cubicBezTo>
                  <a:pt x="94655" y="64294"/>
                  <a:pt x="82377" y="73670"/>
                  <a:pt x="77465" y="92422"/>
                </a:cubicBezTo>
                <a:lnTo>
                  <a:pt x="76212" y="103585"/>
                </a:lnTo>
                <a:lnTo>
                  <a:pt x="121444" y="103585"/>
                </a:lnTo>
                <a:lnTo>
                  <a:pt x="121444" y="110728"/>
                </a:lnTo>
                <a:lnTo>
                  <a:pt x="75411" y="110728"/>
                </a:lnTo>
                <a:lnTo>
                  <a:pt x="75010" y="114300"/>
                </a:lnTo>
                <a:lnTo>
                  <a:pt x="75411" y="117872"/>
                </a:lnTo>
                <a:lnTo>
                  <a:pt x="121444" y="117872"/>
                </a:lnTo>
                <a:lnTo>
                  <a:pt x="121444" y="125016"/>
                </a:lnTo>
                <a:lnTo>
                  <a:pt x="76212" y="125016"/>
                </a:lnTo>
                <a:lnTo>
                  <a:pt x="77465" y="136178"/>
                </a:lnTo>
                <a:cubicBezTo>
                  <a:pt x="82377" y="154930"/>
                  <a:pt x="94655" y="164306"/>
                  <a:pt x="114300" y="164306"/>
                </a:cubicBezTo>
                <a:cubicBezTo>
                  <a:pt x="122635" y="164306"/>
                  <a:pt x="129481" y="163339"/>
                  <a:pt x="134839" y="161404"/>
                </a:cubicBezTo>
                <a:cubicBezTo>
                  <a:pt x="140196" y="159469"/>
                  <a:pt x="143471" y="157460"/>
                  <a:pt x="144661" y="155377"/>
                </a:cubicBezTo>
                <a:lnTo>
                  <a:pt x="146447" y="152698"/>
                </a:lnTo>
                <a:lnTo>
                  <a:pt x="153591" y="154484"/>
                </a:lnTo>
                <a:lnTo>
                  <a:pt x="153591" y="155377"/>
                </a:lnTo>
                <a:cubicBezTo>
                  <a:pt x="153293" y="155674"/>
                  <a:pt x="152921" y="156121"/>
                  <a:pt x="152475" y="156716"/>
                </a:cubicBezTo>
                <a:cubicBezTo>
                  <a:pt x="152028" y="157311"/>
                  <a:pt x="151507" y="158056"/>
                  <a:pt x="150912" y="158949"/>
                </a:cubicBezTo>
                <a:cubicBezTo>
                  <a:pt x="150317" y="159842"/>
                  <a:pt x="149498" y="160735"/>
                  <a:pt x="148456" y="161627"/>
                </a:cubicBezTo>
                <a:cubicBezTo>
                  <a:pt x="147415" y="162520"/>
                  <a:pt x="146224" y="163488"/>
                  <a:pt x="144884" y="164530"/>
                </a:cubicBezTo>
                <a:cubicBezTo>
                  <a:pt x="143545" y="165571"/>
                  <a:pt x="141833" y="166464"/>
                  <a:pt x="139750" y="167209"/>
                </a:cubicBezTo>
                <a:cubicBezTo>
                  <a:pt x="137666" y="167953"/>
                  <a:pt x="135434" y="168622"/>
                  <a:pt x="133053" y="169218"/>
                </a:cubicBezTo>
                <a:cubicBezTo>
                  <a:pt x="130671" y="169813"/>
                  <a:pt x="127844" y="170334"/>
                  <a:pt x="124569" y="170780"/>
                </a:cubicBezTo>
                <a:cubicBezTo>
                  <a:pt x="121295" y="171227"/>
                  <a:pt x="117872" y="171450"/>
                  <a:pt x="114300" y="171450"/>
                </a:cubicBezTo>
                <a:cubicBezTo>
                  <a:pt x="99417" y="171450"/>
                  <a:pt x="87958" y="166539"/>
                  <a:pt x="79921" y="156716"/>
                </a:cubicBezTo>
                <a:cubicBezTo>
                  <a:pt x="75903" y="151805"/>
                  <a:pt x="72889" y="145814"/>
                  <a:pt x="70880" y="138745"/>
                </a:cubicBezTo>
                <a:lnTo>
                  <a:pt x="69187" y="125016"/>
                </a:lnTo>
                <a:lnTo>
                  <a:pt x="53578" y="125016"/>
                </a:lnTo>
                <a:lnTo>
                  <a:pt x="53578" y="117872"/>
                </a:lnTo>
                <a:lnTo>
                  <a:pt x="68306" y="117872"/>
                </a:lnTo>
                <a:lnTo>
                  <a:pt x="67866" y="114300"/>
                </a:lnTo>
                <a:lnTo>
                  <a:pt x="68306" y="110728"/>
                </a:lnTo>
                <a:lnTo>
                  <a:pt x="53578" y="110728"/>
                </a:lnTo>
                <a:lnTo>
                  <a:pt x="53578" y="103585"/>
                </a:lnTo>
                <a:lnTo>
                  <a:pt x="69187" y="103585"/>
                </a:lnTo>
                <a:lnTo>
                  <a:pt x="70880" y="89855"/>
                </a:lnTo>
                <a:cubicBezTo>
                  <a:pt x="72889" y="82786"/>
                  <a:pt x="75903" y="76795"/>
                  <a:pt x="79921" y="71884"/>
                </a:cubicBezTo>
                <a:cubicBezTo>
                  <a:pt x="87958" y="62061"/>
                  <a:pt x="99417" y="57150"/>
                  <a:pt x="114300" y="57150"/>
                </a:cubicBezTo>
                <a:close/>
                <a:moveTo>
                  <a:pt x="114300" y="7144"/>
                </a:moveTo>
                <a:cubicBezTo>
                  <a:pt x="85130" y="7144"/>
                  <a:pt x="59829" y="17562"/>
                  <a:pt x="38398" y="38398"/>
                </a:cubicBezTo>
                <a:cubicBezTo>
                  <a:pt x="17562" y="59829"/>
                  <a:pt x="7144" y="85130"/>
                  <a:pt x="7144" y="114300"/>
                </a:cubicBezTo>
                <a:cubicBezTo>
                  <a:pt x="7144" y="143470"/>
                  <a:pt x="17562" y="168771"/>
                  <a:pt x="38398" y="190202"/>
                </a:cubicBezTo>
                <a:cubicBezTo>
                  <a:pt x="59829" y="211038"/>
                  <a:pt x="85130" y="221456"/>
                  <a:pt x="114300" y="221456"/>
                </a:cubicBezTo>
                <a:cubicBezTo>
                  <a:pt x="143471" y="221456"/>
                  <a:pt x="168771" y="211038"/>
                  <a:pt x="190203" y="190202"/>
                </a:cubicBezTo>
                <a:cubicBezTo>
                  <a:pt x="211039" y="168771"/>
                  <a:pt x="221456" y="143470"/>
                  <a:pt x="221456" y="114300"/>
                </a:cubicBezTo>
                <a:cubicBezTo>
                  <a:pt x="221456" y="85130"/>
                  <a:pt x="211039" y="59829"/>
                  <a:pt x="190203" y="38398"/>
                </a:cubicBezTo>
                <a:cubicBezTo>
                  <a:pt x="168771" y="17562"/>
                  <a:pt x="143471" y="7144"/>
                  <a:pt x="114300" y="7144"/>
                </a:cubicBezTo>
                <a:close/>
                <a:moveTo>
                  <a:pt x="114300" y="0"/>
                </a:moveTo>
                <a:cubicBezTo>
                  <a:pt x="145852" y="0"/>
                  <a:pt x="172790" y="11162"/>
                  <a:pt x="195114" y="33486"/>
                </a:cubicBezTo>
                <a:cubicBezTo>
                  <a:pt x="217438" y="55811"/>
                  <a:pt x="228600" y="82749"/>
                  <a:pt x="228600" y="114300"/>
                </a:cubicBezTo>
                <a:cubicBezTo>
                  <a:pt x="228600" y="145852"/>
                  <a:pt x="217438" y="172790"/>
                  <a:pt x="195114" y="195114"/>
                </a:cubicBezTo>
                <a:cubicBezTo>
                  <a:pt x="172790" y="217438"/>
                  <a:pt x="145852" y="228600"/>
                  <a:pt x="114300" y="228600"/>
                </a:cubicBezTo>
                <a:cubicBezTo>
                  <a:pt x="82749" y="228600"/>
                  <a:pt x="55811" y="217438"/>
                  <a:pt x="33487" y="195114"/>
                </a:cubicBezTo>
                <a:cubicBezTo>
                  <a:pt x="11162" y="172790"/>
                  <a:pt x="0" y="145852"/>
                  <a:pt x="0" y="114300"/>
                </a:cubicBezTo>
                <a:cubicBezTo>
                  <a:pt x="0" y="82749"/>
                  <a:pt x="11162" y="55811"/>
                  <a:pt x="33487" y="33486"/>
                </a:cubicBezTo>
                <a:cubicBezTo>
                  <a:pt x="55811" y="11162"/>
                  <a:pt x="82749" y="0"/>
                  <a:pt x="114300" y="0"/>
                </a:cubicBezTo>
                <a:close/>
              </a:path>
            </a:pathLst>
          </a:custGeom>
          <a:solidFill>
            <a:schemeClr val="accent5"/>
          </a:solidFill>
          <a:ln>
            <a:noFill/>
          </a:ln>
          <a:effectLst/>
        </p:spPr>
        <p:txBody>
          <a:bodyPr/>
          <a:lstStyle/>
          <a:p>
            <a:pPr marL="0" marR="0" lvl="0" indent="0" algn="l" defTabSz="93108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Metin kutusu 4"/>
          <p:cNvSpPr txBox="1"/>
          <p:nvPr/>
        </p:nvSpPr>
        <p:spPr>
          <a:xfrm>
            <a:off x="5588001" y="1554852"/>
            <a:ext cx="634274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a:ea typeface="+mn-ea"/>
                <a:cs typeface="+mn-cs"/>
              </a:rPr>
              <a:t>Sivil Koruma Mekanizması, sivil koruma alanında Birlik ve üye devletler arasında insan ve doğa kaynaklı felaketlerde hazırlıklı olunması ve felaketlerin önlenmesi için işbirliği ve koordinasyonun iyileştirilmesini amaçlamaktadır.</a:t>
            </a:r>
          </a:p>
        </p:txBody>
      </p:sp>
      <p:sp>
        <p:nvSpPr>
          <p:cNvPr id="9" name="Metin kutusu 8"/>
          <p:cNvSpPr txBox="1"/>
          <p:nvPr/>
        </p:nvSpPr>
        <p:spPr>
          <a:xfrm>
            <a:off x="5567919" y="4385756"/>
            <a:ext cx="64644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a:ea typeface="+mn-ea"/>
                <a:cs typeface="+mn-cs"/>
              </a:rPr>
              <a:t>Programın 2021-2027 dönemi bütçesi: </a:t>
            </a:r>
          </a:p>
        </p:txBody>
      </p:sp>
      <p:pic>
        <p:nvPicPr>
          <p:cNvPr id="10" name="Picture 36"/>
          <p:cNvPicPr>
            <a:picLocks noChangeAspect="1"/>
          </p:cNvPicPr>
          <p:nvPr/>
        </p:nvPicPr>
        <p:blipFill>
          <a:blip r:embed="rId2"/>
          <a:srcRect/>
          <a:stretch>
            <a:fillRect/>
          </a:stretch>
        </p:blipFill>
        <p:spPr>
          <a:xfrm>
            <a:off x="653589" y="1553027"/>
            <a:ext cx="4547550" cy="4441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507534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a:extLst>
              <a:ext uri="{FF2B5EF4-FFF2-40B4-BE49-F238E27FC236}">
                <a16:creationId xmlns:a16="http://schemas.microsoft.com/office/drawing/2014/main" id="{E2207002-5924-7A48-9310-0550CBB35D6E}"/>
              </a:ext>
            </a:extLst>
          </p:cNvPr>
          <p:cNvSpPr>
            <a:spLocks/>
          </p:cNvSpPr>
          <p:nvPr/>
        </p:nvSpPr>
        <p:spPr bwMode="auto">
          <a:xfrm>
            <a:off x="48658" y="1052453"/>
            <a:ext cx="5571067" cy="5487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ubicBezTo>
                  <a:pt x="0" y="21600"/>
                  <a:pt x="0" y="0"/>
                  <a:pt x="0" y="0"/>
                </a:cubicBezTo>
                <a:close/>
              </a:path>
            </a:pathLst>
          </a:custGeom>
          <a:solidFill>
            <a:srgbClr val="153F6A">
              <a:alpha val="25000"/>
            </a:srgbClr>
          </a:solidFill>
          <a:ln>
            <a:noFill/>
          </a:ln>
          <a:effectLst>
            <a:softEdge rad="1270000"/>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3" name="Title 1">
            <a:extLst>
              <a:ext uri="{FF2B5EF4-FFF2-40B4-BE49-F238E27FC236}">
                <a16:creationId xmlns:a16="http://schemas.microsoft.com/office/drawing/2014/main" id="{767D0B70-BA62-9341-B25A-F746C1AF4F82}"/>
              </a:ext>
            </a:extLst>
          </p:cNvPr>
          <p:cNvSpPr txBox="1">
            <a:spLocks/>
          </p:cNvSpPr>
          <p:nvPr/>
        </p:nvSpPr>
        <p:spPr>
          <a:xfrm>
            <a:off x="1685537" y="286469"/>
            <a:ext cx="11653371" cy="1199336"/>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AB SİVİL KORUMA MEKANİZMASI</a:t>
            </a: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10" name="Picture 6"/>
          <p:cNvPicPr>
            <a:picLocks noChangeAspect="1"/>
          </p:cNvPicPr>
          <p:nvPr/>
        </p:nvPicPr>
        <p:blipFill>
          <a:blip r:embed="rId2">
            <a:lum bright="70000" contras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5536" y="1558151"/>
            <a:ext cx="1407752" cy="1387275"/>
          </a:xfrm>
          <a:prstGeom prst="rect">
            <a:avLst/>
          </a:prstGeom>
        </p:spPr>
      </p:pic>
      <p:graphicFrame>
        <p:nvGraphicFramePr>
          <p:cNvPr id="4" name="Diyagram 3"/>
          <p:cNvGraphicFramePr/>
          <p:nvPr/>
        </p:nvGraphicFramePr>
        <p:xfrm>
          <a:off x="1111810" y="3287326"/>
          <a:ext cx="2555203" cy="21800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7"/>
          <p:cNvPicPr>
            <a:picLocks noChangeAspect="1"/>
          </p:cNvPicPr>
          <p:nvPr/>
        </p:nvPicPr>
        <p:blipFill>
          <a:blip r:embed="rId9">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730166" y="1558151"/>
            <a:ext cx="1693515" cy="1479709"/>
          </a:xfrm>
          <a:prstGeom prst="rect">
            <a:avLst/>
          </a:prstGeom>
        </p:spPr>
      </p:pic>
      <p:graphicFrame>
        <p:nvGraphicFramePr>
          <p:cNvPr id="5" name="Diyagram 4"/>
          <p:cNvGraphicFramePr/>
          <p:nvPr/>
        </p:nvGraphicFramePr>
        <p:xfrm>
          <a:off x="4043108" y="3333951"/>
          <a:ext cx="3153233" cy="218008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6" name="Picture 8"/>
          <p:cNvPicPr>
            <a:picLocks noChangeAspect="1"/>
          </p:cNvPicPr>
          <p:nvPr/>
        </p:nvPicPr>
        <p:blipFill>
          <a:blip r:embed="rId16">
            <a:biLevel thresh="25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685900" y="1485805"/>
            <a:ext cx="1615333" cy="1615333"/>
          </a:xfrm>
          <a:prstGeom prst="rect">
            <a:avLst/>
          </a:prstGeom>
        </p:spPr>
      </p:pic>
      <p:graphicFrame>
        <p:nvGraphicFramePr>
          <p:cNvPr id="7" name="Diyagram 6"/>
          <p:cNvGraphicFramePr/>
          <p:nvPr/>
        </p:nvGraphicFramePr>
        <p:xfrm>
          <a:off x="7465699" y="3465870"/>
          <a:ext cx="4244521" cy="200391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Dikdörtgen 1"/>
          <p:cNvSpPr/>
          <p:nvPr/>
        </p:nvSpPr>
        <p:spPr>
          <a:xfrm>
            <a:off x="559391" y="5467025"/>
            <a:ext cx="117285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Calibri" panose="020F0502020204030204" pitchFamily="34" charset="0"/>
                <a:cs typeface="+mn-cs"/>
              </a:rPr>
              <a:t>Afet önleme ve hazırlık faaliyetleri/projeleri, erken uyarı ve analizleri, sivil koruma tatbikatları, geçici eksiklerin tamamlanması, uzman değişimi programı, akran değerlendirme programları, teknik toplantılar, </a:t>
            </a:r>
            <a:r>
              <a:rPr kumimoji="0" lang="tr-TR" sz="1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Calibri" panose="020F0502020204030204" pitchFamily="34" charset="0"/>
                <a:cs typeface="+mn-cs"/>
              </a:rPr>
              <a:t>çalıştaylar</a:t>
            </a:r>
            <a:r>
              <a:rPr kumimoji="0" lang="tr-TR" sz="1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Calibri" panose="020F0502020204030204" pitchFamily="34" charset="0"/>
                <a:cs typeface="+mn-cs"/>
              </a:rPr>
              <a:t>, eğitim ve danışmanlık ile farkındalık artırılması ve iyi uygulama örneklerinin yaygınlaştırılması gibi eylemler de hem organize edilmekte hem de finanse edilmektedir. </a:t>
            </a:r>
            <a:endParaRPr kumimoji="0" lang="tr-TR" sz="16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Tree>
    <p:extLst>
      <p:ext uri="{BB962C8B-B14F-4D97-AF65-F5344CB8AC3E}">
        <p14:creationId xmlns:p14="http://schemas.microsoft.com/office/powerpoint/2010/main" val="198132147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814266" y="186766"/>
            <a:ext cx="83000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AB SİVİL KORUMA MEKANİZMASI – Örnek Proje</a:t>
            </a:r>
            <a:endParaRPr kumimoji="0" lang="tr-TR"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Dikdörtgen 8"/>
          <p:cNvSpPr/>
          <p:nvPr/>
        </p:nvSpPr>
        <p:spPr>
          <a:xfrm>
            <a:off x="474134" y="1063845"/>
            <a:ext cx="11514666" cy="53860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0" i="0" u="sng" strike="noStrike" kern="1200" cap="none" spc="0" normalizeH="0" baseline="0" noProof="0" dirty="0">
                <a:ln>
                  <a:noFill/>
                </a:ln>
                <a:solidFill>
                  <a:prstClr val="white"/>
                </a:solidFill>
                <a:effectLst/>
                <a:uLnTx/>
                <a:uFillTx/>
                <a:latin typeface="Calibri"/>
                <a:ea typeface="+mn-ea"/>
                <a:cs typeface="+mn-cs"/>
              </a:rPr>
              <a:t>BORIS2- Avrupa'da geliştirilmiş önleme ve </a:t>
            </a:r>
            <a:r>
              <a:rPr kumimoji="0" lang="tr-TR" sz="2600" b="0" i="0" u="sng" strike="noStrike" kern="1200" cap="none" spc="0" normalizeH="0" baseline="0" noProof="0" dirty="0" err="1">
                <a:ln>
                  <a:noFill/>
                </a:ln>
                <a:solidFill>
                  <a:prstClr val="white"/>
                </a:solidFill>
                <a:effectLst/>
                <a:uLnTx/>
                <a:uFillTx/>
                <a:latin typeface="Calibri"/>
                <a:ea typeface="+mn-ea"/>
                <a:cs typeface="+mn-cs"/>
              </a:rPr>
              <a:t>hazırlıklılığa</a:t>
            </a:r>
            <a:r>
              <a:rPr kumimoji="0" lang="tr-TR" sz="2600" b="0" i="0" u="sng" strike="noStrike" kern="1200" cap="none" spc="0" normalizeH="0" baseline="0" noProof="0" dirty="0">
                <a:ln>
                  <a:noFill/>
                </a:ln>
                <a:solidFill>
                  <a:prstClr val="white"/>
                </a:solidFill>
                <a:effectLst/>
                <a:uLnTx/>
                <a:uFillTx/>
                <a:latin typeface="Calibri"/>
                <a:ea typeface="+mn-ea"/>
                <a:cs typeface="+mn-cs"/>
              </a:rPr>
              <a:t> yönelik Sınır Ötesi Risk değerlendirmesi: ileriye giden yol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Bütçe			: </a:t>
            </a:r>
            <a:r>
              <a:rPr kumimoji="0" lang="tr-TR" sz="2600" b="0" i="0" u="none" strike="noStrike" kern="1200" cap="none" spc="0" normalizeH="0" baseline="0" noProof="0" dirty="0">
                <a:ln>
                  <a:noFill/>
                </a:ln>
                <a:solidFill>
                  <a:prstClr val="white"/>
                </a:solidFill>
                <a:effectLst/>
                <a:uLnTx/>
                <a:uFillTx/>
                <a:latin typeface="Calibri"/>
                <a:ea typeface="+mn-ea"/>
                <a:cs typeface="+mn-cs"/>
              </a:rPr>
              <a:t>1 milyon A</a:t>
            </a:r>
            <a:r>
              <a:rPr kumimoji="0" lang="tr-TR" sz="2600" b="0" i="0" u="none" strike="noStrike" kern="1200" cap="none" spc="0" normalizeH="0" baseline="0" noProof="0" dirty="0" err="1">
                <a:ln>
                  <a:noFill/>
                </a:ln>
                <a:solidFill>
                  <a:prstClr val="white"/>
                </a:solidFill>
                <a:effectLst/>
                <a:uLnTx/>
                <a:uFillTx/>
                <a:latin typeface="Calibri"/>
                <a:ea typeface="+mn-ea"/>
                <a:cs typeface="+mn-cs"/>
              </a:rPr>
              <a:t>vro</a:t>
            </a:r>
            <a:endParaRPr kumimoji="0" lang="tr-TR" sz="2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600" b="0" i="0" u="none" strike="noStrike" kern="1200" cap="none" spc="0" normalizeH="0" baseline="0" noProof="0" dirty="0">
                <a:ln>
                  <a:noFill/>
                </a:ln>
                <a:solidFill>
                  <a:srgbClr val="FF0000"/>
                </a:solidFill>
                <a:effectLst/>
                <a:uLnTx/>
                <a:uFillTx/>
                <a:latin typeface="Calibri"/>
                <a:ea typeface="+mn-ea"/>
                <a:cs typeface="+mn-cs"/>
              </a:rPr>
              <a:t>	</a:t>
            </a:r>
            <a:r>
              <a:rPr kumimoji="0" lang="tr-TR" sz="2600" b="0" i="0" u="none" strike="noStrike" kern="1200" cap="none" spc="0" normalizeH="0" baseline="0" noProof="0" dirty="0">
                <a:ln>
                  <a:noFill/>
                </a:ln>
                <a:solidFill>
                  <a:prstClr val="white"/>
                </a:solidFill>
                <a:effectLst/>
                <a:uLnTx/>
                <a:uFillTx/>
                <a:latin typeface="Calibri"/>
                <a:ea typeface="+mn-ea"/>
                <a:cs typeface="+mn-cs"/>
              </a:rPr>
              <a:t>: İtalyan Risk Azaltma Araştırma Merkezi/İtalya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Proje süresi		: </a:t>
            </a:r>
            <a:r>
              <a:rPr kumimoji="0" lang="tr-TR" sz="2600" b="0" i="0" u="none" strike="noStrike" kern="1200" cap="none" spc="0" normalizeH="0" baseline="0" noProof="0" dirty="0">
                <a:ln>
                  <a:noFill/>
                </a:ln>
                <a:solidFill>
                  <a:prstClr val="white"/>
                </a:solidFill>
                <a:effectLst/>
                <a:uLnTx/>
                <a:uFillTx/>
                <a:latin typeface="Calibri"/>
                <a:ea typeface="+mn-ea"/>
                <a:cs typeface="+mn-cs"/>
              </a:rPr>
              <a:t>24 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600" b="0" i="0" u="none" strike="noStrike" kern="1200" cap="none" spc="0" normalizeH="0" baseline="0" noProof="0" dirty="0">
                <a:ln>
                  <a:noFill/>
                </a:ln>
                <a:solidFill>
                  <a:prstClr val="white"/>
                </a:solidFill>
                <a:effectLst/>
                <a:uLnTx/>
                <a:uFillTx/>
                <a:latin typeface="Calibri"/>
                <a:ea typeface="+mn-ea"/>
                <a:cs typeface="+mn-cs"/>
              </a:rPr>
              <a:t> 5 ülkeden 5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0" normalizeH="0" baseline="0" noProof="0" dirty="0">
                <a:ln>
                  <a:noFill/>
                </a:ln>
                <a:solidFill>
                  <a:srgbClr val="FF0000"/>
                </a:solidFill>
                <a:effectLst/>
                <a:uLnTx/>
                <a:uFillTx/>
                <a:latin typeface="Calibri"/>
                <a:ea typeface="+mn-ea"/>
                <a:cs typeface="+mn-cs"/>
              </a:rPr>
              <a:t>Türkiye’den Ortaklar: TED Üniversitesi (2023-2025)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500" b="1" i="0" u="none" strike="noStrike" kern="1200" cap="none" spc="0" normalizeH="0" baseline="0" noProof="0" dirty="0">
                <a:ln>
                  <a:noFill/>
                </a:ln>
                <a:solidFill>
                  <a:prstClr val="white"/>
                </a:solidFill>
                <a:effectLst/>
                <a:uLnTx/>
                <a:uFillTx/>
                <a:latin typeface="Calibri"/>
                <a:ea typeface="+mn-ea"/>
                <a:cs typeface="+mn-cs"/>
              </a:rPr>
              <a:t>Proje özeti		: </a:t>
            </a:r>
            <a:r>
              <a:rPr kumimoji="0" lang="tr-TR" sz="2500" b="0" i="0" u="none" strike="noStrike" kern="1200" cap="none" spc="0" normalizeH="0" baseline="0" noProof="0" dirty="0">
                <a:ln>
                  <a:noFill/>
                </a:ln>
                <a:solidFill>
                  <a:prstClr val="white"/>
                </a:solidFill>
                <a:effectLst/>
                <a:uLnTx/>
                <a:uFillTx/>
                <a:latin typeface="Calibri"/>
                <a:ea typeface="+mn-ea"/>
                <a:cs typeface="+mn-cs"/>
              </a:rPr>
              <a:t>Projenin amacı, paydaşların acil durum planlamasını iyileştirmek için stratejik kararlar almalarını destekleyecek bir metodoloji ve araç sunmaktır. BORIS projesinde geliştirilen ve belediye ölçeğinde uygulanan çoklu risk analizi metodolojisi, ilgili çoklu risk senaryoları dikkate alınarak alt belediye düzeyinde uygulanmak üzere proje ile değiştirilecek ve bu şekilde acil durum aşamasının daha iyi planlanması için tekli ve çoklu risklerden en çok etkilenen kentsel alanlara vurgu yapılacaktır.</a:t>
            </a:r>
          </a:p>
        </p:txBody>
      </p:sp>
      <p:pic>
        <p:nvPicPr>
          <p:cNvPr id="2052" name="Picture 4" descr="TEDU Faculty of Engineering Excellence in Teaching Award"/>
          <p:cNvPicPr>
            <a:picLocks noChangeAspect="1" noChangeArrowheads="1"/>
          </p:cNvPicPr>
          <p:nvPr/>
        </p:nvPicPr>
        <p:blipFill rotWithShape="1">
          <a:blip r:embed="rId2">
            <a:extLst>
              <a:ext uri="{28A0092B-C50C-407E-A947-70E740481C1C}">
                <a14:useLocalDpi xmlns:a14="http://schemas.microsoft.com/office/drawing/2010/main" val="0"/>
              </a:ext>
            </a:extLst>
          </a:blip>
          <a:srcRect l="31941" t="21188" r="23070" b="54547"/>
          <a:stretch/>
        </p:blipFill>
        <p:spPr bwMode="auto">
          <a:xfrm>
            <a:off x="9652744" y="1707237"/>
            <a:ext cx="2204959" cy="79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92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3400" dirty="0">
                <a:solidFill>
                  <a:schemeClr val="bg1"/>
                </a:solidFill>
                <a:latin typeface="Calibri" panose="020F0502020204030204" pitchFamily="34" charset="0"/>
                <a:cs typeface="Calibri" panose="020F0502020204030204" pitchFamily="34" charset="0"/>
              </a:rPr>
              <a:t>JEAN MONNET BURS PROGRAMI</a:t>
            </a:r>
            <a:endParaRPr lang="en-GB" altLang="tr-TR" sz="3400" dirty="0">
              <a:solidFill>
                <a:schemeClr val="bg1"/>
              </a:solidFill>
              <a:latin typeface="Calibri" panose="020F0502020204030204" pitchFamily="34" charset="0"/>
              <a:cs typeface="Calibri" panose="020F0502020204030204" pitchFamily="34" charset="0"/>
            </a:endParaRPr>
          </a:p>
        </p:txBody>
      </p:sp>
      <p:sp>
        <p:nvSpPr>
          <p:cNvPr id="22539" name="Rectangle 4"/>
          <p:cNvSpPr>
            <a:spLocks noChangeArrowheads="1"/>
          </p:cNvSpPr>
          <p:nvPr/>
        </p:nvSpPr>
        <p:spPr bwMode="auto">
          <a:xfrm>
            <a:off x="2932076" y="3472247"/>
            <a:ext cx="3936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7" name="Metin kutusu 6"/>
          <p:cNvSpPr txBox="1"/>
          <p:nvPr/>
        </p:nvSpPr>
        <p:spPr>
          <a:xfrm>
            <a:off x="1282218" y="1263574"/>
            <a:ext cx="9036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2025-2026 Akademik Yılı Burs Duyurusunun </a:t>
            </a:r>
            <a:r>
              <a:rPr kumimoji="0" lang="tr-TR" sz="2400" b="1" i="0" u="sng"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2024 yılı sonbaharında </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yayımlanması beklenmektedir. </a:t>
            </a:r>
          </a:p>
        </p:txBody>
      </p:sp>
      <p:sp>
        <p:nvSpPr>
          <p:cNvPr id="8" name="Dikdörtgen 7"/>
          <p:cNvSpPr/>
          <p:nvPr/>
        </p:nvSpPr>
        <p:spPr>
          <a:xfrm>
            <a:off x="5727398" y="5080176"/>
            <a:ext cx="4536504" cy="12200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tr-TR" sz="2400" b="1"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Detaylı bilgi için</a:t>
            </a:r>
          </a:p>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tr-TR" sz="2400" b="1"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www.jeanmonnet.org.tr</a:t>
            </a:r>
          </a:p>
        </p:txBody>
      </p:sp>
      <p:sp>
        <p:nvSpPr>
          <p:cNvPr id="9" name="Dikdörtgen 8"/>
          <p:cNvSpPr/>
          <p:nvPr/>
        </p:nvSpPr>
        <p:spPr>
          <a:xfrm>
            <a:off x="5218662" y="2155272"/>
            <a:ext cx="4536504" cy="2958952"/>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7 milyon avro</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Burs sayısı: 190</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Bursların %50’si kamu, %30’u üniversite, %20’si ise özel sektöre tahsis edilmektedir.</a:t>
            </a: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54" y="2348880"/>
            <a:ext cx="3730353" cy="3730353"/>
          </a:xfrm>
          <a:prstGeom prst="rect">
            <a:avLst/>
          </a:prstGeom>
        </p:spPr>
      </p:pic>
    </p:spTree>
    <p:extLst>
      <p:ext uri="{BB962C8B-B14F-4D97-AF65-F5344CB8AC3E}">
        <p14:creationId xmlns:p14="http://schemas.microsoft.com/office/powerpoint/2010/main" val="1096366974"/>
      </p:ext>
    </p:extLst>
  </p:cSld>
  <p:clrMapOvr>
    <a:masterClrMapping/>
  </p:clrMapOvr>
  <p:transition spd="slow">
    <p:push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814266" y="186766"/>
            <a:ext cx="83000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AB SİVİL KORUMA MEKANİZMASI – Örnek Proje</a:t>
            </a:r>
            <a:endParaRPr kumimoji="0" lang="tr-TR"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Dikdörtgen 8"/>
          <p:cNvSpPr/>
          <p:nvPr/>
        </p:nvSpPr>
        <p:spPr>
          <a:xfrm>
            <a:off x="474134" y="1063845"/>
            <a:ext cx="11514666" cy="51860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0" i="0" u="sng" strike="noStrike" kern="1200" cap="none" spc="0" normalizeH="0" baseline="0" noProof="0" dirty="0">
                <a:ln>
                  <a:noFill/>
                </a:ln>
                <a:solidFill>
                  <a:prstClr val="white"/>
                </a:solidFill>
                <a:effectLst/>
                <a:uLnTx/>
                <a:uFillTx/>
                <a:latin typeface="Calibri"/>
                <a:ea typeface="+mn-ea"/>
                <a:cs typeface="+mn-cs"/>
              </a:rPr>
              <a:t>eNOTICE-2 - KBRN Olaylarına Hazırlık için AB Eğitim Merkezleri Ağı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Bütçe			: </a:t>
            </a:r>
            <a:r>
              <a:rPr kumimoji="0" lang="tr-TR" sz="2600" b="0" i="0" u="none" strike="noStrike" kern="1200" cap="none" spc="0" normalizeH="0" baseline="0" noProof="0" dirty="0">
                <a:ln>
                  <a:noFill/>
                </a:ln>
                <a:solidFill>
                  <a:prstClr val="white"/>
                </a:solidFill>
                <a:effectLst/>
                <a:uLnTx/>
                <a:uFillTx/>
                <a:latin typeface="Calibri"/>
                <a:ea typeface="+mn-ea"/>
                <a:cs typeface="+mn-cs"/>
              </a:rPr>
              <a:t>1 milyon A</a:t>
            </a:r>
            <a:r>
              <a:rPr kumimoji="0" lang="tr-TR" sz="2600" b="0" i="0" u="none" strike="noStrike" kern="1200" cap="none" spc="0" normalizeH="0" baseline="0" noProof="0" dirty="0" err="1">
                <a:ln>
                  <a:noFill/>
                </a:ln>
                <a:solidFill>
                  <a:prstClr val="white"/>
                </a:solidFill>
                <a:effectLst/>
                <a:uLnTx/>
                <a:uFillTx/>
                <a:latin typeface="Calibri"/>
                <a:ea typeface="+mn-ea"/>
                <a:cs typeface="+mn-cs"/>
              </a:rPr>
              <a:t>vro</a:t>
            </a:r>
            <a:endParaRPr kumimoji="0" lang="tr-TR" sz="2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600" b="0" i="0" u="none" strike="noStrike" kern="1200" cap="none" spc="0" normalizeH="0" baseline="0" noProof="0" dirty="0">
                <a:ln>
                  <a:noFill/>
                </a:ln>
                <a:solidFill>
                  <a:srgbClr val="FF0000"/>
                </a:solidFill>
                <a:effectLst/>
                <a:uLnTx/>
                <a:uFillTx/>
                <a:latin typeface="Calibri"/>
                <a:ea typeface="+mn-ea"/>
                <a:cs typeface="+mn-cs"/>
              </a:rPr>
              <a:t>	</a:t>
            </a:r>
            <a:r>
              <a:rPr kumimoji="0" lang="tr-TR" sz="2600" b="0" i="0" u="none" strike="noStrike" kern="1200" cap="none" spc="0" normalizeH="0" baseline="0" noProof="0" dirty="0">
                <a:ln>
                  <a:noFill/>
                </a:ln>
                <a:solidFill>
                  <a:prstClr val="white"/>
                </a:solidFill>
                <a:effectLst/>
                <a:uLnTx/>
                <a:uFillTx/>
                <a:latin typeface="Calibri"/>
                <a:ea typeface="+mn-ea"/>
                <a:cs typeface="+mn-cs"/>
              </a:rPr>
              <a:t>: </a:t>
            </a:r>
            <a:r>
              <a:rPr kumimoji="0" lang="tr-TR" sz="2600" b="0" i="0" u="none" strike="noStrike" kern="1200" cap="none" spc="0" normalizeH="0" baseline="0" noProof="0" dirty="0" err="1">
                <a:ln>
                  <a:noFill/>
                </a:ln>
                <a:solidFill>
                  <a:prstClr val="white"/>
                </a:solidFill>
                <a:effectLst/>
                <a:uLnTx/>
                <a:uFillTx/>
                <a:latin typeface="Calibri"/>
                <a:ea typeface="+mn-ea"/>
                <a:cs typeface="+mn-cs"/>
              </a:rPr>
              <a:t>Louvain</a:t>
            </a:r>
            <a:r>
              <a:rPr kumimoji="0" lang="tr-TR" sz="2600" b="0" i="0" u="none" strike="noStrike" kern="1200" cap="none" spc="0" normalizeH="0" baseline="0" noProof="0" dirty="0">
                <a:ln>
                  <a:noFill/>
                </a:ln>
                <a:solidFill>
                  <a:prstClr val="white"/>
                </a:solidFill>
                <a:effectLst/>
                <a:uLnTx/>
                <a:uFillTx/>
                <a:latin typeface="Calibri"/>
                <a:ea typeface="+mn-ea"/>
                <a:cs typeface="+mn-cs"/>
              </a:rPr>
              <a:t> Katolik Üniversitesi/Fransa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Proje süresi		: </a:t>
            </a:r>
            <a:r>
              <a:rPr kumimoji="0" lang="tr-TR" sz="2600" b="0" i="0" u="none" strike="noStrike" kern="1200" cap="none" spc="0" normalizeH="0" baseline="0" noProof="0" dirty="0">
                <a:ln>
                  <a:noFill/>
                </a:ln>
                <a:solidFill>
                  <a:prstClr val="white"/>
                </a:solidFill>
                <a:effectLst/>
                <a:uLnTx/>
                <a:uFillTx/>
                <a:latin typeface="Calibri"/>
                <a:ea typeface="+mn-ea"/>
                <a:cs typeface="+mn-cs"/>
              </a:rPr>
              <a:t>24 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600" b="0" i="0" u="none" strike="noStrike" kern="1200" cap="none" spc="0" normalizeH="0" baseline="0" noProof="0" dirty="0">
                <a:ln>
                  <a:noFill/>
                </a:ln>
                <a:solidFill>
                  <a:prstClr val="white"/>
                </a:solidFill>
                <a:effectLst/>
                <a:uLnTx/>
                <a:uFillTx/>
                <a:latin typeface="Calibri"/>
                <a:ea typeface="+mn-ea"/>
                <a:cs typeface="+mn-cs"/>
              </a:rPr>
              <a:t> 6 ülkeden 7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0" normalizeH="0" baseline="0" noProof="0" dirty="0">
                <a:ln>
                  <a:noFill/>
                </a:ln>
                <a:solidFill>
                  <a:srgbClr val="FF0000"/>
                </a:solidFill>
                <a:effectLst/>
                <a:uLnTx/>
                <a:uFillTx/>
                <a:latin typeface="Calibri"/>
                <a:ea typeface="+mn-ea"/>
                <a:cs typeface="+mn-cs"/>
              </a:rPr>
              <a:t>Türkiye’den Ortaklar: ODTÜ</a:t>
            </a:r>
            <a:endParaRPr kumimoji="0" lang="tr-TR" sz="1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500" b="1" i="0" u="none" strike="noStrike" kern="1200" cap="none" spc="0" normalizeH="0" baseline="0" noProof="0" dirty="0">
                <a:ln>
                  <a:noFill/>
                </a:ln>
                <a:solidFill>
                  <a:prstClr val="white"/>
                </a:solidFill>
                <a:effectLst/>
                <a:uLnTx/>
                <a:uFillTx/>
                <a:latin typeface="Calibri"/>
                <a:ea typeface="+mn-ea"/>
                <a:cs typeface="+mn-cs"/>
              </a:rPr>
              <a:t>Proje özeti		: </a:t>
            </a:r>
            <a:r>
              <a:rPr kumimoji="0" lang="tr-TR" sz="2500" b="0" i="0" u="none" strike="noStrike" kern="1200" cap="none" spc="0" normalizeH="0" baseline="0" noProof="0" dirty="0">
                <a:ln>
                  <a:noFill/>
                </a:ln>
                <a:solidFill>
                  <a:prstClr val="white"/>
                </a:solidFill>
                <a:effectLst/>
                <a:uLnTx/>
                <a:uFillTx/>
                <a:latin typeface="Calibri"/>
                <a:ea typeface="+mn-ea"/>
                <a:cs typeface="+mn-cs"/>
              </a:rPr>
              <a:t>eNOTICE-2 projesi, kimyasal, </a:t>
            </a:r>
            <a:r>
              <a:rPr kumimoji="0" lang="tr-TR" sz="2500" b="0" i="0" u="none" strike="noStrike" kern="1200" cap="none" spc="0" normalizeH="0" baseline="0" noProof="0" dirty="0" err="1">
                <a:ln>
                  <a:noFill/>
                </a:ln>
                <a:solidFill>
                  <a:prstClr val="white"/>
                </a:solidFill>
                <a:effectLst/>
                <a:uLnTx/>
                <a:uFillTx/>
                <a:latin typeface="Calibri"/>
                <a:ea typeface="+mn-ea"/>
                <a:cs typeface="+mn-cs"/>
              </a:rPr>
              <a:t>biyoloik</a:t>
            </a:r>
            <a:r>
              <a:rPr kumimoji="0" lang="tr-TR" sz="2500" b="0" i="0" u="none" strike="noStrike" kern="1200" cap="none" spc="0" normalizeH="0" baseline="0" noProof="0" dirty="0">
                <a:ln>
                  <a:noFill/>
                </a:ln>
                <a:solidFill>
                  <a:prstClr val="white"/>
                </a:solidFill>
                <a:effectLst/>
                <a:uLnTx/>
                <a:uFillTx/>
                <a:latin typeface="Calibri"/>
                <a:ea typeface="+mn-ea"/>
                <a:cs typeface="+mn-cs"/>
              </a:rPr>
              <a:t> veya radyolojik-nükleer ya da bunların bir karışımını içeren unsurların ülke sınırlarını aşan kriz durumlarında büyük çapraz müdahalelere hızlı bir şekilde yanıt vermek için genel hazırlığın ve kapasitenin geliştirilmesine odaklanmaktadır.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500" b="0" i="0" u="none" strike="noStrike" kern="1200" cap="none" spc="0" normalizeH="0" baseline="0" noProof="0" dirty="0">
                <a:ln>
                  <a:noFill/>
                </a:ln>
                <a:solidFill>
                  <a:prstClr val="white"/>
                </a:solidFill>
                <a:effectLst/>
                <a:uLnTx/>
                <a:uFillTx/>
                <a:latin typeface="Calibri"/>
                <a:ea typeface="+mn-ea"/>
                <a:cs typeface="+mn-cs"/>
              </a:rPr>
              <a:t>Bu amaçla proje, ilk müdahale ekipleri, kriz yöneticileri, sivil koruma, eğitim profesyonelleri, KBRN teknolojisi geliştiricileri, politika yapıcılar ve sivil gönüllüler gibi farklı KBRN uygulayıcısı </a:t>
            </a:r>
            <a:r>
              <a:rPr kumimoji="0" lang="tr-TR" sz="2500" b="0" i="0" u="none" strike="noStrike" kern="1200" cap="none" spc="0" normalizeH="0" baseline="0" noProof="0">
                <a:ln>
                  <a:noFill/>
                </a:ln>
                <a:solidFill>
                  <a:prstClr val="white"/>
                </a:solidFill>
                <a:effectLst/>
                <a:uLnTx/>
                <a:uFillTx/>
                <a:latin typeface="Calibri"/>
                <a:ea typeface="+mn-ea"/>
                <a:cs typeface="+mn-cs"/>
              </a:rPr>
              <a:t>paydaşları bir araya </a:t>
            </a:r>
            <a:r>
              <a:rPr kumimoji="0" lang="tr-TR" sz="2500" b="0" i="0" u="none" strike="noStrike" kern="1200" cap="none" spc="0" normalizeH="0" baseline="0" noProof="0" dirty="0">
                <a:ln>
                  <a:noFill/>
                </a:ln>
                <a:solidFill>
                  <a:prstClr val="white"/>
                </a:solidFill>
                <a:effectLst/>
                <a:uLnTx/>
                <a:uFillTx/>
                <a:latin typeface="Calibri"/>
                <a:ea typeface="+mn-ea"/>
                <a:cs typeface="+mn-cs"/>
              </a:rPr>
              <a:t>getirmeyi hedeflemektedir.</a:t>
            </a:r>
          </a:p>
        </p:txBody>
      </p:sp>
      <p:pic>
        <p:nvPicPr>
          <p:cNvPr id="2050" name="Picture 2" descr="eNOTICE-2 | UCP Knowledge Network: Applied knowledge for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1045" y="1144710"/>
            <a:ext cx="2118995" cy="211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608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0" y="1089025"/>
            <a:ext cx="12187238"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252" name="Title 1"/>
          <p:cNvSpPr>
            <a:spLocks noGrp="1"/>
          </p:cNvSpPr>
          <p:nvPr>
            <p:ph type="title" idx="4294967295"/>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800">
                <a:solidFill>
                  <a:schemeClr val="bg1"/>
                </a:solidFill>
                <a:latin typeface="Calibri" panose="020F0502020204030204" pitchFamily="34" charset="0"/>
                <a:ea typeface="Source Sans Pro"/>
                <a:cs typeface="Calibri" panose="020F0502020204030204" pitchFamily="34" charset="0"/>
              </a:rPr>
              <a:t>MALİ İŞBİRLİĞİNDE TÜRKİYE’YE SAĞLANAN </a:t>
            </a:r>
            <a:r>
              <a:rPr lang="en-GB" altLang="tr-TR" sz="2800">
                <a:solidFill>
                  <a:schemeClr val="bg1"/>
                </a:solidFill>
                <a:latin typeface="Calibri" panose="020F0502020204030204" pitchFamily="34" charset="0"/>
                <a:ea typeface="Source Sans Pro"/>
                <a:cs typeface="Calibri" panose="020F0502020204030204" pitchFamily="34" charset="0"/>
              </a:rPr>
              <a:t>AB </a:t>
            </a:r>
            <a:r>
              <a:rPr lang="tr-TR" altLang="tr-TR" sz="2800">
                <a:solidFill>
                  <a:schemeClr val="bg1"/>
                </a:solidFill>
                <a:latin typeface="Calibri" panose="020F0502020204030204" pitchFamily="34" charset="0"/>
                <a:ea typeface="Source Sans Pro"/>
                <a:cs typeface="Calibri" panose="020F0502020204030204" pitchFamily="34" charset="0"/>
              </a:rPr>
              <a:t>FONLARI</a:t>
            </a:r>
            <a:endParaRPr lang="en-GB" altLang="tr-TR" sz="2800">
              <a:solidFill>
                <a:schemeClr val="bg1"/>
              </a:solidFill>
              <a:latin typeface="Calibri" panose="020F0502020204030204" pitchFamily="34" charset="0"/>
              <a:ea typeface="Source Sans Pro"/>
              <a:cs typeface="Calibri" panose="020F0502020204030204" pitchFamily="34" charset="0"/>
            </a:endParaRPr>
          </a:p>
        </p:txBody>
      </p:sp>
      <p:sp>
        <p:nvSpPr>
          <p:cNvPr id="53253" name="Title 1"/>
          <p:cNvSpPr txBox="1">
            <a:spLocks/>
          </p:cNvSpPr>
          <p:nvPr/>
        </p:nvSpPr>
        <p:spPr bwMode="auto">
          <a:xfrm>
            <a:off x="3204482" y="3082471"/>
            <a:ext cx="11653838"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a:cs typeface="Calibri" panose="020F0502020204030204" pitchFamily="34" charset="0"/>
              </a:rPr>
              <a:t>SINIR ÖTESİ İŞBİRLİĞİ</a:t>
            </a:r>
            <a:r>
              <a:rPr kumimoji="0" lang="en-GB"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a:cs typeface="Calibri" panose="020F0502020204030204" pitchFamily="34" charset="0"/>
              </a:rPr>
              <a:t> PROGRAMLARI </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a:cs typeface="Calibri" panose="020F0502020204030204" pitchFamily="34" charset="0"/>
            </a:endParaRPr>
          </a:p>
        </p:txBody>
      </p:sp>
      <p:pic>
        <p:nvPicPr>
          <p:cNvPr id="53254" name="Resim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7263" y="2709863"/>
            <a:ext cx="197643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952201"/>
      </p:ext>
    </p:extLst>
  </p:cSld>
  <p:clrMapOvr>
    <a:masterClrMapping/>
  </p:clrMapOvr>
  <p:transition spd="slow">
    <p:push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bwMode="auto">
          <a:xfrm>
            <a:off x="-1021556" y="268104"/>
            <a:ext cx="9832975" cy="1198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2800" dirty="0">
                <a:solidFill>
                  <a:schemeClr val="bg1"/>
                </a:solidFill>
                <a:latin typeface="Calibri" panose="020F0502020204030204" pitchFamily="34" charset="0"/>
                <a:ea typeface="Source Sans Pro" panose="020B0503030403020204"/>
                <a:cs typeface="Calibri" panose="020F0502020204030204" pitchFamily="34" charset="0"/>
              </a:rPr>
              <a:t>SINIR ÖTESİ İŞBİRLİĞİ (SÖİ)</a:t>
            </a:r>
            <a:endParaRPr lang="en-GB" altLang="tr-TR" sz="2800" dirty="0">
              <a:solidFill>
                <a:schemeClr val="bg1"/>
              </a:solidFill>
              <a:latin typeface="Calibri" panose="020F0502020204030204" pitchFamily="34" charset="0"/>
              <a:ea typeface="Source Sans Pro" panose="020B0503030403020204"/>
              <a:cs typeface="Calibri" panose="020F0502020204030204" pitchFamily="34" charset="0"/>
            </a:endParaRPr>
          </a:p>
        </p:txBody>
      </p:sp>
      <p:sp>
        <p:nvSpPr>
          <p:cNvPr id="16" name="Rectangle 12">
            <a:extLst>
              <a:ext uri="{FF2B5EF4-FFF2-40B4-BE49-F238E27FC236}">
                <a16:creationId xmlns:a16="http://schemas.microsoft.com/office/drawing/2014/main" id="{8459D76A-AEE7-4E43-A57E-91732AE1F974}"/>
              </a:ext>
            </a:extLst>
          </p:cNvPr>
          <p:cNvSpPr/>
          <p:nvPr/>
        </p:nvSpPr>
        <p:spPr>
          <a:xfrm rot="5400000">
            <a:off x="8723363" y="-632131"/>
            <a:ext cx="646544" cy="5580000"/>
          </a:xfrm>
          <a:prstGeom prst="rect">
            <a:avLst/>
          </a:prstGeom>
          <a:solidFill>
            <a:srgbClr val="C00000">
              <a:alpha val="72157"/>
            </a:srgbClr>
          </a:solidFill>
          <a:ln w="38100">
            <a:noFill/>
          </a:ln>
          <a:effectLst>
            <a:softEdge rad="0"/>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vert="vert27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2021-2027</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4" name="Diyagram 3"/>
          <p:cNvGraphicFramePr/>
          <p:nvPr/>
        </p:nvGraphicFramePr>
        <p:xfrm>
          <a:off x="6387542" y="3095930"/>
          <a:ext cx="5503862" cy="2708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Resim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92" y="1801142"/>
            <a:ext cx="5812419" cy="3721117"/>
          </a:xfrm>
          <a:prstGeom prst="rect">
            <a:avLst/>
          </a:prstGeom>
        </p:spPr>
      </p:pic>
      <p:sp>
        <p:nvSpPr>
          <p:cNvPr id="3" name="Dikdörtgen 2"/>
          <p:cNvSpPr/>
          <p:nvPr/>
        </p:nvSpPr>
        <p:spPr>
          <a:xfrm>
            <a:off x="6837680" y="2436762"/>
            <a:ext cx="4672113" cy="646331"/>
          </a:xfrm>
          <a:prstGeom prst="rect">
            <a:avLst/>
          </a:prstGeom>
        </p:spPr>
        <p:txBody>
          <a:bodyPr wrap="none">
            <a:spAutoFit/>
          </a:bodyPr>
          <a:lstStyle/>
          <a:p>
            <a:pPr marL="0" marR="0" lvl="1" indent="0" algn="l" defTabSz="914400" rtl="0" eaLnBrk="1" fontAlgn="auto" latinLnBrk="0" hangingPunct="1">
              <a:lnSpc>
                <a:spcPct val="150000"/>
              </a:lnSpc>
              <a:spcBef>
                <a:spcPts val="1200"/>
              </a:spcBef>
              <a:spcAft>
                <a:spcPts val="600"/>
              </a:spcAft>
              <a:buClrTx/>
              <a:buSzTx/>
              <a:buFontTx/>
              <a:buNone/>
              <a:tabLst/>
              <a:defRPr/>
            </a:pPr>
            <a:r>
              <a:rPr kumimoji="0" lang="en-GB" altLang="tr-TR" sz="2400" b="1" i="0" u="sng"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3 </a:t>
            </a:r>
            <a:r>
              <a:rPr kumimoji="0" lang="tr-TR" altLang="tr-TR" sz="2400" b="1" i="0" u="sng"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Programa Katılım Sağlanmaktadır</a:t>
            </a:r>
            <a:endParaRPr kumimoji="0" lang="en-GB" altLang="tr-TR" sz="2400" b="1" i="0" u="sng"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endParaRPr>
          </a:p>
        </p:txBody>
      </p:sp>
    </p:spTree>
    <p:extLst>
      <p:ext uri="{BB962C8B-B14F-4D97-AF65-F5344CB8AC3E}">
        <p14:creationId xmlns:p14="http://schemas.microsoft.com/office/powerpoint/2010/main" val="281190316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p:cNvSpPr txBox="1">
            <a:spLocks noChangeArrowheads="1"/>
          </p:cNvSpPr>
          <p:nvPr/>
        </p:nvSpPr>
        <p:spPr bwMode="auto">
          <a:xfrm>
            <a:off x="111202" y="3500384"/>
            <a:ext cx="6302326" cy="309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287338" indent="-285750">
              <a:defRPr>
                <a:solidFill>
                  <a:schemeClr val="tx1"/>
                </a:solidFill>
                <a:latin typeface="Calibri" panose="020F0502020204030204" pitchFamily="34" charset="0"/>
              </a:defRPr>
            </a:lvl2pPr>
            <a:lvl3pPr marL="973138" indent="-2857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7338"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Programın 2021-2027 dönemi toplam bütçesi </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a:cs typeface="Calibri" panose="020F0502020204030204" pitchFamily="34" charset="0"/>
              </a:rPr>
              <a:t>34,4 Milyon € </a:t>
            </a: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olup, belirlenen öncelikler şunlardır:</a:t>
            </a:r>
          </a:p>
          <a:p>
            <a:pPr marL="973138" marR="0" lvl="2"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Daha yeşil ve düşük karbon tüketen bir Avrupa,</a:t>
            </a:r>
          </a:p>
          <a:p>
            <a:pPr marL="973138" marR="0" lvl="2"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Vatandaşlarına daha yakın bir Avrupa,</a:t>
            </a:r>
          </a:p>
          <a:p>
            <a:pPr marL="973138" marR="0" lvl="2"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Daha güvenli ve huzurlu bir Avrupa.</a:t>
            </a:r>
          </a:p>
          <a:p>
            <a:pPr marL="1588" marR="0" lvl="1" indent="0" algn="l" defTabSz="914400" rtl="0" eaLnBrk="1" fontAlgn="auto" latinLnBrk="0" hangingPunct="1">
              <a:lnSpc>
                <a:spcPct val="150000"/>
              </a:lnSpc>
              <a:spcBef>
                <a:spcPts val="0"/>
              </a:spcBef>
              <a:spcAft>
                <a:spcPts val="0"/>
              </a:spcAft>
              <a:buClrTx/>
              <a:buSzTx/>
              <a:buFontTx/>
              <a:buNone/>
              <a:tabLst/>
              <a:defRPr/>
            </a:pPr>
            <a:endPar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endParaRPr>
          </a:p>
        </p:txBody>
      </p:sp>
      <p:sp>
        <p:nvSpPr>
          <p:cNvPr id="33795" name="Title 1"/>
          <p:cNvSpPr txBox="1">
            <a:spLocks/>
          </p:cNvSpPr>
          <p:nvPr/>
        </p:nvSpPr>
        <p:spPr bwMode="auto">
          <a:xfrm>
            <a:off x="-560132" y="234086"/>
            <a:ext cx="12128501"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INTERREG IPA BULGARİSTAN-TÜRKİYE PROGRAMI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pic>
        <p:nvPicPr>
          <p:cNvPr id="3" name="Picture 2" descr="Map&#10;&#10;Description automatically generated">
            <a:extLst>
              <a:ext uri="{FF2B5EF4-FFF2-40B4-BE49-F238E27FC236}">
                <a16:creationId xmlns:a16="http://schemas.microsoft.com/office/drawing/2014/main" id="{A0C833D2-10D8-F405-E467-092978EA4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285" y="3350969"/>
            <a:ext cx="5655535" cy="3609952"/>
          </a:xfrm>
          <a:prstGeom prst="rect">
            <a:avLst/>
          </a:prstGeom>
        </p:spPr>
      </p:pic>
      <p:pic>
        <p:nvPicPr>
          <p:cNvPr id="1026" name="Picture 2" descr="https://cbc.ab.gov.tr/files/b4fe5540-ac11-4fb8-854f-a863e4d2e96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6943" y="1133159"/>
            <a:ext cx="2587625" cy="2502785"/>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45142" y="1225790"/>
            <a:ext cx="9245601" cy="1938992"/>
          </a:xfrm>
          <a:prstGeom prst="rect">
            <a:avLst/>
          </a:prstGeom>
        </p:spPr>
        <p:txBody>
          <a:bodyPr wrap="square">
            <a:spAutoFit/>
          </a:bodyPr>
          <a:lstStyle/>
          <a:p>
            <a:pPr marL="287338" lvl="1" indent="-285750">
              <a:buFont typeface="Arial" panose="020B0604020202020204" pitchFamily="34" charset="0"/>
              <a:buChar char="•"/>
              <a:defRPr/>
            </a:pPr>
            <a:r>
              <a:rPr lang="tr-TR" altLang="tr-TR" sz="2400" b="1" dirty="0">
                <a:solidFill>
                  <a:prstClr val="white"/>
                </a:solidFill>
                <a:latin typeface="Calibri" panose="020F0502020204030204" pitchFamily="34" charset="0"/>
                <a:ea typeface="Source Sans Pro" panose="020B0503030403020204"/>
                <a:cs typeface="Calibri" panose="020F0502020204030204" pitchFamily="34" charset="0"/>
              </a:rPr>
              <a:t>2007-2013 döneminde </a:t>
            </a:r>
            <a:r>
              <a:rPr lang="tr-TR" altLang="tr-TR" sz="2400" b="1" dirty="0">
                <a:solidFill>
                  <a:srgbClr val="FF0000"/>
                </a:solidFill>
                <a:latin typeface="Calibri" panose="020F0502020204030204" pitchFamily="34" charset="0"/>
                <a:ea typeface="Source Sans Pro" panose="020B0503030403020204"/>
                <a:cs typeface="Calibri" panose="020F0502020204030204" pitchFamily="34" charset="0"/>
              </a:rPr>
              <a:t>32,1 milyon € </a:t>
            </a:r>
            <a:r>
              <a:rPr lang="tr-TR" altLang="tr-TR" sz="2400" b="1" dirty="0">
                <a:solidFill>
                  <a:prstClr val="white"/>
                </a:solidFill>
                <a:latin typeface="Calibri" panose="020F0502020204030204" pitchFamily="34" charset="0"/>
                <a:ea typeface="Source Sans Pro" panose="020B0503030403020204"/>
                <a:cs typeface="Calibri" panose="020F0502020204030204" pitchFamily="34" charset="0"/>
              </a:rPr>
              <a:t>bütçeyle </a:t>
            </a:r>
            <a:r>
              <a:rPr lang="tr-TR" altLang="tr-TR" sz="2400" b="1" dirty="0">
                <a:solidFill>
                  <a:srgbClr val="FF0000"/>
                </a:solidFill>
                <a:latin typeface="Calibri" panose="020F0502020204030204" pitchFamily="34" charset="0"/>
                <a:ea typeface="Source Sans Pro" panose="020B0503030403020204"/>
                <a:cs typeface="Calibri" panose="020F0502020204030204" pitchFamily="34" charset="0"/>
              </a:rPr>
              <a:t>toplam 136 proje </a:t>
            </a:r>
            <a:r>
              <a:rPr lang="tr-TR" altLang="tr-TR" sz="2400" b="1" dirty="0">
                <a:solidFill>
                  <a:prstClr val="white"/>
                </a:solidFill>
                <a:latin typeface="Calibri" panose="020F0502020204030204" pitchFamily="34" charset="0"/>
                <a:ea typeface="Source Sans Pro" panose="020B0503030403020204"/>
                <a:cs typeface="Calibri" panose="020F0502020204030204" pitchFamily="34" charset="0"/>
              </a:rPr>
              <a:t>uygulandı.</a:t>
            </a:r>
          </a:p>
          <a:p>
            <a:pPr marL="287338" lvl="1" indent="-285750">
              <a:buFont typeface="Arial" panose="020B0604020202020204" pitchFamily="34" charset="0"/>
              <a:buChar char="•"/>
              <a:defRPr/>
            </a:pPr>
            <a:endParaRPr lang="tr-TR" altLang="tr-TR" sz="2400" b="1" dirty="0">
              <a:solidFill>
                <a:prstClr val="white"/>
              </a:solidFill>
              <a:latin typeface="Calibri" panose="020F0502020204030204" pitchFamily="34" charset="0"/>
              <a:ea typeface="Source Sans Pro" panose="020B0503030403020204"/>
              <a:cs typeface="Calibri" panose="020F0502020204030204" pitchFamily="34" charset="0"/>
            </a:endParaRPr>
          </a:p>
          <a:p>
            <a:pPr marL="287338" lvl="1" indent="-285750">
              <a:buFont typeface="Arial" panose="020B0604020202020204" pitchFamily="34" charset="0"/>
              <a:buChar char="•"/>
              <a:defRPr/>
            </a:pPr>
            <a:r>
              <a:rPr lang="tr-TR" altLang="tr-TR" sz="2400" b="1" dirty="0">
                <a:solidFill>
                  <a:prstClr val="white"/>
                </a:solidFill>
                <a:latin typeface="Calibri" panose="020F0502020204030204" pitchFamily="34" charset="0"/>
                <a:ea typeface="Source Sans Pro" panose="020B0503030403020204"/>
                <a:cs typeface="Calibri" panose="020F0502020204030204" pitchFamily="34" charset="0"/>
              </a:rPr>
              <a:t>2014-2020 döneminde </a:t>
            </a:r>
            <a:r>
              <a:rPr lang="tr-TR" altLang="tr-TR" sz="2400" b="1" dirty="0">
                <a:solidFill>
                  <a:srgbClr val="FF0000"/>
                </a:solidFill>
                <a:latin typeface="Calibri" panose="020F0502020204030204" pitchFamily="34" charset="0"/>
                <a:ea typeface="Source Sans Pro" panose="020B0503030403020204"/>
                <a:cs typeface="Calibri" panose="020F0502020204030204" pitchFamily="34" charset="0"/>
              </a:rPr>
              <a:t>29,6 Milyon Avro </a:t>
            </a:r>
            <a:r>
              <a:rPr lang="tr-TR" altLang="tr-TR" sz="2400" b="1" dirty="0">
                <a:solidFill>
                  <a:prstClr val="white"/>
                </a:solidFill>
                <a:latin typeface="Calibri" panose="020F0502020204030204" pitchFamily="34" charset="0"/>
                <a:ea typeface="Source Sans Pro" panose="020B0503030403020204"/>
                <a:cs typeface="Calibri" panose="020F0502020204030204" pitchFamily="34" charset="0"/>
              </a:rPr>
              <a:t>bütçeyle </a:t>
            </a:r>
            <a:r>
              <a:rPr lang="tr-TR" altLang="tr-TR" sz="2400" b="1" dirty="0">
                <a:solidFill>
                  <a:srgbClr val="FF0000"/>
                </a:solidFill>
                <a:latin typeface="Calibri" panose="020F0502020204030204" pitchFamily="34" charset="0"/>
                <a:ea typeface="Source Sans Pro" panose="020B0503030403020204"/>
                <a:cs typeface="Calibri" panose="020F0502020204030204" pitchFamily="34" charset="0"/>
              </a:rPr>
              <a:t>toplam 101 projeye </a:t>
            </a:r>
            <a:r>
              <a:rPr lang="tr-TR" altLang="tr-TR" sz="2400" b="1" dirty="0">
                <a:solidFill>
                  <a:prstClr val="white"/>
                </a:solidFill>
                <a:latin typeface="Calibri" panose="020F0502020204030204" pitchFamily="34" charset="0"/>
                <a:ea typeface="Source Sans Pro" panose="020B0503030403020204"/>
                <a:cs typeface="Calibri" panose="020F0502020204030204" pitchFamily="34" charset="0"/>
              </a:rPr>
              <a:t>hibe sağlandı. </a:t>
            </a:r>
          </a:p>
        </p:txBody>
      </p:sp>
    </p:spTree>
    <p:extLst>
      <p:ext uri="{BB962C8B-B14F-4D97-AF65-F5344CB8AC3E}">
        <p14:creationId xmlns:p14="http://schemas.microsoft.com/office/powerpoint/2010/main" val="120520165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txBox="1">
            <a:spLocks/>
          </p:cNvSpPr>
          <p:nvPr/>
        </p:nvSpPr>
        <p:spPr bwMode="auto">
          <a:xfrm>
            <a:off x="-649702" y="253517"/>
            <a:ext cx="12128501"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ea typeface="Source Sans Pro" panose="020B0503030403020204"/>
                <a:cs typeface="Calibri" panose="020F0502020204030204" pitchFamily="34" charset="0"/>
              </a:rPr>
              <a:t>INTERREG NEXT KARADENİZ HAVZASI PROGRAMI</a:t>
            </a:r>
            <a:endParaRPr kumimoji="0" lang="en-GB" altLang="tr-TR" sz="2800" b="1" i="0" u="none" strike="noStrike" kern="1200" cap="none" spc="0" normalizeH="0" baseline="0" noProof="0" dirty="0">
              <a:ln>
                <a:noFill/>
              </a:ln>
              <a:solidFill>
                <a:prstClr val="white"/>
              </a:solidFill>
              <a:effectLst/>
              <a:uLnTx/>
              <a:uFillTx/>
              <a:latin typeface="Source Sans Pro" panose="020B0503030403020204"/>
              <a:ea typeface="Ebrima" panose="02000000000000000000" pitchFamily="2" charset="0"/>
              <a:cs typeface="Source Sans Pro" panose="020B0503030403020204"/>
            </a:endParaRPr>
          </a:p>
        </p:txBody>
      </p:sp>
      <p:sp>
        <p:nvSpPr>
          <p:cNvPr id="9" name="TextBox 9"/>
          <p:cNvSpPr txBox="1">
            <a:spLocks noChangeArrowheads="1"/>
          </p:cNvSpPr>
          <p:nvPr/>
        </p:nvSpPr>
        <p:spPr bwMode="auto">
          <a:xfrm>
            <a:off x="0" y="988819"/>
            <a:ext cx="7472437" cy="558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287338" indent="-285750">
              <a:defRPr>
                <a:solidFill>
                  <a:schemeClr val="tx1"/>
                </a:solidFill>
                <a:latin typeface="Calibri" panose="020F0502020204030204" pitchFamily="34" charset="0"/>
              </a:defRPr>
            </a:lvl2pPr>
            <a:lvl3pPr marL="973138" indent="-2857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7338"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2007-2013 döneminde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a:cs typeface="Calibri" panose="020F0502020204030204" pitchFamily="34" charset="0"/>
              </a:rPr>
              <a:t>38 milyon € bütçe </a:t>
            </a: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ayrılan Programda,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a:cs typeface="Calibri" panose="020F0502020204030204" pitchFamily="34" charset="0"/>
              </a:rPr>
              <a:t>37’si Türk ortaklı toplam 59 proje </a:t>
            </a: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uygulanmıştır.</a:t>
            </a:r>
          </a:p>
          <a:p>
            <a:pPr marL="287338"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endParaRPr>
          </a:p>
          <a:p>
            <a:pPr marL="287338"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2014-2020 döneminde toplam bütçesi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a:cs typeface="Calibri" panose="020F0502020204030204" pitchFamily="34" charset="0"/>
              </a:rPr>
              <a:t>53,9 milyon € </a:t>
            </a: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olan program kapsamında</a:t>
            </a:r>
            <a:r>
              <a:rPr kumimoji="0" lang="tr-TR" altLang="tr-TR" sz="2000" b="1" i="0" u="none" strike="noStrike" kern="1200" cap="none" spc="0" normalizeH="0" baseline="0" noProof="0" dirty="0">
                <a:ln>
                  <a:noFill/>
                </a:ln>
                <a:solidFill>
                  <a:srgbClr val="3DA2E8"/>
                </a:solidFill>
                <a:effectLst/>
                <a:uLnTx/>
                <a:uFillTx/>
                <a:latin typeface="Calibri" panose="020F0502020204030204" pitchFamily="34" charset="0"/>
                <a:ea typeface="Source Sans Pro" panose="020B0503030403020204"/>
                <a:cs typeface="Calibri" panose="020F0502020204030204" pitchFamily="34" charset="0"/>
              </a:rPr>
              <a:t>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a:cs typeface="Calibri" panose="020F0502020204030204" pitchFamily="34" charset="0"/>
              </a:rPr>
              <a:t>28 Türk ortaklı toplam 55 projeye </a:t>
            </a: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finansman sağlanmıştır. </a:t>
            </a:r>
            <a:endParaRPr kumimoji="0" lang="en-A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1588" marR="0" lvl="1" indent="0" algn="l" defTabSz="914400" rtl="0" eaLnBrk="1" fontAlgn="auto" latinLnBrk="0" hangingPunct="1">
              <a:lnSpc>
                <a:spcPct val="150000"/>
              </a:lnSpc>
              <a:spcBef>
                <a:spcPts val="0"/>
              </a:spcBef>
              <a:spcAft>
                <a:spcPts val="0"/>
              </a:spcAft>
              <a:buClrTx/>
              <a:buSzTx/>
              <a:buFontTx/>
              <a:buNone/>
              <a:tabLst/>
              <a:defRPr/>
            </a:pPr>
            <a:endPar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endParaRPr>
          </a:p>
          <a:p>
            <a:pPr marL="287338"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2021-2027 dönemi için programın t</a:t>
            </a: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oplam </a:t>
            </a: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bütçesi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a:cs typeface="Calibri" panose="020F0502020204030204" pitchFamily="34" charset="0"/>
              </a:rPr>
              <a:t>94 Milyon € </a:t>
            </a: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olan </a:t>
            </a: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programın öncelik alanları şunlardır: </a:t>
            </a:r>
          </a:p>
          <a:p>
            <a:pPr marL="973138" marR="0" lvl="2"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Daha rekabetçi ve akıllı Avrupa</a:t>
            </a:r>
          </a:p>
          <a:p>
            <a:pPr marL="973138" marR="0" lvl="2"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Daha yeşil ve düşük karbon tüketen bir Avrupa</a:t>
            </a:r>
          </a:p>
          <a:p>
            <a:pPr marL="973138" marR="0" lvl="2"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Daha iyi bir işbirliği yönetimine yönelik Avrupa</a:t>
            </a:r>
          </a:p>
        </p:txBody>
      </p:sp>
      <p:pic>
        <p:nvPicPr>
          <p:cNvPr id="3" name="Picture 2" descr="Map&#10;&#10;Description automatically generated">
            <a:extLst>
              <a:ext uri="{FF2B5EF4-FFF2-40B4-BE49-F238E27FC236}">
                <a16:creationId xmlns:a16="http://schemas.microsoft.com/office/drawing/2014/main" id="{31254645-F87B-E54D-54D7-6F8F02B2C4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3885" y="3927763"/>
            <a:ext cx="4590660" cy="2930237"/>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850" y="1134439"/>
            <a:ext cx="3854560" cy="2715208"/>
          </a:xfrm>
          <a:prstGeom prst="rect">
            <a:avLst/>
          </a:prstGeom>
        </p:spPr>
      </p:pic>
    </p:spTree>
    <p:extLst>
      <p:ext uri="{BB962C8B-B14F-4D97-AF65-F5344CB8AC3E}">
        <p14:creationId xmlns:p14="http://schemas.microsoft.com/office/powerpoint/2010/main" val="379491915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txBox="1">
            <a:spLocks/>
          </p:cNvSpPr>
          <p:nvPr/>
        </p:nvSpPr>
        <p:spPr bwMode="auto">
          <a:xfrm>
            <a:off x="1746977" y="173425"/>
            <a:ext cx="11982451"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1" indent="0" algn="l" defTabSz="914400" rtl="0" eaLnBrk="1" fontAlgn="auto" latinLnBrk="0" hangingPunct="1">
              <a:lnSpc>
                <a:spcPct val="150000"/>
              </a:lnSpc>
              <a:spcBef>
                <a:spcPts val="1200"/>
              </a:spcBef>
              <a:spcAft>
                <a:spcPts val="60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a:cs typeface="Calibri" panose="020F0502020204030204" pitchFamily="34" charset="0"/>
              </a:rPr>
              <a:t>INTERREG NEXT AKDENİZ HAVZASI PROGRAMI</a:t>
            </a:r>
          </a:p>
        </p:txBody>
      </p:sp>
      <p:sp>
        <p:nvSpPr>
          <p:cNvPr id="9" name="TextBox 9"/>
          <p:cNvSpPr txBox="1">
            <a:spLocks noChangeArrowheads="1"/>
          </p:cNvSpPr>
          <p:nvPr/>
        </p:nvSpPr>
        <p:spPr bwMode="auto">
          <a:xfrm>
            <a:off x="267084" y="1219587"/>
            <a:ext cx="7181465"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287338" indent="-285750">
              <a:defRPr>
                <a:solidFill>
                  <a:schemeClr val="tx1"/>
                </a:solidFill>
                <a:latin typeface="Calibri" panose="020F0502020204030204" pitchFamily="34" charset="0"/>
              </a:defRPr>
            </a:lvl2pPr>
            <a:lvl3pPr marL="973138" indent="-2857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4488"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tr-TR" altLang="tr-TR" sz="2100" b="1" i="0" u="none" strike="noStrike" kern="1200" cap="none" spc="0" normalizeH="0" baseline="0" noProof="0" dirty="0">
                <a:ln>
                  <a:noFill/>
                </a:ln>
                <a:solidFill>
                  <a:prstClr val="white"/>
                </a:solidFill>
                <a:effectLst/>
                <a:uLnTx/>
                <a:uFillTx/>
                <a:ea typeface="Source Sans Pro" panose="020B0503030403020204"/>
                <a:cs typeface="Calibri" panose="020F0502020204030204" pitchFamily="34" charset="0"/>
              </a:rPr>
              <a:t>AB’nin en yüksek bütçeli SÖİ Programlarından biri. </a:t>
            </a:r>
          </a:p>
          <a:p>
            <a:pPr marL="344488"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tr-TR" altLang="tr-TR" sz="2100" b="1" i="0" u="none" strike="noStrike" kern="1200" cap="none" spc="0" normalizeH="0" baseline="0" noProof="0" dirty="0">
                <a:ln>
                  <a:noFill/>
                </a:ln>
                <a:solidFill>
                  <a:prstClr val="white"/>
                </a:solidFill>
                <a:effectLst/>
                <a:uLnTx/>
                <a:uFillTx/>
                <a:ea typeface="Source Sans Pro" panose="020B0503030403020204"/>
                <a:cs typeface="Calibri" panose="020F0502020204030204" pitchFamily="34" charset="0"/>
              </a:rPr>
              <a:t>2021-2027 dönemi toplam bütçesi </a:t>
            </a:r>
            <a:r>
              <a:rPr kumimoji="0" lang="tr-TR" altLang="tr-TR" sz="2100" b="1" i="0" u="none" strike="noStrike" kern="1200" cap="none" spc="0" normalizeH="0" baseline="0" noProof="0" dirty="0">
                <a:ln>
                  <a:noFill/>
                </a:ln>
                <a:solidFill>
                  <a:srgbClr val="FF0000"/>
                </a:solidFill>
                <a:effectLst/>
                <a:uLnTx/>
                <a:uFillTx/>
                <a:ea typeface="Source Sans Pro" panose="020B0503030403020204"/>
                <a:cs typeface="Calibri" panose="020F0502020204030204" pitchFamily="34" charset="0"/>
              </a:rPr>
              <a:t>281,4 Milyon € </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tr-TR" sz="2100" b="0" i="0" u="none" strike="noStrike" kern="1200" cap="none" spc="0" normalizeH="0" baseline="0" noProof="0" dirty="0">
                <a:ln>
                  <a:noFill/>
                </a:ln>
                <a:solidFill>
                  <a:prstClr val="white"/>
                </a:solidFill>
                <a:effectLst/>
                <a:uLnTx/>
                <a:uFillTx/>
                <a:latin typeface="Calibri"/>
                <a:cs typeface="Calibri" panose="020F0502020204030204" pitchFamily="34" charset="0"/>
              </a:rPr>
              <a:t>1. Proje Teklif Çağrısı kapandı, Türkiye’den 631 proje sunuldu.</a:t>
            </a:r>
            <a:endParaRPr kumimoji="0" lang="tr-TR" sz="2100" b="1" i="0" u="none" strike="noStrike" kern="1200" cap="none" spc="0" normalizeH="0" baseline="0" noProof="0" dirty="0">
              <a:ln>
                <a:noFill/>
              </a:ln>
              <a:solidFill>
                <a:srgbClr val="FF0000"/>
              </a:solidFill>
              <a:effectLst/>
              <a:uLnTx/>
              <a:uFillTx/>
              <a:latin typeface="Calibri"/>
              <a:cs typeface="Calibri" panose="020F0502020204030204" pitchFamily="34" charset="0"/>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tr-TR" sz="2100" b="0" i="0" u="none" strike="noStrike" kern="1200" cap="none" spc="0" normalizeH="0" baseline="0" noProof="0" dirty="0">
                <a:ln>
                  <a:noFill/>
                </a:ln>
                <a:solidFill>
                  <a:prstClr val="white"/>
                </a:solidFill>
                <a:effectLst/>
                <a:uLnTx/>
                <a:uFillTx/>
                <a:latin typeface="Calibri"/>
                <a:cs typeface="Calibri" panose="020F0502020204030204" pitchFamily="34" charset="0"/>
              </a:rPr>
              <a:t>2. Teklif Çağrısı: 2024 sonu</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tr-TR" sz="2100" b="1" i="0" u="sng" strike="noStrike" kern="1200" cap="none" spc="0" normalizeH="0" baseline="0" noProof="0" dirty="0">
                <a:ln>
                  <a:noFill/>
                </a:ln>
                <a:solidFill>
                  <a:prstClr val="white"/>
                </a:solidFill>
                <a:effectLst/>
                <a:uLnTx/>
                <a:uFillTx/>
                <a:latin typeface="Calibri"/>
                <a:cs typeface="Calibri" panose="020F0502020204030204" pitchFamily="34" charset="0"/>
              </a:rPr>
              <a:t>Program Öncelikleri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tr-TR" sz="2100" b="0" i="0" u="none" strike="noStrike" kern="1200" cap="none" spc="0" normalizeH="0" baseline="0" noProof="0" dirty="0">
                <a:ln>
                  <a:noFill/>
                </a:ln>
                <a:solidFill>
                  <a:prstClr val="white"/>
                </a:solidFill>
                <a:effectLst/>
                <a:uLnTx/>
                <a:uFillTx/>
                <a:latin typeface="Calibri"/>
              </a:rPr>
              <a:t>        Öncelik 1 - Daha rekabetçi ve daha akıllı bir Akdeniz </a:t>
            </a:r>
          </a:p>
          <a:p>
            <a:pPr marL="452438" marR="0" lvl="0" indent="0" algn="l" defTabSz="914400" rtl="0" eaLnBrk="1" fontAlgn="auto" latinLnBrk="0" hangingPunct="1">
              <a:lnSpc>
                <a:spcPct val="100000"/>
              </a:lnSpc>
              <a:spcBef>
                <a:spcPts val="600"/>
              </a:spcBef>
              <a:spcAft>
                <a:spcPts val="0"/>
              </a:spcAft>
              <a:buClrTx/>
              <a:buSzTx/>
              <a:buFontTx/>
              <a:buNone/>
              <a:tabLst/>
              <a:defRPr/>
            </a:pPr>
            <a:r>
              <a:rPr kumimoji="0" lang="tr-TR" sz="2100" b="0" i="0" u="none" strike="noStrike" kern="1200" cap="none" spc="0" normalizeH="0" baseline="0" noProof="0" dirty="0">
                <a:ln>
                  <a:noFill/>
                </a:ln>
                <a:solidFill>
                  <a:prstClr val="white"/>
                </a:solidFill>
                <a:effectLst/>
                <a:uLnTx/>
                <a:uFillTx/>
                <a:latin typeface="Calibri"/>
              </a:rPr>
              <a:t>Öncelik 2 - Daha yeşil, düşük karbonlu ve dirençli bir Akdeniz</a:t>
            </a:r>
          </a:p>
          <a:p>
            <a:pPr marL="1082676" lvl="2" indent="0">
              <a:spcBef>
                <a:spcPts val="600"/>
              </a:spcBef>
              <a:defRPr/>
            </a:pPr>
            <a:r>
              <a:rPr lang="tr-TR" sz="2100" dirty="0">
                <a:solidFill>
                  <a:srgbClr val="FF0000"/>
                </a:solidFill>
                <a:latin typeface="Calibri"/>
              </a:rPr>
              <a:t>2.2. Ekosistem bazlı yaklaşımları dikkate alarak, iklim değişikliğine uyumun ve afet riski önleme ve dirençliliğin desteklenmesi</a:t>
            </a:r>
          </a:p>
          <a:p>
            <a:pPr marL="452438" marR="0" lvl="0" indent="0" algn="l" defTabSz="914400" rtl="0" eaLnBrk="1" fontAlgn="auto" latinLnBrk="0" hangingPunct="1">
              <a:lnSpc>
                <a:spcPct val="100000"/>
              </a:lnSpc>
              <a:spcBef>
                <a:spcPts val="600"/>
              </a:spcBef>
              <a:spcAft>
                <a:spcPts val="0"/>
              </a:spcAft>
              <a:buClrTx/>
              <a:buSzTx/>
              <a:buFontTx/>
              <a:buNone/>
              <a:tabLst/>
              <a:defRPr/>
            </a:pPr>
            <a:r>
              <a:rPr kumimoji="0" lang="tr-TR" sz="2100" b="0" i="0" u="none" strike="noStrike" kern="1200" cap="none" spc="0" normalizeH="0" baseline="0" noProof="0" dirty="0">
                <a:ln>
                  <a:noFill/>
                </a:ln>
                <a:solidFill>
                  <a:prstClr val="white"/>
                </a:solidFill>
                <a:effectLst/>
                <a:uLnTx/>
                <a:uFillTx/>
                <a:latin typeface="Calibri"/>
              </a:rPr>
              <a:t>Öncelik 3 - Daha sosyal ve kapsayıcı bir Akdeniz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tr-TR" sz="2100" b="0" i="0" u="none" strike="noStrike" kern="1200" cap="none" spc="0" normalizeH="0" baseline="0" noProof="0" dirty="0">
                <a:ln>
                  <a:noFill/>
                </a:ln>
                <a:solidFill>
                  <a:prstClr val="white"/>
                </a:solidFill>
                <a:effectLst/>
                <a:uLnTx/>
                <a:uFillTx/>
                <a:latin typeface="Calibri"/>
              </a:rPr>
              <a:t>        Öncelik 4 - Akdeniz için daha iyi işbirliği </a:t>
            </a:r>
          </a:p>
        </p:txBody>
      </p:sp>
      <p:pic>
        <p:nvPicPr>
          <p:cNvPr id="7" name="Picture 6" descr="A picture containing map&#10;&#10;Description automatically generated">
            <a:extLst>
              <a:ext uri="{FF2B5EF4-FFF2-40B4-BE49-F238E27FC236}">
                <a16:creationId xmlns:a16="http://schemas.microsoft.com/office/drawing/2014/main" id="{E306B6DC-A121-17AD-FB2F-7B0A2790F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593" y="3476928"/>
            <a:ext cx="4658215" cy="2973358"/>
          </a:xfrm>
          <a:prstGeom prst="rect">
            <a:avLst/>
          </a:prstGeom>
        </p:spPr>
      </p:pic>
      <p:pic>
        <p:nvPicPr>
          <p:cNvPr id="5" name="Immagin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173" y="1157989"/>
            <a:ext cx="4506220" cy="232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3955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BB0305-D635-472B-06AB-3E08AFA2BF24}"/>
              </a:ext>
            </a:extLst>
          </p:cNvPr>
          <p:cNvSpPr txBox="1"/>
          <p:nvPr/>
        </p:nvSpPr>
        <p:spPr>
          <a:xfrm>
            <a:off x="7351150" y="1530064"/>
            <a:ext cx="4549049" cy="3970318"/>
          </a:xfrm>
          <a:prstGeom prst="rect">
            <a:avLst/>
          </a:prstGeom>
          <a:noFill/>
        </p:spPr>
        <p:txBody>
          <a:bodyPr wrap="square">
            <a:spAutoFit/>
          </a:bodyPr>
          <a:lstStyle/>
          <a:p>
            <a:pPr algn="just"/>
            <a:r>
              <a:rPr lang="tr-TR" sz="3200" b="1" i="0" u="none" strike="noStrike" dirty="0">
                <a:solidFill>
                  <a:schemeClr val="bg1"/>
                </a:solidFill>
                <a:effectLst/>
                <a:latin typeface="Calibri" panose="020F0502020204030204" pitchFamily="34" charset="0"/>
                <a:ea typeface="Source Sans Pro" panose="020B0503030403020204" pitchFamily="34" charset="0"/>
                <a:cs typeface="Calibri" panose="020F0502020204030204" pitchFamily="34" charset="0"/>
              </a:rPr>
              <a:t>Türkiye-Avrupa Birliği Mali İşbirliği kapsamındaki tüm finansman ve proje fırsatlarını tek bir adreste </a:t>
            </a:r>
            <a:r>
              <a:rPr lang="tr-TR" sz="32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topladık. </a:t>
            </a:r>
          </a:p>
          <a:p>
            <a:pPr algn="just"/>
            <a:endParaRPr lang="tr-TR" sz="2400" b="1" i="0" u="none" strike="noStrike" dirty="0">
              <a:solidFill>
                <a:schemeClr val="bg1"/>
              </a:solidFill>
              <a:effectLst/>
              <a:latin typeface="Calibri" panose="020F0502020204030204" pitchFamily="34" charset="0"/>
              <a:cs typeface="Calibri" panose="020F0502020204030204" pitchFamily="34" charset="0"/>
            </a:endParaRPr>
          </a:p>
          <a:p>
            <a:pPr algn="ctr"/>
            <a:r>
              <a:rPr lang="tr-TR" sz="3600" b="1" i="0" u="none" strike="noStrike" dirty="0" err="1">
                <a:solidFill>
                  <a:schemeClr val="bg1"/>
                </a:solidFill>
                <a:effectLst/>
                <a:latin typeface="Calibri" panose="020F0502020204030204" pitchFamily="34" charset="0"/>
                <a:cs typeface="Calibri" panose="020F0502020204030204" pitchFamily="34" charset="0"/>
              </a:rPr>
              <a:t>www.ipa.gov.tr</a:t>
            </a:r>
            <a:r>
              <a:rPr lang="tr-TR" sz="3600" b="1" i="0" u="none" strike="noStrike" dirty="0">
                <a:solidFill>
                  <a:schemeClr val="bg1"/>
                </a:solidFill>
                <a:effectLst/>
                <a:latin typeface="Calibri" panose="020F0502020204030204" pitchFamily="34" charset="0"/>
                <a:cs typeface="Calibri" panose="020F0502020204030204" pitchFamily="34" charset="0"/>
              </a:rPr>
              <a:t> </a:t>
            </a:r>
            <a:endParaRPr lang="tr-TR" sz="3600" b="1" dirty="0">
              <a:solidFill>
                <a:schemeClr val="bg1"/>
              </a:solidFill>
              <a:latin typeface="Calibri" panose="020F0502020204030204" pitchFamily="34" charset="0"/>
              <a:cs typeface="Calibri" panose="020F0502020204030204" pitchFamily="34" charset="0"/>
            </a:endParaRPr>
          </a:p>
        </p:txBody>
      </p:sp>
      <p:pic>
        <p:nvPicPr>
          <p:cNvPr id="4" name="Picture 3" descr="Graphical user interface&#10;&#10;Description automatically generated">
            <a:extLst>
              <a:ext uri="{FF2B5EF4-FFF2-40B4-BE49-F238E27FC236}">
                <a16:creationId xmlns:a16="http://schemas.microsoft.com/office/drawing/2014/main" id="{43985F08-60EA-8ABA-DB53-4F3A8A959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0350"/>
            <a:ext cx="7772400" cy="5829300"/>
          </a:xfrm>
          <a:prstGeom prst="rect">
            <a:avLst/>
          </a:prstGeom>
        </p:spPr>
      </p:pic>
      <p:sp>
        <p:nvSpPr>
          <p:cNvPr id="2" name="Title 1">
            <a:extLst>
              <a:ext uri="{FF2B5EF4-FFF2-40B4-BE49-F238E27FC236}">
                <a16:creationId xmlns:a16="http://schemas.microsoft.com/office/drawing/2014/main" id="{AD933B6F-2743-0B47-8966-B7928B0FB0EE}"/>
              </a:ext>
            </a:extLst>
          </p:cNvPr>
          <p:cNvSpPr txBox="1">
            <a:spLocks/>
          </p:cNvSpPr>
          <p:nvPr/>
        </p:nvSpPr>
        <p:spPr bwMode="auto">
          <a:xfrm>
            <a:off x="-63202" y="270202"/>
            <a:ext cx="11982451"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tr-TR" altLang="tr-TR" sz="2800" b="1" dirty="0">
                <a:solidFill>
                  <a:schemeClr val="bg1"/>
                </a:solidFill>
                <a:latin typeface="Source Sans Pro" panose="020B0503030403020204"/>
                <a:ea typeface="Ebrima" panose="02000000000000000000" pitchFamily="2" charset="0"/>
                <a:cs typeface="Source Sans Pro" panose="020B0503030403020204"/>
              </a:rPr>
              <a:t>TÜRKİYE-AVRUPA BİRLİĞİ MALİ İŞBİRLİĞİ WEB SİTESİ</a:t>
            </a:r>
            <a:endParaRPr lang="en-GB" altLang="tr-TR" sz="2800" b="1" dirty="0">
              <a:solidFill>
                <a:schemeClr val="bg1"/>
              </a:solidFill>
              <a:latin typeface="Source Sans Pro" panose="020B0503030403020204"/>
              <a:ea typeface="Ebrima" panose="02000000000000000000" pitchFamily="2" charset="0"/>
              <a:cs typeface="Source Sans Pro" panose="020B0503030403020204"/>
            </a:endParaRPr>
          </a:p>
        </p:txBody>
      </p:sp>
    </p:spTree>
    <p:extLst>
      <p:ext uri="{BB962C8B-B14F-4D97-AF65-F5344CB8AC3E}">
        <p14:creationId xmlns:p14="http://schemas.microsoft.com/office/powerpoint/2010/main" val="2850311307"/>
      </p:ext>
    </p:extLst>
  </p:cSld>
  <p:clrMapOvr>
    <a:masterClrMapping/>
  </p:clrMapOvr>
  <p:transition spd="slow">
    <p:push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6">
            <a:extLst>
              <a:ext uri="{FF2B5EF4-FFF2-40B4-BE49-F238E27FC236}">
                <a16:creationId xmlns:a16="http://schemas.microsoft.com/office/drawing/2014/main" id="{0EF4B1CC-DF90-B844-BC1F-F0771F79EFCA}"/>
              </a:ext>
            </a:extLst>
          </p:cNvPr>
          <p:cNvSpPr txBox="1"/>
          <p:nvPr/>
        </p:nvSpPr>
        <p:spPr>
          <a:xfrm>
            <a:off x="1747054" y="347852"/>
            <a:ext cx="5055428" cy="444417"/>
          </a:xfrm>
          <a:prstGeom prst="rect">
            <a:avLst/>
          </a:prstGeom>
          <a:noFill/>
        </p:spPr>
        <p:txBody>
          <a:bodyPr wrap="square">
            <a:spAutoFit/>
          </a:bodyPr>
          <a:lstStyle/>
          <a:p>
            <a:pPr eaLnBrk="1" hangingPunct="1">
              <a:lnSpc>
                <a:spcPct val="80000"/>
              </a:lnSpc>
              <a:buClr>
                <a:srgbClr val="C0504D"/>
              </a:buClr>
              <a:defRPr/>
            </a:pPr>
            <a:r>
              <a:rPr lang="en-US" altLang="en-US" sz="2800" b="1" dirty="0">
                <a:solidFill>
                  <a:schemeClr val="bg1"/>
                </a:solidFill>
                <a:latin typeface="Source Sans Pro" panose="020B0503030403020204" pitchFamily="34" charset="0"/>
                <a:ea typeface="Source Sans Pro" panose="020B0503030403020204" pitchFamily="34" charset="0"/>
                <a:cs typeface="Times New Roman" panose="02020603050405020304" pitchFamily="18" charset="0"/>
              </a:rPr>
              <a:t>İLETİŞİM BİLGİLERİ</a:t>
            </a:r>
            <a:endParaRPr lang="tr-TR" altLang="en-US" sz="2800" b="1" dirty="0">
              <a:solidFill>
                <a:schemeClr val="bg1"/>
              </a:solidFill>
              <a:latin typeface="Source Sans Pro" panose="020B0503030403020204" pitchFamily="34" charset="0"/>
              <a:ea typeface="Source Sans Pro" panose="020B0503030403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3790AA29-43E1-3142-A80C-D4EA08FC37CE}"/>
              </a:ext>
            </a:extLst>
          </p:cNvPr>
          <p:cNvGrpSpPr/>
          <p:nvPr/>
        </p:nvGrpSpPr>
        <p:grpSpPr>
          <a:xfrm>
            <a:off x="2742487" y="1798054"/>
            <a:ext cx="6714084" cy="3478338"/>
            <a:chOff x="2742487" y="1798054"/>
            <a:chExt cx="6714084" cy="3478338"/>
          </a:xfrm>
        </p:grpSpPr>
        <p:grpSp>
          <p:nvGrpSpPr>
            <p:cNvPr id="16" name="Group 15">
              <a:extLst>
                <a:ext uri="{FF2B5EF4-FFF2-40B4-BE49-F238E27FC236}">
                  <a16:creationId xmlns:a16="http://schemas.microsoft.com/office/drawing/2014/main" id="{DC567200-2205-E245-85AE-FFC953C6AA59}"/>
                </a:ext>
              </a:extLst>
            </p:cNvPr>
            <p:cNvGrpSpPr/>
            <p:nvPr/>
          </p:nvGrpSpPr>
          <p:grpSpPr>
            <a:xfrm>
              <a:off x="2742487" y="4055794"/>
              <a:ext cx="6714084" cy="1220598"/>
              <a:chOff x="2742487" y="4055794"/>
              <a:chExt cx="6714084" cy="1220598"/>
            </a:xfrm>
          </p:grpSpPr>
          <p:grpSp>
            <p:nvGrpSpPr>
              <p:cNvPr id="3" name="Grup 7">
                <a:extLst>
                  <a:ext uri="{FF2B5EF4-FFF2-40B4-BE49-F238E27FC236}">
                    <a16:creationId xmlns:a16="http://schemas.microsoft.com/office/drawing/2014/main" id="{3C7B81BF-5399-9A40-BD11-426D169E5E45}"/>
                  </a:ext>
                </a:extLst>
              </p:cNvPr>
              <p:cNvGrpSpPr>
                <a:grpSpLocks noChangeAspect="1"/>
              </p:cNvGrpSpPr>
              <p:nvPr/>
            </p:nvGrpSpPr>
            <p:grpSpPr>
              <a:xfrm>
                <a:off x="2742487" y="4055794"/>
                <a:ext cx="1987775" cy="1220598"/>
                <a:chOff x="4207668" y="3781425"/>
                <a:chExt cx="1987775" cy="1220598"/>
              </a:xfrm>
            </p:grpSpPr>
            <p:pic>
              <p:nvPicPr>
                <p:cNvPr id="4" name="Resim 8">
                  <a:extLst>
                    <a:ext uri="{FF2B5EF4-FFF2-40B4-BE49-F238E27FC236}">
                      <a16:creationId xmlns:a16="http://schemas.microsoft.com/office/drawing/2014/main" id="{2A20197B-8F2B-1949-A6EC-82A016CF4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269" y="3781425"/>
                  <a:ext cx="707769" cy="707769"/>
                </a:xfrm>
                <a:prstGeom prst="rect">
                  <a:avLst/>
                </a:prstGeom>
              </p:spPr>
            </p:pic>
            <p:sp>
              <p:nvSpPr>
                <p:cNvPr id="5" name="Metin kutusu 9">
                  <a:extLst>
                    <a:ext uri="{FF2B5EF4-FFF2-40B4-BE49-F238E27FC236}">
                      <a16:creationId xmlns:a16="http://schemas.microsoft.com/office/drawing/2014/main" id="{D28FF7F5-7515-3946-9FBD-C9D0C429F934}"/>
                    </a:ext>
                  </a:extLst>
                </p:cNvPr>
                <p:cNvSpPr txBox="1"/>
                <p:nvPr/>
              </p:nvSpPr>
              <p:spPr>
                <a:xfrm>
                  <a:off x="4207668" y="4632691"/>
                  <a:ext cx="1987775" cy="369332"/>
                </a:xfrm>
                <a:prstGeom prst="rect">
                  <a:avLst/>
                </a:prstGeom>
                <a:noFill/>
              </p:spPr>
              <p:txBody>
                <a:bodyPr wrap="square">
                  <a:spAutoFit/>
                </a:bodyPr>
                <a:lstStyle/>
                <a:p>
                  <a:pPr eaLnBrk="1" hangingPunct="1">
                    <a:spcBef>
                      <a:spcPct val="0"/>
                    </a:spcBef>
                    <a:buFontTx/>
                    <a:buNone/>
                  </a:pPr>
                  <a:r>
                    <a:rPr lang="tr-TR" altLang="en-US" sz="1800" b="1" dirty="0">
                      <a:solidFill>
                        <a:schemeClr val="bg1"/>
                      </a:solidFill>
                      <a:latin typeface="Source Sans Pro" panose="020B0503030403020204" pitchFamily="34" charset="0"/>
                      <a:ea typeface="Source Sans Pro" panose="020B0503030403020204" pitchFamily="34" charset="0"/>
                    </a:rPr>
                    <a:t>@</a:t>
                  </a:r>
                  <a:r>
                    <a:rPr lang="en-US" altLang="en-US" sz="1800" b="1" dirty="0" err="1">
                      <a:solidFill>
                        <a:schemeClr val="bg1"/>
                      </a:solidFill>
                      <a:latin typeface="Source Sans Pro" panose="020B0503030403020204" pitchFamily="34" charset="0"/>
                      <a:ea typeface="Source Sans Pro" panose="020B0503030403020204" pitchFamily="34" charset="0"/>
                    </a:rPr>
                    <a:t>zcan_Bulent</a:t>
                  </a:r>
                  <a:endParaRPr lang="en-US" altLang="en-US" sz="1800" b="1" dirty="0">
                    <a:solidFill>
                      <a:schemeClr val="bg1"/>
                    </a:solidFill>
                    <a:latin typeface="Source Sans Pro" panose="020B0503030403020204" pitchFamily="34" charset="0"/>
                    <a:ea typeface="Source Sans Pro" panose="020B0503030403020204" pitchFamily="34" charset="0"/>
                  </a:endParaRPr>
                </a:p>
              </p:txBody>
            </p:sp>
          </p:grpSp>
          <p:grpSp>
            <p:nvGrpSpPr>
              <p:cNvPr id="6" name="Grup 10">
                <a:extLst>
                  <a:ext uri="{FF2B5EF4-FFF2-40B4-BE49-F238E27FC236}">
                    <a16:creationId xmlns:a16="http://schemas.microsoft.com/office/drawing/2014/main" id="{7E1E54C1-C2E4-954E-98E2-59B29DE596F9}"/>
                  </a:ext>
                </a:extLst>
              </p:cNvPr>
              <p:cNvGrpSpPr>
                <a:grpSpLocks noChangeAspect="1"/>
              </p:cNvGrpSpPr>
              <p:nvPr/>
            </p:nvGrpSpPr>
            <p:grpSpPr>
              <a:xfrm>
                <a:off x="4448384" y="4136616"/>
                <a:ext cx="1805992" cy="1127276"/>
                <a:chOff x="5605653" y="3828828"/>
                <a:chExt cx="1805992" cy="1127276"/>
              </a:xfrm>
            </p:grpSpPr>
            <p:pic>
              <p:nvPicPr>
                <p:cNvPr id="7" name="Resim 11">
                  <a:extLst>
                    <a:ext uri="{FF2B5EF4-FFF2-40B4-BE49-F238E27FC236}">
                      <a16:creationId xmlns:a16="http://schemas.microsoft.com/office/drawing/2014/main" id="{84380D17-9777-4447-9014-27228A5DC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708" y="3828828"/>
                  <a:ext cx="612961" cy="612961"/>
                </a:xfrm>
                <a:prstGeom prst="rect">
                  <a:avLst/>
                </a:prstGeom>
              </p:spPr>
            </p:pic>
            <p:sp>
              <p:nvSpPr>
                <p:cNvPr id="8" name="Metin kutusu 12">
                  <a:extLst>
                    <a:ext uri="{FF2B5EF4-FFF2-40B4-BE49-F238E27FC236}">
                      <a16:creationId xmlns:a16="http://schemas.microsoft.com/office/drawing/2014/main" id="{EB83AFCD-142F-C34E-864D-A928A0459386}"/>
                    </a:ext>
                  </a:extLst>
                </p:cNvPr>
                <p:cNvSpPr txBox="1"/>
                <p:nvPr/>
              </p:nvSpPr>
              <p:spPr>
                <a:xfrm>
                  <a:off x="5605653" y="4586772"/>
                  <a:ext cx="1805992" cy="369332"/>
                </a:xfrm>
                <a:prstGeom prst="rect">
                  <a:avLst/>
                </a:prstGeom>
                <a:noFill/>
              </p:spPr>
              <p:txBody>
                <a:bodyPr wrap="square">
                  <a:spAutoFit/>
                </a:bodyPr>
                <a:lstStyle/>
                <a:p>
                  <a:pPr eaLnBrk="1" hangingPunct="1">
                    <a:spcBef>
                      <a:spcPct val="0"/>
                    </a:spcBef>
                    <a:buFontTx/>
                    <a:buNone/>
                  </a:pPr>
                  <a:r>
                    <a:rPr lang="en-US" altLang="en-US" sz="1800" b="1" dirty="0">
                      <a:solidFill>
                        <a:schemeClr val="bg1"/>
                      </a:solidFill>
                      <a:latin typeface="Source Sans Pro" panose="020B0503030403020204" pitchFamily="34" charset="0"/>
                      <a:ea typeface="Source Sans Pro" panose="020B0503030403020204" pitchFamily="34" charset="0"/>
                    </a:rPr>
                    <a:t>@bulent_ozcan</a:t>
                  </a:r>
                </a:p>
              </p:txBody>
            </p:sp>
          </p:grpSp>
          <p:grpSp>
            <p:nvGrpSpPr>
              <p:cNvPr id="9" name="Grup 13">
                <a:extLst>
                  <a:ext uri="{FF2B5EF4-FFF2-40B4-BE49-F238E27FC236}">
                    <a16:creationId xmlns:a16="http://schemas.microsoft.com/office/drawing/2014/main" id="{1D2A4540-151A-DA44-821B-917A6C4A8F18}"/>
                  </a:ext>
                </a:extLst>
              </p:cNvPr>
              <p:cNvGrpSpPr>
                <a:grpSpLocks noChangeAspect="1"/>
              </p:cNvGrpSpPr>
              <p:nvPr/>
            </p:nvGrpSpPr>
            <p:grpSpPr>
              <a:xfrm>
                <a:off x="6247312" y="4107867"/>
                <a:ext cx="1549478" cy="1144136"/>
                <a:chOff x="7413575" y="3776168"/>
                <a:chExt cx="1549478" cy="1144136"/>
              </a:xfrm>
            </p:grpSpPr>
            <p:pic>
              <p:nvPicPr>
                <p:cNvPr id="10" name="Resim 15">
                  <a:extLst>
                    <a:ext uri="{FF2B5EF4-FFF2-40B4-BE49-F238E27FC236}">
                      <a16:creationId xmlns:a16="http://schemas.microsoft.com/office/drawing/2014/main" id="{813F8796-D380-9742-BA0E-D5BA17CB40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759" y="3776168"/>
                  <a:ext cx="641710" cy="641710"/>
                </a:xfrm>
                <a:prstGeom prst="rect">
                  <a:avLst/>
                </a:prstGeom>
              </p:spPr>
            </p:pic>
            <p:sp>
              <p:nvSpPr>
                <p:cNvPr id="11" name="Metin kutusu 17">
                  <a:extLst>
                    <a:ext uri="{FF2B5EF4-FFF2-40B4-BE49-F238E27FC236}">
                      <a16:creationId xmlns:a16="http://schemas.microsoft.com/office/drawing/2014/main" id="{3D2AFF3A-A5C0-8C4B-9072-CBCAA564702F}"/>
                    </a:ext>
                  </a:extLst>
                </p:cNvPr>
                <p:cNvSpPr txBox="1"/>
                <p:nvPr/>
              </p:nvSpPr>
              <p:spPr>
                <a:xfrm>
                  <a:off x="7413575" y="4550972"/>
                  <a:ext cx="1549478" cy="369332"/>
                </a:xfrm>
                <a:prstGeom prst="rect">
                  <a:avLst/>
                </a:prstGeom>
                <a:noFill/>
              </p:spPr>
              <p:txBody>
                <a:bodyPr wrap="square">
                  <a:spAutoFit/>
                </a:bodyPr>
                <a:lstStyle/>
                <a:p>
                  <a:pPr eaLnBrk="1" hangingPunct="1">
                    <a:spcBef>
                      <a:spcPct val="0"/>
                    </a:spcBef>
                    <a:buFontTx/>
                    <a:buNone/>
                  </a:pPr>
                  <a:r>
                    <a:rPr lang="en-US" altLang="en-US" sz="1800" b="1" dirty="0" err="1">
                      <a:solidFill>
                        <a:schemeClr val="bg1"/>
                      </a:solidFill>
                      <a:latin typeface="Source Sans Pro" panose="020B0503030403020204" pitchFamily="34" charset="0"/>
                      <a:ea typeface="Source Sans Pro" panose="020B0503030403020204" pitchFamily="34" charset="0"/>
                    </a:rPr>
                    <a:t>Bülent</a:t>
                  </a:r>
                  <a:r>
                    <a:rPr lang="en-US" altLang="en-US" sz="1800" b="1" dirty="0">
                      <a:solidFill>
                        <a:schemeClr val="bg1"/>
                      </a:solidFill>
                      <a:latin typeface="Source Sans Pro" panose="020B0503030403020204" pitchFamily="34" charset="0"/>
                      <a:ea typeface="Source Sans Pro" panose="020B0503030403020204" pitchFamily="34" charset="0"/>
                    </a:rPr>
                    <a:t> </a:t>
                  </a:r>
                  <a:r>
                    <a:rPr lang="en-US" altLang="en-US" sz="1800" b="1" dirty="0" err="1">
                      <a:solidFill>
                        <a:schemeClr val="bg1"/>
                      </a:solidFill>
                      <a:latin typeface="Source Sans Pro" panose="020B0503030403020204" pitchFamily="34" charset="0"/>
                      <a:ea typeface="Source Sans Pro" panose="020B0503030403020204" pitchFamily="34" charset="0"/>
                    </a:rPr>
                    <a:t>Özcan</a:t>
                  </a:r>
                  <a:endParaRPr lang="en-US" altLang="en-US" sz="1800" b="1" dirty="0">
                    <a:solidFill>
                      <a:schemeClr val="bg1"/>
                    </a:solidFill>
                    <a:latin typeface="Source Sans Pro" panose="020B0503030403020204" pitchFamily="34" charset="0"/>
                    <a:ea typeface="Source Sans Pro" panose="020B0503030403020204" pitchFamily="34" charset="0"/>
                  </a:endParaRPr>
                </a:p>
              </p:txBody>
            </p:sp>
          </p:grpSp>
          <p:grpSp>
            <p:nvGrpSpPr>
              <p:cNvPr id="12" name="Grup 18">
                <a:extLst>
                  <a:ext uri="{FF2B5EF4-FFF2-40B4-BE49-F238E27FC236}">
                    <a16:creationId xmlns:a16="http://schemas.microsoft.com/office/drawing/2014/main" id="{719F42B6-8BCC-6B40-8205-6580F00575D8}"/>
                  </a:ext>
                </a:extLst>
              </p:cNvPr>
              <p:cNvGrpSpPr>
                <a:grpSpLocks noChangeAspect="1"/>
              </p:cNvGrpSpPr>
              <p:nvPr/>
            </p:nvGrpSpPr>
            <p:grpSpPr>
              <a:xfrm>
                <a:off x="7771970" y="4067379"/>
                <a:ext cx="1684601" cy="1182227"/>
                <a:chOff x="8779894" y="3747569"/>
                <a:chExt cx="1684601" cy="1182227"/>
              </a:xfrm>
            </p:grpSpPr>
            <p:pic>
              <p:nvPicPr>
                <p:cNvPr id="13" name="Resim 19">
                  <a:extLst>
                    <a:ext uri="{FF2B5EF4-FFF2-40B4-BE49-F238E27FC236}">
                      <a16:creationId xmlns:a16="http://schemas.microsoft.com/office/drawing/2014/main" id="{9C190843-21D0-E84A-8B2C-E02C8842F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8269" y="3747569"/>
                  <a:ext cx="719656" cy="719656"/>
                </a:xfrm>
                <a:prstGeom prst="rect">
                  <a:avLst/>
                </a:prstGeom>
              </p:spPr>
            </p:pic>
            <p:sp>
              <p:nvSpPr>
                <p:cNvPr id="14" name="Metin kutusu 21">
                  <a:extLst>
                    <a:ext uri="{FF2B5EF4-FFF2-40B4-BE49-F238E27FC236}">
                      <a16:creationId xmlns:a16="http://schemas.microsoft.com/office/drawing/2014/main" id="{E720B62C-3344-384A-A08F-755FFE71F46B}"/>
                    </a:ext>
                  </a:extLst>
                </p:cNvPr>
                <p:cNvSpPr txBox="1"/>
                <p:nvPr/>
              </p:nvSpPr>
              <p:spPr>
                <a:xfrm>
                  <a:off x="8779894" y="4560464"/>
                  <a:ext cx="1684601" cy="369332"/>
                </a:xfrm>
                <a:prstGeom prst="rect">
                  <a:avLst/>
                </a:prstGeom>
                <a:noFill/>
              </p:spPr>
              <p:txBody>
                <a:bodyPr wrap="square">
                  <a:spAutoFit/>
                </a:bodyPr>
                <a:lstStyle/>
                <a:p>
                  <a:pPr eaLnBrk="1" hangingPunct="1">
                    <a:spcBef>
                      <a:spcPct val="0"/>
                    </a:spcBef>
                    <a:buFontTx/>
                    <a:buNone/>
                  </a:pPr>
                  <a:r>
                    <a:rPr lang="en-US" altLang="en-US" sz="1800" b="1" dirty="0" err="1">
                      <a:solidFill>
                        <a:schemeClr val="bg1"/>
                      </a:solidFill>
                      <a:latin typeface="Source Sans Pro" panose="020B0503030403020204" pitchFamily="34" charset="0"/>
                      <a:ea typeface="Source Sans Pro" panose="020B0503030403020204" pitchFamily="34" charset="0"/>
                    </a:rPr>
                    <a:t>Bülent</a:t>
                  </a:r>
                  <a:r>
                    <a:rPr lang="en-US" altLang="en-US" sz="1800" b="1" dirty="0">
                      <a:solidFill>
                        <a:schemeClr val="bg1"/>
                      </a:solidFill>
                      <a:latin typeface="Source Sans Pro" panose="020B0503030403020204" pitchFamily="34" charset="0"/>
                      <a:ea typeface="Source Sans Pro" panose="020B0503030403020204" pitchFamily="34" charset="0"/>
                    </a:rPr>
                    <a:t> </a:t>
                  </a:r>
                  <a:r>
                    <a:rPr lang="en-US" altLang="en-US" sz="1800" b="1" dirty="0" err="1">
                      <a:solidFill>
                        <a:schemeClr val="bg1"/>
                      </a:solidFill>
                      <a:latin typeface="Source Sans Pro" panose="020B0503030403020204" pitchFamily="34" charset="0"/>
                      <a:ea typeface="Source Sans Pro" panose="020B0503030403020204" pitchFamily="34" charset="0"/>
                    </a:rPr>
                    <a:t>Özcan</a:t>
                  </a:r>
                  <a:endParaRPr lang="en-US" altLang="en-US" sz="1800" b="1" dirty="0">
                    <a:solidFill>
                      <a:schemeClr val="bg1"/>
                    </a:solidFill>
                    <a:latin typeface="Source Sans Pro" panose="020B0503030403020204" pitchFamily="34" charset="0"/>
                    <a:ea typeface="Source Sans Pro" panose="020B0503030403020204" pitchFamily="34" charset="0"/>
                  </a:endParaRPr>
                </a:p>
              </p:txBody>
            </p:sp>
          </p:grpSp>
        </p:grpSp>
        <p:sp>
          <p:nvSpPr>
            <p:cNvPr id="15" name="Metin kutusu 3">
              <a:extLst>
                <a:ext uri="{FF2B5EF4-FFF2-40B4-BE49-F238E27FC236}">
                  <a16:creationId xmlns:a16="http://schemas.microsoft.com/office/drawing/2014/main" id="{4859622A-20ED-4546-BCBB-8C49E2D80FF3}"/>
                </a:ext>
              </a:extLst>
            </p:cNvPr>
            <p:cNvSpPr txBox="1"/>
            <p:nvPr/>
          </p:nvSpPr>
          <p:spPr>
            <a:xfrm>
              <a:off x="4274768" y="1798054"/>
              <a:ext cx="3634792" cy="2308324"/>
            </a:xfrm>
            <a:prstGeom prst="rect">
              <a:avLst/>
            </a:prstGeom>
            <a:noFill/>
          </p:spPr>
          <p:txBody>
            <a:bodyPr wrap="square" rtlCol="0">
              <a:spAutoFit/>
            </a:bodyPr>
            <a:lstStyle/>
            <a:p>
              <a:pPr algn="ctr"/>
              <a:r>
                <a:rPr lang="tr-TR" sz="36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Teşekkürler</a:t>
              </a:r>
            </a:p>
            <a:p>
              <a:pPr algn="ctr"/>
              <a:endParaRPr lang="tr-TR" sz="3600"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a:p>
              <a:pPr algn="ctr"/>
              <a:r>
                <a:rPr lang="tr-TR" sz="36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Bülent ÖZCAN</a:t>
              </a:r>
            </a:p>
            <a:p>
              <a:pPr algn="ctr"/>
              <a:r>
                <a:rPr lang="en-US" sz="36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bozcan@ab.gov.tr</a:t>
              </a:r>
              <a:endParaRPr lang="tr-TR" sz="3600"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grpSp>
    </p:spTree>
    <p:extLst>
      <p:ext uri="{BB962C8B-B14F-4D97-AF65-F5344CB8AC3E}">
        <p14:creationId xmlns:p14="http://schemas.microsoft.com/office/powerpoint/2010/main" val="32233302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3400" dirty="0">
                <a:solidFill>
                  <a:schemeClr val="bg1"/>
                </a:solidFill>
                <a:latin typeface="Calibri" panose="020F0502020204030204" pitchFamily="34" charset="0"/>
                <a:cs typeface="Calibri" panose="020F0502020204030204" pitchFamily="34" charset="0"/>
              </a:rPr>
              <a:t>EĞİTİM İSTİHDAM VE SOSYAL POLİTİKA </a:t>
            </a:r>
            <a:r>
              <a:rPr lang="en-GB" altLang="tr-TR" sz="3400" dirty="0">
                <a:solidFill>
                  <a:schemeClr val="bg1"/>
                </a:solidFill>
                <a:latin typeface="Calibri" panose="020F0502020204030204" pitchFamily="34" charset="0"/>
                <a:cs typeface="Calibri" panose="020F0502020204030204" pitchFamily="34" charset="0"/>
              </a:rPr>
              <a:t>PROGRAMI </a:t>
            </a:r>
          </a:p>
        </p:txBody>
      </p:sp>
      <p:sp>
        <p:nvSpPr>
          <p:cNvPr id="22541" name="Rectangle 3"/>
          <p:cNvSpPr>
            <a:spLocks noChangeArrowheads="1"/>
          </p:cNvSpPr>
          <p:nvPr/>
        </p:nvSpPr>
        <p:spPr bwMode="auto">
          <a:xfrm>
            <a:off x="584790" y="1318440"/>
            <a:ext cx="480313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Faydalanıcı Kurumlar: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Eğitim, istihdam ve sosyal politika alanında faaliyet gösteren kurum/kuruluşlar faydalanıcı olabilir. Eğitim Kurumları, Mesleki Kuruluşlar, Odalar, Üniversiteler gibi.  </a:t>
            </a:r>
          </a:p>
        </p:txBody>
      </p:sp>
      <p:sp>
        <p:nvSpPr>
          <p:cNvPr id="22539" name="Rectangle 4"/>
          <p:cNvSpPr>
            <a:spLocks noChangeArrowheads="1"/>
          </p:cNvSpPr>
          <p:nvPr/>
        </p:nvSpPr>
        <p:spPr bwMode="auto">
          <a:xfrm>
            <a:off x="2932076" y="3472247"/>
            <a:ext cx="3936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15" name="Oval 18">
            <a:extLst>
              <a:ext uri="{FF2B5EF4-FFF2-40B4-BE49-F238E27FC236}">
                <a16:creationId xmlns:a16="http://schemas.microsoft.com/office/drawing/2014/main" id="{83B76BC3-E7FB-1544-8D67-3CB9D178F9D2}"/>
              </a:ext>
            </a:extLst>
          </p:cNvPr>
          <p:cNvSpPr>
            <a:spLocks/>
          </p:cNvSpPr>
          <p:nvPr/>
        </p:nvSpPr>
        <p:spPr bwMode="auto">
          <a:xfrm>
            <a:off x="235440" y="1430869"/>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21" name="Rectangle 4"/>
          <p:cNvSpPr>
            <a:spLocks noChangeArrowheads="1"/>
          </p:cNvSpPr>
          <p:nvPr/>
        </p:nvSpPr>
        <p:spPr bwMode="auto">
          <a:xfrm>
            <a:off x="7880959" y="4441096"/>
            <a:ext cx="39360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323.600.000 Avro </a:t>
            </a:r>
          </a:p>
        </p:txBody>
      </p:sp>
      <p:sp>
        <p:nvSpPr>
          <p:cNvPr id="27" name="Rectangle 2"/>
          <p:cNvSpPr>
            <a:spLocks noChangeArrowheads="1"/>
          </p:cNvSpPr>
          <p:nvPr/>
        </p:nvSpPr>
        <p:spPr bwMode="auto">
          <a:xfrm>
            <a:off x="889621" y="4576886"/>
            <a:ext cx="64912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Nelerden Faydalanılabilir?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Projeler kapsamında sağlanan temel hizmetler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Eğitimler, </a:t>
            </a:r>
            <a:r>
              <a:rPr kumimoji="0" lang="tr-TR" altLang="tr-TR"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Mentörlükler</a:t>
            </a: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Danışmanlık</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Hibe Programları aracılığı ile projelere destek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Eğitim, istihdam ve sosyal politika destekleri </a:t>
            </a:r>
          </a:p>
        </p:txBody>
      </p:sp>
      <p:sp>
        <p:nvSpPr>
          <p:cNvPr id="30" name="Rectangle 2"/>
          <p:cNvSpPr>
            <a:spLocks noChangeArrowheads="1"/>
          </p:cNvSpPr>
          <p:nvPr/>
        </p:nvSpPr>
        <p:spPr bwMode="auto">
          <a:xfrm>
            <a:off x="7310513" y="3207695"/>
            <a:ext cx="6078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8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http://www.ikg.gov.tr/</a:t>
            </a:r>
          </a:p>
        </p:txBody>
      </p:sp>
      <p:sp>
        <p:nvSpPr>
          <p:cNvPr id="18" name="Oval 17">
            <a:extLst>
              <a:ext uri="{FF2B5EF4-FFF2-40B4-BE49-F238E27FC236}">
                <a16:creationId xmlns:a16="http://schemas.microsoft.com/office/drawing/2014/main" id="{FAFD28CC-CA32-3049-AEDF-BF95F927201A}"/>
              </a:ext>
            </a:extLst>
          </p:cNvPr>
          <p:cNvSpPr>
            <a:spLocks/>
          </p:cNvSpPr>
          <p:nvPr/>
        </p:nvSpPr>
        <p:spPr bwMode="auto">
          <a:xfrm>
            <a:off x="268518" y="4699447"/>
            <a:ext cx="373063" cy="388569"/>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36" name="Oval 18">
            <a:extLst>
              <a:ext uri="{FF2B5EF4-FFF2-40B4-BE49-F238E27FC236}">
                <a16:creationId xmlns:a16="http://schemas.microsoft.com/office/drawing/2014/main" id="{83B76BC3-E7FB-1544-8D67-3CB9D178F9D2}"/>
              </a:ext>
            </a:extLst>
          </p:cNvPr>
          <p:cNvSpPr>
            <a:spLocks/>
          </p:cNvSpPr>
          <p:nvPr/>
        </p:nvSpPr>
        <p:spPr bwMode="auto">
          <a:xfrm>
            <a:off x="7299201" y="4530182"/>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pic>
        <p:nvPicPr>
          <p:cNvPr id="1026" name="Picture 2" descr="http://www.ikg.gov.tr/wp-content/uploads/2022/05/banner0520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703" y="1580932"/>
            <a:ext cx="5492650" cy="138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642423"/>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309710" y="212319"/>
            <a:ext cx="13501710"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3400" dirty="0">
                <a:solidFill>
                  <a:schemeClr val="bg1"/>
                </a:solidFill>
                <a:latin typeface="Calibri" panose="020F0502020204030204" pitchFamily="34" charset="0"/>
                <a:cs typeface="Calibri" panose="020F0502020204030204" pitchFamily="34" charset="0"/>
              </a:rPr>
              <a:t>        Yenilenebilir Gençlik Enerjisi Projesi (RE-YOU)</a:t>
            </a:r>
            <a:endParaRPr lang="en-GB" altLang="tr-TR" sz="3400" dirty="0">
              <a:solidFill>
                <a:schemeClr val="bg1"/>
              </a:solidFill>
              <a:latin typeface="Calibri" panose="020F0502020204030204" pitchFamily="34" charset="0"/>
              <a:cs typeface="Calibri" panose="020F0502020204030204" pitchFamily="34" charset="0"/>
            </a:endParaRPr>
          </a:p>
        </p:txBody>
      </p:sp>
      <p:sp>
        <p:nvSpPr>
          <p:cNvPr id="22531" name="Content Placeholder 2"/>
          <p:cNvSpPr txBox="1">
            <a:spLocks/>
          </p:cNvSpPr>
          <p:nvPr/>
        </p:nvSpPr>
        <p:spPr bwMode="auto">
          <a:xfrm>
            <a:off x="165100" y="1022350"/>
            <a:ext cx="11163774" cy="111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Projenin amacı; mesleki eğitim fırsatlarının geliştirilmesi ve daha fazla sayıda gencin yenilenebilir enerji sektöründe istihdam edilmesi.</a:t>
            </a:r>
            <a:endPar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41" name="Rectangle 3"/>
          <p:cNvSpPr>
            <a:spLocks noChangeArrowheads="1"/>
          </p:cNvSpPr>
          <p:nvPr/>
        </p:nvSpPr>
        <p:spPr bwMode="auto">
          <a:xfrm>
            <a:off x="864954" y="2254776"/>
            <a:ext cx="66709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Kurumlar: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Güney Marmara Kalkınma Ajansı</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Balıkesir Üniversitesi ve Çanakkale 18 Mart Üniversitesi</a:t>
            </a:r>
          </a:p>
        </p:txBody>
      </p:sp>
      <p:sp>
        <p:nvSpPr>
          <p:cNvPr id="22539" name="Rectangle 4"/>
          <p:cNvSpPr>
            <a:spLocks noChangeArrowheads="1"/>
          </p:cNvSpPr>
          <p:nvPr/>
        </p:nvSpPr>
        <p:spPr bwMode="auto">
          <a:xfrm>
            <a:off x="840386" y="3478620"/>
            <a:ext cx="56500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7.500.000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Süre: </a:t>
            </a:r>
            <a:r>
              <a:rPr kumimoji="0" lang="tr-TR" altLang="tr-TR" sz="20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50 ay </a:t>
            </a: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Ağustos 2020-Kasım 2024)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Modalite</a:t>
            </a: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Teknik Destek ve Mal Alımı</a:t>
            </a:r>
          </a:p>
        </p:txBody>
      </p:sp>
      <p:grpSp>
        <p:nvGrpSpPr>
          <p:cNvPr id="9" name="Group 8"/>
          <p:cNvGrpSpPr>
            <a:grpSpLocks/>
          </p:cNvGrpSpPr>
          <p:nvPr/>
        </p:nvGrpSpPr>
        <p:grpSpPr bwMode="auto">
          <a:xfrm>
            <a:off x="294201" y="4930666"/>
            <a:ext cx="7113030" cy="1323439"/>
            <a:chOff x="520536" y="5097016"/>
            <a:chExt cx="4875505" cy="1237535"/>
          </a:xfrm>
        </p:grpSpPr>
        <p:sp>
          <p:nvSpPr>
            <p:cNvPr id="22537" name="Rectangle 2"/>
            <p:cNvSpPr>
              <a:spLocks noChangeArrowheads="1"/>
            </p:cNvSpPr>
            <p:nvPr/>
          </p:nvSpPr>
          <p:spPr bwMode="auto">
            <a:xfrm>
              <a:off x="864736" y="5097016"/>
              <a:ext cx="4531305" cy="123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RE-</a:t>
              </a:r>
              <a:r>
                <a:rPr kumimoji="0" lang="tr-TR" altLang="tr-TR" sz="20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You</a:t>
              </a: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Projesi’yle yenilenebilir enerji kaynakları konusunda büyük potansiyele sahip olan Güney Marmara Bölgesi’ni bu alanda dünyanın önde gelen eğitim ve kariyer merkezlerinden biri haline getirmek amaçlanıyor. </a:t>
              </a:r>
            </a:p>
          </p:txBody>
        </p:sp>
        <p:sp>
          <p:nvSpPr>
            <p:cNvPr id="12" name="Oval 17">
              <a:extLst>
                <a:ext uri="{FF2B5EF4-FFF2-40B4-BE49-F238E27FC236}">
                  <a16:creationId xmlns:a16="http://schemas.microsoft.com/office/drawing/2014/main" id="{FAFD28CC-CA32-3049-AEDF-BF95F927201A}"/>
                </a:ext>
              </a:extLst>
            </p:cNvPr>
            <p:cNvSpPr>
              <a:spLocks/>
            </p:cNvSpPr>
            <p:nvPr/>
          </p:nvSpPr>
          <p:spPr bwMode="auto">
            <a:xfrm>
              <a:off x="520536" y="5243231"/>
              <a:ext cx="255710" cy="363347"/>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pSp>
      <p:sp>
        <p:nvSpPr>
          <p:cNvPr id="15" name="Oval 18">
            <a:extLst>
              <a:ext uri="{FF2B5EF4-FFF2-40B4-BE49-F238E27FC236}">
                <a16:creationId xmlns:a16="http://schemas.microsoft.com/office/drawing/2014/main" id="{83B76BC3-E7FB-1544-8D67-3CB9D178F9D2}"/>
              </a:ext>
            </a:extLst>
          </p:cNvPr>
          <p:cNvSpPr>
            <a:spLocks/>
          </p:cNvSpPr>
          <p:nvPr/>
        </p:nvSpPr>
        <p:spPr bwMode="auto">
          <a:xfrm>
            <a:off x="294202" y="2310420"/>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231" y="1992313"/>
            <a:ext cx="4355040" cy="3801520"/>
          </a:xfrm>
          <a:prstGeom prst="rect">
            <a:avLst/>
          </a:prstGeom>
        </p:spPr>
      </p:pic>
      <p:sp>
        <p:nvSpPr>
          <p:cNvPr id="13" name="Oval 18">
            <a:extLst>
              <a:ext uri="{FF2B5EF4-FFF2-40B4-BE49-F238E27FC236}">
                <a16:creationId xmlns:a16="http://schemas.microsoft.com/office/drawing/2014/main" id="{83B76BC3-E7FB-1544-8D67-3CB9D178F9D2}"/>
              </a:ext>
            </a:extLst>
          </p:cNvPr>
          <p:cNvSpPr>
            <a:spLocks/>
          </p:cNvSpPr>
          <p:nvPr/>
        </p:nvSpPr>
        <p:spPr bwMode="auto">
          <a:xfrm>
            <a:off x="258343" y="3619268"/>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3469231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309710" y="56463"/>
            <a:ext cx="13501710" cy="825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2400" dirty="0">
                <a:solidFill>
                  <a:schemeClr val="bg1"/>
                </a:solidFill>
                <a:latin typeface="Calibri" panose="020F0502020204030204" pitchFamily="34" charset="0"/>
                <a:cs typeface="Calibri" panose="020F0502020204030204" pitchFamily="34" charset="0"/>
              </a:rPr>
              <a:t>        </a:t>
            </a:r>
            <a:r>
              <a:rPr lang="tr-TR" altLang="tr-TR" sz="2800" dirty="0">
                <a:solidFill>
                  <a:schemeClr val="bg1"/>
                </a:solidFill>
                <a:latin typeface="Calibri" panose="020F0502020204030204" pitchFamily="34" charset="0"/>
                <a:cs typeface="Calibri" panose="020F0502020204030204" pitchFamily="34" charset="0"/>
              </a:rPr>
              <a:t>Ne Eğitimde Ne İstihdamda Olan Gençlere Yönelik </a:t>
            </a:r>
            <a:br>
              <a:rPr lang="tr-TR" altLang="tr-TR" sz="2800" dirty="0">
                <a:solidFill>
                  <a:schemeClr val="bg1"/>
                </a:solidFill>
                <a:latin typeface="Calibri" panose="020F0502020204030204" pitchFamily="34" charset="0"/>
                <a:cs typeface="Calibri" panose="020F0502020204030204" pitchFamily="34" charset="0"/>
              </a:rPr>
            </a:br>
            <a:r>
              <a:rPr lang="tr-TR" altLang="tr-TR" sz="2800" dirty="0">
                <a:solidFill>
                  <a:schemeClr val="bg1"/>
                </a:solidFill>
                <a:latin typeface="Calibri" panose="020F0502020204030204" pitchFamily="34" charset="0"/>
                <a:cs typeface="Calibri" panose="020F0502020204030204" pitchFamily="34" charset="0"/>
              </a:rPr>
              <a:t>Destek Programı-NEET PRO</a:t>
            </a:r>
            <a:endParaRPr lang="en-GB" altLang="tr-TR" sz="2800" dirty="0">
              <a:solidFill>
                <a:schemeClr val="bg1"/>
              </a:solidFill>
              <a:latin typeface="Calibri" panose="020F0502020204030204" pitchFamily="34" charset="0"/>
              <a:cs typeface="Calibri" panose="020F0502020204030204" pitchFamily="34" charset="0"/>
            </a:endParaRPr>
          </a:p>
        </p:txBody>
      </p:sp>
      <p:sp>
        <p:nvSpPr>
          <p:cNvPr id="22531" name="Content Placeholder 2"/>
          <p:cNvSpPr txBox="1">
            <a:spLocks/>
          </p:cNvSpPr>
          <p:nvPr/>
        </p:nvSpPr>
        <p:spPr bwMode="auto">
          <a:xfrm>
            <a:off x="165100" y="1408284"/>
            <a:ext cx="12026900" cy="72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Kapsamlı ve bütüncül işgücü piyasası tedbirleri yoluyla ne istihdamda ne eğitimde olan gençlerin (NEET) istihdam edilebilirliğinin ve işgücü piyasasına katılımlarının desteklemesi hedeflenmektedir.</a:t>
            </a:r>
          </a:p>
        </p:txBody>
      </p:sp>
      <p:sp>
        <p:nvSpPr>
          <p:cNvPr id="22541" name="Rectangle 3"/>
          <p:cNvSpPr>
            <a:spLocks noChangeArrowheads="1"/>
          </p:cNvSpPr>
          <p:nvPr/>
        </p:nvSpPr>
        <p:spPr bwMode="auto">
          <a:xfrm>
            <a:off x="796365" y="2578170"/>
            <a:ext cx="65243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 Türkiye İş Kurumu (İŞKUR)</a:t>
            </a:r>
          </a:p>
        </p:txBody>
      </p:sp>
      <p:sp>
        <p:nvSpPr>
          <p:cNvPr id="22539" name="Rectangle 4"/>
          <p:cNvSpPr>
            <a:spLocks noChangeArrowheads="1"/>
          </p:cNvSpPr>
          <p:nvPr/>
        </p:nvSpPr>
        <p:spPr bwMode="auto">
          <a:xfrm>
            <a:off x="884740" y="3173504"/>
            <a:ext cx="51036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17.000.000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Talep Edilebilecek Hibe Miktarı: </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En az 200.000 Avro; en fazla 350.000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Süre: 10 ila 12 ay </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599" y="2136520"/>
            <a:ext cx="5199529" cy="4245409"/>
          </a:xfrm>
          <a:prstGeom prst="rect">
            <a:avLst/>
          </a:prstGeom>
        </p:spPr>
      </p:pic>
      <p:sp>
        <p:nvSpPr>
          <p:cNvPr id="16" name="Oval 18">
            <a:extLst>
              <a:ext uri="{FF2B5EF4-FFF2-40B4-BE49-F238E27FC236}">
                <a16:creationId xmlns:a16="http://schemas.microsoft.com/office/drawing/2014/main" id="{83B76BC3-E7FB-1544-8D67-3CB9D178F9D2}"/>
              </a:ext>
            </a:extLst>
          </p:cNvPr>
          <p:cNvSpPr>
            <a:spLocks/>
          </p:cNvSpPr>
          <p:nvPr/>
        </p:nvSpPr>
        <p:spPr bwMode="auto">
          <a:xfrm>
            <a:off x="294202" y="2579355"/>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7" name="Oval 18">
            <a:extLst>
              <a:ext uri="{FF2B5EF4-FFF2-40B4-BE49-F238E27FC236}">
                <a16:creationId xmlns:a16="http://schemas.microsoft.com/office/drawing/2014/main" id="{83B76BC3-E7FB-1544-8D67-3CB9D178F9D2}"/>
              </a:ext>
            </a:extLst>
          </p:cNvPr>
          <p:cNvSpPr>
            <a:spLocks/>
          </p:cNvSpPr>
          <p:nvPr/>
        </p:nvSpPr>
        <p:spPr bwMode="auto">
          <a:xfrm>
            <a:off x="294202" y="3375257"/>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6" name="Metin kutusu 5"/>
          <p:cNvSpPr txBox="1"/>
          <p:nvPr/>
        </p:nvSpPr>
        <p:spPr>
          <a:xfrm>
            <a:off x="294202" y="4643718"/>
            <a:ext cx="5550786"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srgbClr val="FF0000"/>
                </a:solidFill>
                <a:effectLst/>
                <a:uLnTx/>
                <a:uFillTx/>
                <a:latin typeface="Calibri"/>
                <a:ea typeface="Source Sans Pro" panose="020B0503030403020204" pitchFamily="34" charset="-94"/>
                <a:cs typeface="Calibri" panose="020F0502020204030204" pitchFamily="34" charset="0"/>
              </a:rPr>
              <a:t>Kimler başvurabilir?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a:ea typeface="Source Sans Pro" panose="020B0503030403020204" pitchFamily="34" charset="-94"/>
                <a:cs typeface="Calibri" panose="020F0502020204030204" pitchFamily="34" charset="0"/>
              </a:rPr>
              <a:t>Üniversiteler, meslek odaları, yerel yönetimler, kalkınma ajansları ve sivil toplum kuruluşları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2000" b="0" i="0" u="none" strike="noStrike" kern="1200" cap="none" spc="0" normalizeH="0" baseline="0" noProof="0" dirty="0">
              <a:ln>
                <a:noFill/>
              </a:ln>
              <a:solidFill>
                <a:prstClr val="white"/>
              </a:solidFill>
              <a:effectLst/>
              <a:uLnTx/>
              <a:uFillTx/>
              <a:latin typeface="Calibri"/>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srgbClr val="FF0000"/>
                </a:solidFill>
                <a:effectLst/>
                <a:uLnTx/>
                <a:uFillTx/>
                <a:latin typeface="Calibri"/>
                <a:ea typeface="Source Sans Pro" panose="020B0503030403020204" pitchFamily="34" charset="-94"/>
                <a:cs typeface="Calibri" panose="020F0502020204030204" pitchFamily="34" charset="0"/>
              </a:rPr>
              <a:t>Hedef Kitle: </a:t>
            </a:r>
            <a:r>
              <a:rPr kumimoji="0" lang="tr-TR" altLang="tr-TR" sz="2000" b="0" i="0" u="none" strike="noStrike" kern="1200" cap="none" spc="0" normalizeH="0" baseline="0" noProof="0" dirty="0">
                <a:ln>
                  <a:noFill/>
                </a:ln>
                <a:solidFill>
                  <a:prstClr val="white"/>
                </a:solidFill>
                <a:effectLst/>
                <a:uLnTx/>
                <a:uFillTx/>
                <a:latin typeface="Calibri"/>
                <a:ea typeface="Source Sans Pro" panose="020B0503030403020204" pitchFamily="34" charset="-94"/>
                <a:cs typeface="Calibri" panose="020F0502020204030204" pitchFamily="34" charset="0"/>
              </a:rPr>
              <a:t>15-29 yaş arası </a:t>
            </a:r>
            <a:r>
              <a:rPr kumimoji="0" lang="tr-TR" altLang="tr-TR" sz="2000" b="0" i="0" u="none" strike="noStrike" kern="1200" cap="none" spc="0" normalizeH="0" baseline="0" noProof="0" dirty="0" err="1">
                <a:ln>
                  <a:noFill/>
                </a:ln>
                <a:solidFill>
                  <a:prstClr val="white"/>
                </a:solidFill>
                <a:effectLst/>
                <a:uLnTx/>
                <a:uFillTx/>
                <a:latin typeface="Calibri"/>
                <a:ea typeface="Source Sans Pro" panose="020B0503030403020204" pitchFamily="34" charset="-94"/>
                <a:cs typeface="Calibri" panose="020F0502020204030204" pitchFamily="34" charset="0"/>
              </a:rPr>
              <a:t>NEET’ler</a:t>
            </a:r>
            <a:endParaRPr kumimoji="0" lang="tr-TR" altLang="tr-TR" sz="2000" b="0" i="0" u="none" strike="noStrike" kern="1200" cap="none" spc="0" normalizeH="0" baseline="0" noProof="0" dirty="0">
              <a:ln>
                <a:noFill/>
              </a:ln>
              <a:solidFill>
                <a:prstClr val="white"/>
              </a:solidFill>
              <a:effectLst/>
              <a:uLnTx/>
              <a:uFillTx/>
              <a:latin typeface="Calibri"/>
              <a:ea typeface="Source Sans Pro" panose="020B0503030403020204" pitchFamily="34" charset="-94"/>
              <a:cs typeface="Calibri" panose="020F0502020204030204" pitchFamily="34" charset="0"/>
            </a:endParaRPr>
          </a:p>
        </p:txBody>
      </p:sp>
    </p:spTree>
    <p:extLst>
      <p:ext uri="{BB962C8B-B14F-4D97-AF65-F5344CB8AC3E}">
        <p14:creationId xmlns:p14="http://schemas.microsoft.com/office/powerpoint/2010/main" val="3970562773"/>
      </p:ext>
    </p:extLst>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309710" y="143435"/>
            <a:ext cx="13501710" cy="10388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2400" dirty="0">
                <a:solidFill>
                  <a:schemeClr val="bg1"/>
                </a:solidFill>
                <a:latin typeface="Calibri" panose="020F0502020204030204" pitchFamily="34" charset="0"/>
                <a:cs typeface="Calibri" panose="020F0502020204030204" pitchFamily="34" charset="0"/>
              </a:rPr>
              <a:t>        </a:t>
            </a:r>
            <a:r>
              <a:rPr lang="tr-TR" altLang="tr-TR" sz="2800" dirty="0">
                <a:solidFill>
                  <a:schemeClr val="bg1"/>
                </a:solidFill>
                <a:latin typeface="Calibri" panose="020F0502020204030204" pitchFamily="34" charset="0"/>
                <a:cs typeface="Calibri" panose="020F0502020204030204" pitchFamily="34" charset="0"/>
              </a:rPr>
              <a:t>Ne Eğitimde Ne İstihdamda Olan Gençlere Yönelik </a:t>
            </a:r>
            <a:br>
              <a:rPr lang="tr-TR" altLang="tr-TR" sz="2800" dirty="0">
                <a:solidFill>
                  <a:schemeClr val="bg1"/>
                </a:solidFill>
                <a:latin typeface="Calibri" panose="020F0502020204030204" pitchFamily="34" charset="0"/>
                <a:cs typeface="Calibri" panose="020F0502020204030204" pitchFamily="34" charset="0"/>
              </a:rPr>
            </a:br>
            <a:r>
              <a:rPr lang="tr-TR" altLang="tr-TR" sz="2800" dirty="0">
                <a:solidFill>
                  <a:schemeClr val="bg1"/>
                </a:solidFill>
                <a:latin typeface="Calibri" panose="020F0502020204030204" pitchFamily="34" charset="0"/>
                <a:cs typeface="Calibri" panose="020F0502020204030204" pitchFamily="34" charset="0"/>
              </a:rPr>
              <a:t>Destek Programı-Örnek Proje</a:t>
            </a:r>
            <a:endParaRPr lang="en-GB" altLang="tr-TR" sz="2800" dirty="0">
              <a:solidFill>
                <a:schemeClr val="bg1"/>
              </a:solidFill>
              <a:latin typeface="Calibri" panose="020F0502020204030204" pitchFamily="34" charset="0"/>
              <a:cs typeface="Calibri" panose="020F0502020204030204" pitchFamily="34" charset="0"/>
            </a:endParaRPr>
          </a:p>
        </p:txBody>
      </p:sp>
      <p:sp>
        <p:nvSpPr>
          <p:cNvPr id="22531" name="Content Placeholder 2"/>
          <p:cNvSpPr txBox="1">
            <a:spLocks/>
          </p:cNvSpPr>
          <p:nvPr/>
        </p:nvSpPr>
        <p:spPr bwMode="auto">
          <a:xfrm>
            <a:off x="173037" y="1022860"/>
            <a:ext cx="6950362" cy="16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Gençler Çalışıyor, Uşak Gelişiyor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İstihdam Garantili Proje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Uşak Üniversitesi</a:t>
            </a:r>
            <a:endPar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39" name="Rectangle 4"/>
          <p:cNvSpPr>
            <a:spLocks noChangeArrowheads="1"/>
          </p:cNvSpPr>
          <p:nvPr/>
        </p:nvSpPr>
        <p:spPr bwMode="auto">
          <a:xfrm>
            <a:off x="294202" y="3389151"/>
            <a:ext cx="4391438" cy="51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848" y="1157475"/>
            <a:ext cx="4446493" cy="5199040"/>
          </a:xfrm>
          <a:prstGeom prst="rect">
            <a:avLst/>
          </a:prstGeom>
        </p:spPr>
      </p:pic>
      <p:sp>
        <p:nvSpPr>
          <p:cNvPr id="4" name="Metin kutusu 3"/>
          <p:cNvSpPr txBox="1"/>
          <p:nvPr/>
        </p:nvSpPr>
        <p:spPr>
          <a:xfrm>
            <a:off x="294201" y="4343383"/>
            <a:ext cx="6829198"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white"/>
                </a:solidFill>
                <a:effectLst/>
                <a:uLnTx/>
                <a:uFillTx/>
                <a:latin typeface="Calibri"/>
                <a:ea typeface="+mn-ea"/>
                <a:cs typeface="+mn-cs"/>
              </a:rPr>
              <a:t>Eğitim Programları</a:t>
            </a: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Open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End</a:t>
            </a:r>
            <a:r>
              <a:rPr kumimoji="0" lang="tr-TR" sz="2000" b="0" i="0" u="none" strike="noStrike" kern="1200" cap="none" spc="0" normalizeH="0" baseline="0" noProof="0" dirty="0">
                <a:ln>
                  <a:noFill/>
                </a:ln>
                <a:solidFill>
                  <a:prstClr val="white"/>
                </a:solidFill>
                <a:effectLst/>
                <a:uLnTx/>
                <a:uFillTx/>
                <a:latin typeface="Calibri"/>
                <a:ea typeface="+mn-ea"/>
                <a:cs typeface="+mn-cs"/>
              </a:rPr>
              <a:t> İplik Makine Operatörü, Bilgisayar Destekli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Armürlü</a:t>
            </a:r>
            <a:r>
              <a:rPr kumimoji="0" lang="tr-TR" sz="2000" b="0" i="0" u="none" strike="noStrike" kern="1200" cap="none" spc="0" normalizeH="0" baseline="0" noProof="0" dirty="0">
                <a:ln>
                  <a:noFill/>
                </a:ln>
                <a:solidFill>
                  <a:prstClr val="white"/>
                </a:solidFill>
                <a:effectLst/>
                <a:uLnTx/>
                <a:uFillTx/>
                <a:latin typeface="Calibri"/>
                <a:ea typeface="+mn-ea"/>
                <a:cs typeface="+mn-cs"/>
              </a:rPr>
              <a:t> Kumaş Tasarımcısı, Grafik Tasarımcısı, Bilgisayar Destekli Reklam ve Tasarım Uzmanı, E-Ticaret Uzmanı, Konfeksiyon Elemanı (Tekstil ve Deri), Deri Kesimci, Dokuma Makinesi Operatörü, Deri Konfeksiyoncu ve Öp İplik Operatörü</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 </a:t>
            </a:r>
            <a:r>
              <a:rPr kumimoji="0" lang="tr-TR" sz="1800" b="0" i="0" u="none" strike="noStrike" kern="1200" cap="none" spc="0" normalizeH="0" baseline="0" noProof="0" dirty="0">
                <a:ln>
                  <a:noFill/>
                </a:ln>
                <a:solidFill>
                  <a:srgbClr val="333333"/>
                </a:solidFill>
                <a:effectLst/>
                <a:uLnTx/>
                <a:uFillTx/>
                <a:latin typeface="Calibri"/>
                <a:ea typeface="+mn-ea"/>
                <a:cs typeface="+mn-cs"/>
              </a:rPr>
              <a:t> </a:t>
            </a:r>
          </a:p>
        </p:txBody>
      </p:sp>
      <p:sp>
        <p:nvSpPr>
          <p:cNvPr id="5" name="Metin kutusu 4"/>
          <p:cNvSpPr txBox="1"/>
          <p:nvPr/>
        </p:nvSpPr>
        <p:spPr>
          <a:xfrm>
            <a:off x="294201" y="2946553"/>
            <a:ext cx="6829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white"/>
                </a:solidFill>
                <a:effectLst/>
                <a:uLnTx/>
                <a:uFillTx/>
                <a:latin typeface="Calibri"/>
                <a:ea typeface="+mn-ea"/>
                <a:cs typeface="+mn-cs"/>
              </a:rPr>
              <a:t>100 gencin</a:t>
            </a:r>
            <a:r>
              <a:rPr kumimoji="0" lang="tr-TR" sz="2000" b="0" i="0" u="none" strike="noStrike" kern="1200" cap="none" spc="0" normalizeH="0" baseline="0" noProof="0" dirty="0">
                <a:ln>
                  <a:noFill/>
                </a:ln>
                <a:solidFill>
                  <a:prstClr val="white"/>
                </a:solidFill>
                <a:effectLst/>
                <a:uLnTx/>
                <a:uFillTx/>
                <a:latin typeface="Calibri"/>
                <a:ea typeface="+mn-ea"/>
                <a:cs typeface="+mn-cs"/>
              </a:rPr>
              <a:t> “Kursiyer” olarak Uşak Üniversitesi bünyesinde, alanında yetkin eğitmenlerden ücretsiz eğitim alması amaçlanmıştır.</a:t>
            </a:r>
          </a:p>
        </p:txBody>
      </p:sp>
    </p:spTree>
    <p:extLst>
      <p:ext uri="{BB962C8B-B14F-4D97-AF65-F5344CB8AC3E}">
        <p14:creationId xmlns:p14="http://schemas.microsoft.com/office/powerpoint/2010/main" val="1830254508"/>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7650126" y="3358876"/>
            <a:ext cx="5039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a:ea typeface="+mn-ea"/>
                <a:cs typeface="+mn-cs"/>
                <a:hlinkClick r:id="rId2"/>
              </a:rPr>
              <a:t>www.ikg.gov.tr</a:t>
            </a:r>
            <a:r>
              <a:rPr kumimoji="0" lang="tr-TR" sz="36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5" name="Metin kutusu 4"/>
          <p:cNvSpPr txBox="1"/>
          <p:nvPr/>
        </p:nvSpPr>
        <p:spPr>
          <a:xfrm>
            <a:off x="1536517" y="268941"/>
            <a:ext cx="11672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a:ea typeface="+mn-ea"/>
                <a:cs typeface="+mn-cs"/>
              </a:rPr>
              <a:t>İNSAN KAYNAKLARININ GELİŞTİRİLMESİ PROGRAM OTORİTESİ </a:t>
            </a:r>
          </a:p>
        </p:txBody>
      </p:sp>
      <p:pic>
        <p:nvPicPr>
          <p:cNvPr id="6" name="Picture 5" descr="Graphical user interface, application&#10;&#10;Description automatically generated">
            <a:extLst>
              <a:ext uri="{FF2B5EF4-FFF2-40B4-BE49-F238E27FC236}">
                <a16:creationId xmlns:a16="http://schemas.microsoft.com/office/drawing/2014/main" id="{B8BBC51A-8CDC-E3EE-5BD3-D04208360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272" y="-291142"/>
            <a:ext cx="9920378" cy="7440284"/>
          </a:xfrm>
          <a:prstGeom prst="rect">
            <a:avLst/>
          </a:prstGeom>
        </p:spPr>
      </p:pic>
      <p:sp>
        <p:nvSpPr>
          <p:cNvPr id="7" name="TextBox 6">
            <a:extLst>
              <a:ext uri="{FF2B5EF4-FFF2-40B4-BE49-F238E27FC236}">
                <a16:creationId xmlns:a16="http://schemas.microsoft.com/office/drawing/2014/main" id="{4EBE23DF-1FE0-3887-1906-2F35F928CC6E}"/>
              </a:ext>
            </a:extLst>
          </p:cNvPr>
          <p:cNvSpPr txBox="1"/>
          <p:nvPr/>
        </p:nvSpPr>
        <p:spPr>
          <a:xfrm>
            <a:off x="7650126" y="1805685"/>
            <a:ext cx="4367702" cy="18620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prstClr val="white"/>
                </a:solidFill>
                <a:effectLst/>
                <a:uLnTx/>
                <a:uFillTx/>
                <a:latin typeface="Calibri"/>
                <a:ea typeface="+mn-ea"/>
                <a:cs typeface="+mn-cs"/>
              </a:rPr>
              <a:t>İnsan Kaynaklarının Geliştirilmesi Program Otoritesi Programı Web Sitesinde Programa dair tüm gelişmeler hakkında bilgi alabilir, açık çağrılara göz atabilirsiniz. </a:t>
            </a:r>
            <a:endParaRPr kumimoji="0" lang="en-TR" sz="2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123056"/>
      </p:ext>
    </p:extLst>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093176" y="165003"/>
            <a:ext cx="7613807"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tr-TR" sz="3400" dirty="0">
                <a:solidFill>
                  <a:schemeClr val="bg1"/>
                </a:solidFill>
                <a:latin typeface="Calibri" panose="020F0502020204030204" pitchFamily="34" charset="0"/>
                <a:cs typeface="Calibri" panose="020F0502020204030204" pitchFamily="34" charset="0"/>
              </a:rPr>
              <a:t>REKABETÇ</a:t>
            </a:r>
            <a:r>
              <a:rPr lang="tr-TR" altLang="tr-TR" sz="3400" dirty="0">
                <a:solidFill>
                  <a:schemeClr val="bg1"/>
                </a:solidFill>
                <a:latin typeface="Calibri" panose="020F0502020204030204" pitchFamily="34" charset="0"/>
                <a:cs typeface="Calibri" panose="020F0502020204030204" pitchFamily="34" charset="0"/>
              </a:rPr>
              <a:t>İ</a:t>
            </a:r>
            <a:r>
              <a:rPr lang="en-GB" altLang="tr-TR" sz="3400" dirty="0">
                <a:solidFill>
                  <a:schemeClr val="bg1"/>
                </a:solidFill>
                <a:latin typeface="Calibri" panose="020F0502020204030204" pitchFamily="34" charset="0"/>
                <a:cs typeface="Calibri" panose="020F0502020204030204" pitchFamily="34" charset="0"/>
              </a:rPr>
              <a:t> SEKTÖRLER PROGRAMI </a:t>
            </a:r>
          </a:p>
        </p:txBody>
      </p:sp>
      <p:sp>
        <p:nvSpPr>
          <p:cNvPr id="22541" name="Rectangle 3"/>
          <p:cNvSpPr>
            <a:spLocks noChangeArrowheads="1"/>
          </p:cNvSpPr>
          <p:nvPr/>
        </p:nvSpPr>
        <p:spPr bwMode="auto">
          <a:xfrm>
            <a:off x="584789" y="1443945"/>
            <a:ext cx="47581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Kurumlar: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KOBİ’lere  destek veren çatı kurum/kuruluşlar faydalanıcı olabilir. Üniversiteler, Teknoparklar, Odalar, gibi.  </a:t>
            </a:r>
          </a:p>
        </p:txBody>
      </p:sp>
      <p:sp>
        <p:nvSpPr>
          <p:cNvPr id="22539" name="Rectangle 4"/>
          <p:cNvSpPr>
            <a:spLocks noChangeArrowheads="1"/>
          </p:cNvSpPr>
          <p:nvPr/>
        </p:nvSpPr>
        <p:spPr bwMode="auto">
          <a:xfrm>
            <a:off x="2932076" y="3113666"/>
            <a:ext cx="3936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15" name="Oval 18">
            <a:extLst>
              <a:ext uri="{FF2B5EF4-FFF2-40B4-BE49-F238E27FC236}">
                <a16:creationId xmlns:a16="http://schemas.microsoft.com/office/drawing/2014/main" id="{83B76BC3-E7FB-1544-8D67-3CB9D178F9D2}"/>
              </a:ext>
            </a:extLst>
          </p:cNvPr>
          <p:cNvSpPr>
            <a:spLocks/>
          </p:cNvSpPr>
          <p:nvPr/>
        </p:nvSpPr>
        <p:spPr bwMode="auto">
          <a:xfrm>
            <a:off x="165101" y="1492663"/>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21" name="Rectangle 4"/>
          <p:cNvSpPr>
            <a:spLocks noChangeArrowheads="1"/>
          </p:cNvSpPr>
          <p:nvPr/>
        </p:nvSpPr>
        <p:spPr bwMode="auto">
          <a:xfrm>
            <a:off x="6471986" y="4398909"/>
            <a:ext cx="52000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221.000.000 Avro </a:t>
            </a:r>
            <a:r>
              <a:rPr kumimoji="0" lang="tr-TR" altLang="tr-TR" sz="2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(AB Katkısı)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43 proje</a:t>
            </a:r>
          </a:p>
        </p:txBody>
      </p:sp>
      <p:sp>
        <p:nvSpPr>
          <p:cNvPr id="27" name="Rectangle 2"/>
          <p:cNvSpPr>
            <a:spLocks noChangeArrowheads="1"/>
          </p:cNvSpPr>
          <p:nvPr/>
        </p:nvSpPr>
        <p:spPr bwMode="auto">
          <a:xfrm>
            <a:off x="613506" y="3690350"/>
            <a:ext cx="649123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Nelerden Faydalanılabilir?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Projeler kapsamında sağlanan temel hizmetler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Ortak Kullanım Alanları, Eğitimler, Danışmanlık</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Ar-ge, </a:t>
            </a:r>
            <a:r>
              <a:rPr kumimoji="0" lang="tr-TR" altLang="tr-TR" sz="20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Inovasyon</a:t>
            </a: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Tasarım Merkezleri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0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Prototipleme</a:t>
            </a: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Merkezleri</a:t>
            </a:r>
          </a:p>
        </p:txBody>
      </p:sp>
      <p:sp>
        <p:nvSpPr>
          <p:cNvPr id="30" name="Rectangle 2"/>
          <p:cNvSpPr>
            <a:spLocks noChangeArrowheads="1"/>
          </p:cNvSpPr>
          <p:nvPr/>
        </p:nvSpPr>
        <p:spPr bwMode="auto">
          <a:xfrm>
            <a:off x="5916193" y="3410765"/>
            <a:ext cx="6078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https://</a:t>
            </a:r>
            <a:r>
              <a:rPr kumimoji="0" lang="tr-TR" altLang="tr-TR" sz="20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rekabetcisektorler.sanayi.gov.tr/tr/projeliste/2</a:t>
            </a:r>
            <a:endParaRPr kumimoji="0" lang="tr-TR" altLang="tr-TR" sz="18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18" name="Oval 17">
            <a:extLst>
              <a:ext uri="{FF2B5EF4-FFF2-40B4-BE49-F238E27FC236}">
                <a16:creationId xmlns:a16="http://schemas.microsoft.com/office/drawing/2014/main" id="{FAFD28CC-CA32-3049-AEDF-BF95F927201A}"/>
              </a:ext>
            </a:extLst>
          </p:cNvPr>
          <p:cNvSpPr>
            <a:spLocks/>
          </p:cNvSpPr>
          <p:nvPr/>
        </p:nvSpPr>
        <p:spPr bwMode="auto">
          <a:xfrm>
            <a:off x="155976" y="3746991"/>
            <a:ext cx="373063" cy="388569"/>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25" name="Rectangle 2"/>
          <p:cNvSpPr>
            <a:spLocks noChangeArrowheads="1"/>
          </p:cNvSpPr>
          <p:nvPr/>
        </p:nvSpPr>
        <p:spPr bwMode="auto">
          <a:xfrm>
            <a:off x="770966" y="5831536"/>
            <a:ext cx="113493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Rekabetçi Sektörler Proje Portföyü incelenerek fayda sağlanacak faaliyetler/hizmetler değerlendirilebilir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9" name="Oval 28">
            <a:extLst>
              <a:ext uri="{FF2B5EF4-FFF2-40B4-BE49-F238E27FC236}">
                <a16:creationId xmlns:a16="http://schemas.microsoft.com/office/drawing/2014/main" id="{FAFD28CC-CA32-3049-AEDF-BF95F927201A}"/>
              </a:ext>
            </a:extLst>
          </p:cNvPr>
          <p:cNvSpPr>
            <a:spLocks/>
          </p:cNvSpPr>
          <p:nvPr/>
        </p:nvSpPr>
        <p:spPr bwMode="auto">
          <a:xfrm>
            <a:off x="246382" y="5835241"/>
            <a:ext cx="373063" cy="388569"/>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36" name="Oval 18">
            <a:extLst>
              <a:ext uri="{FF2B5EF4-FFF2-40B4-BE49-F238E27FC236}">
                <a16:creationId xmlns:a16="http://schemas.microsoft.com/office/drawing/2014/main" id="{83B76BC3-E7FB-1544-8D67-3CB9D178F9D2}"/>
              </a:ext>
            </a:extLst>
          </p:cNvPr>
          <p:cNvSpPr>
            <a:spLocks/>
          </p:cNvSpPr>
          <p:nvPr/>
        </p:nvSpPr>
        <p:spPr bwMode="auto">
          <a:xfrm>
            <a:off x="5934635" y="4463064"/>
            <a:ext cx="437989" cy="467523"/>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pic>
        <p:nvPicPr>
          <p:cNvPr id="2" name="Resim 1"/>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5775959" y="1292252"/>
            <a:ext cx="5595385" cy="1974842"/>
          </a:xfrm>
          <a:prstGeom prst="rect">
            <a:avLst/>
          </a:prstGeom>
        </p:spPr>
      </p:pic>
    </p:spTree>
    <p:extLst>
      <p:ext uri="{BB962C8B-B14F-4D97-AF65-F5344CB8AC3E}">
        <p14:creationId xmlns:p14="http://schemas.microsoft.com/office/powerpoint/2010/main" val="169996753"/>
      </p:ext>
    </p:extLst>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EECA27FB-360E-F5D7-8B42-801A0382A21A}"/>
              </a:ext>
            </a:extLst>
          </p:cNvPr>
          <p:cNvGraphicFramePr>
            <a:graphicFrameLocks noGrp="1"/>
          </p:cNvGraphicFramePr>
          <p:nvPr/>
        </p:nvGraphicFramePr>
        <p:xfrm>
          <a:off x="377538" y="1156999"/>
          <a:ext cx="11500332" cy="5252007"/>
        </p:xfrm>
        <a:graphic>
          <a:graphicData uri="http://schemas.openxmlformats.org/drawingml/2006/table">
            <a:tbl>
              <a:tblPr firstRow="1" bandRow="1">
                <a:tableStyleId>{5C22544A-7EE6-4342-B048-85BDC9FD1C3A}</a:tableStyleId>
              </a:tblPr>
              <a:tblGrid>
                <a:gridCol w="5680724">
                  <a:extLst>
                    <a:ext uri="{9D8B030D-6E8A-4147-A177-3AD203B41FA5}">
                      <a16:colId xmlns:a16="http://schemas.microsoft.com/office/drawing/2014/main" val="1690560518"/>
                    </a:ext>
                  </a:extLst>
                </a:gridCol>
                <a:gridCol w="4051877">
                  <a:extLst>
                    <a:ext uri="{9D8B030D-6E8A-4147-A177-3AD203B41FA5}">
                      <a16:colId xmlns:a16="http://schemas.microsoft.com/office/drawing/2014/main" val="2595864775"/>
                    </a:ext>
                  </a:extLst>
                </a:gridCol>
                <a:gridCol w="1767731">
                  <a:extLst>
                    <a:ext uri="{9D8B030D-6E8A-4147-A177-3AD203B41FA5}">
                      <a16:colId xmlns:a16="http://schemas.microsoft.com/office/drawing/2014/main" val="2558112936"/>
                    </a:ext>
                  </a:extLst>
                </a:gridCol>
              </a:tblGrid>
              <a:tr h="681026">
                <a:tc gridSpan="3">
                  <a:txBody>
                    <a:bodyPr/>
                    <a:lstStyle/>
                    <a:p>
                      <a:pPr algn="ct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İSTANBUL</a:t>
                      </a:r>
                    </a:p>
                    <a:p>
                      <a:pPr algn="ctr">
                        <a:lnSpc>
                          <a:spcPct val="107000"/>
                        </a:lnSpc>
                        <a:spcAft>
                          <a:spcPts val="800"/>
                        </a:spcAft>
                      </a:pP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6040587"/>
                  </a:ext>
                </a:extLst>
              </a:tr>
              <a:tr h="312555">
                <a:tc>
                  <a:txBody>
                    <a:bodyPr/>
                    <a:lstStyle/>
                    <a:p>
                      <a:pP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Proje Adı</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Yararlanıcı</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Bütçesi (EUR)</a:t>
                      </a:r>
                      <a:endParaRPr lang="en-TR" sz="1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54491"/>
                  </a:ext>
                </a:extLst>
              </a:tr>
              <a:tr h="520040">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Açık </a:t>
                      </a:r>
                      <a:r>
                        <a:rPr lang="tr-TR" sz="18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İnovasyon</a:t>
                      </a: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Otonom Araç Geliştirme ve Test Platformu</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Okan Üniversitesi</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4.955.425</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4510806"/>
                  </a:ext>
                </a:extLst>
              </a:tr>
              <a:tr h="558363">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KHAS YEP Kadir Has Üniversitesi Yaratıcı Endüstriler Platformu</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Kadir Has Üniversitesi</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4.999.842</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8699867"/>
                  </a:ext>
                </a:extLst>
              </a:tr>
              <a:tr h="785956">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Yaşam Bilimleri KOBİ'lerinin Küresel Rekabetçiliğini Arttırmaya Yönelik Ar-Ge Destek Laboratuvarları</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Boğaziçi Üniversitesi</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4.963.623</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8733007"/>
                  </a:ext>
                </a:extLst>
              </a:tr>
              <a:tr h="785956">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ALUTEAM: Alüminyum Sanayisinin Dijital Dönüşümü için Ortak Araştırma Merkezi </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Fatih Sultan Mehmet Vakıf Üniversitesi</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4.813.885</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334957"/>
                  </a:ext>
                </a:extLst>
              </a:tr>
              <a:tr h="785956">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Teknoloji Transferinde Akıllı Ağ ve Huni Modeli İle Ticarileştirme Projesi (SMARTNET)</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Yıldız Teknik Üniversitesi</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2.498.000</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2151463"/>
                  </a:ext>
                </a:extLst>
              </a:tr>
              <a:tr h="785956">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Doğrudan Dijital Üretim Platformu</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Sabancı Üniversitesi</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9.206.358</a:t>
                      </a:r>
                      <a:endParaRPr lang="en-TR"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0512546"/>
                  </a:ext>
                </a:extLst>
              </a:tr>
            </a:tbl>
          </a:graphicData>
        </a:graphic>
      </p:graphicFrame>
      <p:sp>
        <p:nvSpPr>
          <p:cNvPr id="2" name="Title 1">
            <a:extLst>
              <a:ext uri="{FF2B5EF4-FFF2-40B4-BE49-F238E27FC236}">
                <a16:creationId xmlns:a16="http://schemas.microsoft.com/office/drawing/2014/main" id="{79DF622D-476E-F557-45FC-98AFCC46B50C}"/>
              </a:ext>
            </a:extLst>
          </p:cNvPr>
          <p:cNvSpPr txBox="1">
            <a:spLocks/>
          </p:cNvSpPr>
          <p:nvPr/>
        </p:nvSpPr>
        <p:spPr bwMode="auto">
          <a:xfrm>
            <a:off x="1570722" y="-128575"/>
            <a:ext cx="7414252" cy="10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REKABETÇİ SEKTÖRLER PROGRAMI PROJELERİ</a:t>
            </a:r>
          </a:p>
        </p:txBody>
      </p:sp>
    </p:spTree>
    <p:extLst>
      <p:ext uri="{BB962C8B-B14F-4D97-AF65-F5344CB8AC3E}">
        <p14:creationId xmlns:p14="http://schemas.microsoft.com/office/powerpoint/2010/main" val="2080883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EECA27FB-360E-F5D7-8B42-801A0382A21A}"/>
              </a:ext>
            </a:extLst>
          </p:cNvPr>
          <p:cNvGraphicFramePr>
            <a:graphicFrameLocks noGrp="1"/>
          </p:cNvGraphicFramePr>
          <p:nvPr/>
        </p:nvGraphicFramePr>
        <p:xfrm>
          <a:off x="377537" y="1510749"/>
          <a:ext cx="11509663" cy="4839382"/>
        </p:xfrm>
        <a:graphic>
          <a:graphicData uri="http://schemas.openxmlformats.org/drawingml/2006/table">
            <a:tbl>
              <a:tblPr firstRow="1" bandRow="1">
                <a:tableStyleId>{5C22544A-7EE6-4342-B048-85BDC9FD1C3A}</a:tableStyleId>
              </a:tblPr>
              <a:tblGrid>
                <a:gridCol w="5685333">
                  <a:extLst>
                    <a:ext uri="{9D8B030D-6E8A-4147-A177-3AD203B41FA5}">
                      <a16:colId xmlns:a16="http://schemas.microsoft.com/office/drawing/2014/main" val="1690560518"/>
                    </a:ext>
                  </a:extLst>
                </a:gridCol>
                <a:gridCol w="4055165">
                  <a:extLst>
                    <a:ext uri="{9D8B030D-6E8A-4147-A177-3AD203B41FA5}">
                      <a16:colId xmlns:a16="http://schemas.microsoft.com/office/drawing/2014/main" val="2595864775"/>
                    </a:ext>
                  </a:extLst>
                </a:gridCol>
                <a:gridCol w="1769165">
                  <a:extLst>
                    <a:ext uri="{9D8B030D-6E8A-4147-A177-3AD203B41FA5}">
                      <a16:colId xmlns:a16="http://schemas.microsoft.com/office/drawing/2014/main" val="2558112936"/>
                    </a:ext>
                  </a:extLst>
                </a:gridCol>
              </a:tblGrid>
              <a:tr h="338441">
                <a:tc gridSpan="3">
                  <a:txBody>
                    <a:bodyPr/>
                    <a:lstStyle/>
                    <a:p>
                      <a:pPr algn="ctr">
                        <a:lnSpc>
                          <a:spcPct val="107000"/>
                        </a:lnSpc>
                        <a:spcAft>
                          <a:spcPts val="800"/>
                        </a:spcAft>
                      </a:pPr>
                      <a:r>
                        <a:rPr lang="tr-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ANKARA</a:t>
                      </a:r>
                    </a:p>
                    <a:p>
                      <a:pPr algn="ctr">
                        <a:lnSpc>
                          <a:spcPct val="107000"/>
                        </a:lnSpc>
                        <a:spcAft>
                          <a:spcPts val="800"/>
                        </a:spcAft>
                      </a:pP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6040587"/>
                  </a:ext>
                </a:extLst>
              </a:tr>
              <a:tr h="338441">
                <a:tc>
                  <a:txBody>
                    <a:bodyPr/>
                    <a:lstStyle/>
                    <a:p>
                      <a:pP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Proje Adı</a:t>
                      </a: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Yararlanıcı</a:t>
                      </a: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Bütçesi (EUR)</a:t>
                      </a:r>
                      <a:endParaRPr lang="en-TR" sz="18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54491"/>
                  </a:ext>
                </a:extLst>
              </a:tr>
              <a:tr h="928966">
                <a:tc>
                  <a:txBody>
                    <a:bodyPr/>
                    <a:lstStyle/>
                    <a:p>
                      <a:pPr>
                        <a:lnSpc>
                          <a:spcPct val="107000"/>
                        </a:lnSpc>
                        <a:spcAft>
                          <a:spcPts val="800"/>
                        </a:spcAft>
                      </a:pPr>
                      <a:r>
                        <a:rPr lang="tr-TR" sz="1800" b="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Agrigenomik</a:t>
                      </a: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Merkezi - Hayvan ve Bitki </a:t>
                      </a:r>
                      <a:r>
                        <a:rPr lang="tr-TR" sz="1800" b="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Genomik</a:t>
                      </a: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Araştırmaları </a:t>
                      </a:r>
                      <a:r>
                        <a:rPr lang="tr-TR" sz="1800" b="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İnovasyon</a:t>
                      </a: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Merkezi</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Ankara Üniversitesi </a:t>
                      </a:r>
                      <a:r>
                        <a:rPr lang="tr-TR" sz="1800" b="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Teknokent</a:t>
                      </a: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Yönetici A.Ş.</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4.614.432</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2063212"/>
                  </a:ext>
                </a:extLst>
              </a:tr>
              <a:tr h="764684">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Ankara Yenilikçi Teşhis ve Tedavi Ürünleri Geliştirme Merkezi (AnkaTheraHub)</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Ankara Üniversitesi</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12.709.712</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342073"/>
                  </a:ext>
                </a:extLst>
              </a:tr>
              <a:tr h="1153444">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Oyun, Giyilebilir Teknolojiler ve Yeni Nesil Filmler: Yaratıcı Endüstriler Aracılığı ile Ekonomik Kalkınma</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Orta Doğu Teknik Üniversitesi</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4.978.364</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153255"/>
                  </a:ext>
                </a:extLst>
              </a:tr>
              <a:tr h="965253">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ODTÜ Dijital </a:t>
                      </a:r>
                      <a:r>
                        <a:rPr lang="tr-TR" sz="1800" b="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İnovasyon</a:t>
                      </a: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Merkezi</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Orta Doğu Teknik Üniversitesi</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8.351.902</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4061332"/>
                  </a:ext>
                </a:extLst>
              </a:tr>
            </a:tbl>
          </a:graphicData>
        </a:graphic>
      </p:graphicFrame>
      <p:sp>
        <p:nvSpPr>
          <p:cNvPr id="2" name="Title 1">
            <a:extLst>
              <a:ext uri="{FF2B5EF4-FFF2-40B4-BE49-F238E27FC236}">
                <a16:creationId xmlns:a16="http://schemas.microsoft.com/office/drawing/2014/main" id="{EB2DA90F-E078-2157-6F58-63F3A119F000}"/>
              </a:ext>
            </a:extLst>
          </p:cNvPr>
          <p:cNvSpPr txBox="1">
            <a:spLocks/>
          </p:cNvSpPr>
          <p:nvPr/>
        </p:nvSpPr>
        <p:spPr bwMode="auto">
          <a:xfrm>
            <a:off x="1570722" y="-128575"/>
            <a:ext cx="7414252" cy="10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REKABETÇİ SEKTÖRLER PROGRAMI PROJELERİ</a:t>
            </a:r>
          </a:p>
        </p:txBody>
      </p:sp>
    </p:spTree>
    <p:extLst>
      <p:ext uri="{BB962C8B-B14F-4D97-AF65-F5344CB8AC3E}">
        <p14:creationId xmlns:p14="http://schemas.microsoft.com/office/powerpoint/2010/main" val="199313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6350" y="112077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6350" y="1060596"/>
            <a:ext cx="12185650" cy="5511653"/>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364" name="Title 1"/>
          <p:cNvSpPr>
            <a:spLocks noGrp="1"/>
          </p:cNvSpPr>
          <p:nvPr>
            <p:ph type="title" idx="4294967295"/>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800" dirty="0">
                <a:solidFill>
                  <a:schemeClr val="bg1"/>
                </a:solidFill>
                <a:latin typeface="Calibri" panose="020F0502020204030204" pitchFamily="34" charset="0"/>
                <a:ea typeface="Source Sans Pro" panose="020B0503030403020204"/>
                <a:cs typeface="Calibri" panose="020F0502020204030204" pitchFamily="34" charset="0"/>
              </a:rPr>
              <a:t>MALİ İŞBİRLİĞİ KAPSAMINDA TÜRKİYE’YE SAĞLANAN </a:t>
            </a:r>
            <a:r>
              <a:rPr lang="en-GB" altLang="tr-TR" sz="2800" dirty="0">
                <a:solidFill>
                  <a:schemeClr val="bg1"/>
                </a:solidFill>
                <a:latin typeface="Calibri" panose="020F0502020204030204" pitchFamily="34" charset="0"/>
                <a:ea typeface="Source Sans Pro" panose="020B0503030403020204"/>
                <a:cs typeface="Calibri" panose="020F0502020204030204" pitchFamily="34" charset="0"/>
              </a:rPr>
              <a:t>AB </a:t>
            </a:r>
            <a:r>
              <a:rPr lang="tr-TR" altLang="tr-TR" sz="2800" dirty="0">
                <a:solidFill>
                  <a:schemeClr val="bg1"/>
                </a:solidFill>
                <a:latin typeface="Calibri" panose="020F0502020204030204" pitchFamily="34" charset="0"/>
                <a:ea typeface="Source Sans Pro" panose="020B0503030403020204"/>
                <a:cs typeface="Calibri" panose="020F0502020204030204" pitchFamily="34" charset="0"/>
              </a:rPr>
              <a:t>FONLARI</a:t>
            </a:r>
            <a:endParaRPr lang="en-GB" altLang="tr-TR" sz="2800" dirty="0">
              <a:solidFill>
                <a:schemeClr val="bg1"/>
              </a:solidFill>
              <a:latin typeface="Calibri" panose="020F0502020204030204" pitchFamily="34" charset="0"/>
              <a:ea typeface="Source Sans Pro" panose="020B0503030403020204"/>
              <a:cs typeface="Calibri" panose="020F0502020204030204" pitchFamily="34" charset="0"/>
            </a:endParaRPr>
          </a:p>
        </p:txBody>
      </p:sp>
      <p:graphicFrame>
        <p:nvGraphicFramePr>
          <p:cNvPr id="3" name="Diyagram 2"/>
          <p:cNvGraphicFramePr/>
          <p:nvPr/>
        </p:nvGraphicFramePr>
        <p:xfrm>
          <a:off x="3823349" y="1913208"/>
          <a:ext cx="7247925" cy="627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370" name="Picture 95" descr="Icon&#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3155950"/>
            <a:ext cx="2201503"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Resim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46275" y="5214938"/>
            <a:ext cx="13604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24">
            <a:extLst>
              <a:ext uri="{FF2B5EF4-FFF2-40B4-BE49-F238E27FC236}">
                <a16:creationId xmlns:a16="http://schemas.microsoft.com/office/drawing/2014/main" id="{905DCB94-1CD0-EBDC-E391-7DBCD93017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0200" y="1302494"/>
            <a:ext cx="1976881" cy="1973362"/>
          </a:xfrm>
          <a:prstGeom prst="rect">
            <a:avLst/>
          </a:prstGeom>
        </p:spPr>
      </p:pic>
      <p:graphicFrame>
        <p:nvGraphicFramePr>
          <p:cNvPr id="13" name="Diyagram 12"/>
          <p:cNvGraphicFramePr/>
          <p:nvPr/>
        </p:nvGraphicFramePr>
        <p:xfrm>
          <a:off x="3865553" y="3742007"/>
          <a:ext cx="7247925" cy="6272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Diyagram 13"/>
          <p:cNvGraphicFramePr/>
          <p:nvPr/>
        </p:nvGraphicFramePr>
        <p:xfrm>
          <a:off x="3935891" y="5401994"/>
          <a:ext cx="7247925" cy="6272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714318374"/>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C0ACA1-26F8-CCED-0E32-2823142B7616}"/>
              </a:ext>
            </a:extLst>
          </p:cNvPr>
          <p:cNvSpPr txBox="1">
            <a:spLocks/>
          </p:cNvSpPr>
          <p:nvPr/>
        </p:nvSpPr>
        <p:spPr bwMode="auto">
          <a:xfrm>
            <a:off x="1570722" y="-128575"/>
            <a:ext cx="7414252" cy="10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REKABETÇİ SEKTÖRLER PROGRAMI PROJELERİ</a:t>
            </a:r>
          </a:p>
        </p:txBody>
      </p:sp>
      <p:graphicFrame>
        <p:nvGraphicFramePr>
          <p:cNvPr id="5" name="Table 5">
            <a:extLst>
              <a:ext uri="{FF2B5EF4-FFF2-40B4-BE49-F238E27FC236}">
                <a16:creationId xmlns:a16="http://schemas.microsoft.com/office/drawing/2014/main" id="{EECA27FB-360E-F5D7-8B42-801A0382A21A}"/>
              </a:ext>
            </a:extLst>
          </p:cNvPr>
          <p:cNvGraphicFramePr>
            <a:graphicFrameLocks noGrp="1"/>
          </p:cNvGraphicFramePr>
          <p:nvPr/>
        </p:nvGraphicFramePr>
        <p:xfrm>
          <a:off x="341168" y="1091681"/>
          <a:ext cx="11526154" cy="5327777"/>
        </p:xfrm>
        <a:graphic>
          <a:graphicData uri="http://schemas.openxmlformats.org/drawingml/2006/table">
            <a:tbl>
              <a:tblPr firstRow="1" bandRow="1">
                <a:tableStyleId>{5C22544A-7EE6-4342-B048-85BDC9FD1C3A}</a:tableStyleId>
              </a:tblPr>
              <a:tblGrid>
                <a:gridCol w="5693479">
                  <a:extLst>
                    <a:ext uri="{9D8B030D-6E8A-4147-A177-3AD203B41FA5}">
                      <a16:colId xmlns:a16="http://schemas.microsoft.com/office/drawing/2014/main" val="1690560518"/>
                    </a:ext>
                  </a:extLst>
                </a:gridCol>
                <a:gridCol w="4060975">
                  <a:extLst>
                    <a:ext uri="{9D8B030D-6E8A-4147-A177-3AD203B41FA5}">
                      <a16:colId xmlns:a16="http://schemas.microsoft.com/office/drawing/2014/main" val="2595864775"/>
                    </a:ext>
                  </a:extLst>
                </a:gridCol>
                <a:gridCol w="1771700">
                  <a:extLst>
                    <a:ext uri="{9D8B030D-6E8A-4147-A177-3AD203B41FA5}">
                      <a16:colId xmlns:a16="http://schemas.microsoft.com/office/drawing/2014/main" val="2558112936"/>
                    </a:ext>
                  </a:extLst>
                </a:gridCol>
              </a:tblGrid>
              <a:tr h="706278">
                <a:tc gridSpan="3">
                  <a:txBody>
                    <a:bodyPr/>
                    <a:lstStyle/>
                    <a:p>
                      <a:pPr algn="ct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İZMİR</a:t>
                      </a:r>
                    </a:p>
                    <a:p>
                      <a:pPr algn="ctr">
                        <a:lnSpc>
                          <a:spcPct val="107000"/>
                        </a:lnSpc>
                        <a:spcAft>
                          <a:spcPts val="800"/>
                        </a:spcAft>
                      </a:pP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6040587"/>
                  </a:ext>
                </a:extLst>
              </a:tr>
              <a:tr h="301035">
                <a:tc>
                  <a:txBody>
                    <a:bodyPr/>
                    <a:lstStyle/>
                    <a:p>
                      <a:pP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Proje Adı</a:t>
                      </a: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Yararlanıcı</a:t>
                      </a: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Bütçesi</a:t>
                      </a: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54491"/>
                  </a:ext>
                </a:extLst>
              </a:tr>
              <a:tr h="520047">
                <a:tc>
                  <a:txBody>
                    <a:bodyPr/>
                    <a:lstStyle/>
                    <a:p>
                      <a:pPr>
                        <a:lnSpc>
                          <a:spcPct val="107000"/>
                        </a:lnSpc>
                        <a:spcAft>
                          <a:spcPts val="800"/>
                        </a:spcAft>
                      </a:pPr>
                      <a:r>
                        <a:rPr lang="tr-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Derin</a:t>
                      </a:r>
                      <a:r>
                        <a:rPr lang="tr-TR" sz="1800" b="0"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Teknolojiler </a:t>
                      </a:r>
                      <a:r>
                        <a:rPr lang="tr-TR" sz="1800" b="0" baseline="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Inkübasyon</a:t>
                      </a:r>
                      <a:r>
                        <a:rPr lang="tr-TR" sz="1800" b="0"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Merkezi </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Ege Üniversitesi </a:t>
                      </a:r>
                      <a:r>
                        <a:rPr lang="tr-TR" sz="1800" b="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Tekno</a:t>
                      </a:r>
                      <a:r>
                        <a:rPr lang="tr-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Park </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5.111.868</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806321"/>
                  </a:ext>
                </a:extLst>
              </a:tr>
              <a:tr h="602069">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İZMİR'DE YARAT: Kültürel ve Yaratıcı Endüstriler Girişimcilik Merkezi</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İzmir Ekonomi Üniversitesi</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2.294.890</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25531"/>
                  </a:ext>
                </a:extLst>
              </a:tr>
              <a:tr h="706278">
                <a:tc gridSpan="3">
                  <a:txBody>
                    <a:bodyPr/>
                    <a:lstStyle/>
                    <a:p>
                      <a:pPr algn="ct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KONYA</a:t>
                      </a:r>
                    </a:p>
                    <a:p>
                      <a:pPr algn="ctr">
                        <a:lnSpc>
                          <a:spcPct val="107000"/>
                        </a:lnSpc>
                        <a:spcAft>
                          <a:spcPts val="800"/>
                        </a:spcAft>
                      </a:pP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342073"/>
                  </a:ext>
                </a:extLst>
              </a:tr>
              <a:tr h="301035">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Proje Adı</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Yararlanıcı</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Bütçesi</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153255"/>
                  </a:ext>
                </a:extLst>
              </a:tr>
              <a:tr h="602069">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Akıllı Teknolojiler Tasarım, Geliştirme ve Prototipleme Merkezi</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KTO Karatay Üniversitesi</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4.748.813</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4061332"/>
                  </a:ext>
                </a:extLst>
              </a:tr>
              <a:tr h="706278">
                <a:tc gridSpan="3">
                  <a:txBody>
                    <a:bodyPr/>
                    <a:lstStyle/>
                    <a:p>
                      <a:pPr algn="ctr">
                        <a:lnSpc>
                          <a:spcPct val="107000"/>
                        </a:lnSpc>
                        <a:spcAft>
                          <a:spcPts val="800"/>
                        </a:spcAft>
                      </a:pPr>
                      <a:r>
                        <a:rPr lang="tr-TR"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ESKİŞEHİR</a:t>
                      </a:r>
                    </a:p>
                    <a:p>
                      <a:pPr algn="ctr">
                        <a:lnSpc>
                          <a:spcPct val="107000"/>
                        </a:lnSpc>
                        <a:spcAft>
                          <a:spcPts val="800"/>
                        </a:spcAft>
                      </a:pPr>
                      <a:endParaRPr lang="en-TR"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1760575"/>
                  </a:ext>
                </a:extLst>
              </a:tr>
              <a:tr h="301035">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Proje Adı</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Yararlanıcı</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Bütçesi</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3116567"/>
                  </a:ext>
                </a:extLst>
              </a:tr>
              <a:tr h="581653">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İleri Prototip İstasyonu</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Eskişehir Teknik Üniversitesi</a:t>
                      </a:r>
                      <a:endParaRPr lang="en-TR" sz="18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tr-TR"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3.711.448</a:t>
                      </a:r>
                      <a:endParaRPr lang="en-TR" sz="1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172652"/>
                  </a:ext>
                </a:extLst>
              </a:tr>
            </a:tbl>
          </a:graphicData>
        </a:graphic>
      </p:graphicFrame>
    </p:spTree>
    <p:extLst>
      <p:ext uri="{BB962C8B-B14F-4D97-AF65-F5344CB8AC3E}">
        <p14:creationId xmlns:p14="http://schemas.microsoft.com/office/powerpoint/2010/main" val="2491705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074133" y="197364"/>
            <a:ext cx="11415140"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z="3600" dirty="0">
                <a:solidFill>
                  <a:schemeClr val="bg1"/>
                </a:solidFill>
                <a:latin typeface="Calibri" panose="020F0502020204030204" pitchFamily="34" charset="0"/>
                <a:cs typeface="Calibri" panose="020F0502020204030204" pitchFamily="34" charset="0"/>
              </a:rPr>
              <a:t>Kadir Has Üniversitesi Yaratıcı Endüstriler Platformu</a:t>
            </a:r>
          </a:p>
        </p:txBody>
      </p:sp>
      <p:sp>
        <p:nvSpPr>
          <p:cNvPr id="22531" name="Content Placeholder 2"/>
          <p:cNvSpPr txBox="1">
            <a:spLocks/>
          </p:cNvSpPr>
          <p:nvPr/>
        </p:nvSpPr>
        <p:spPr bwMode="auto">
          <a:xfrm>
            <a:off x="394210" y="1167327"/>
            <a:ext cx="11919097" cy="140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Projenin amacı; Film endüstrisinde  faaliyet gösteren KOBİ'lerin, start-</a:t>
            </a:r>
            <a:r>
              <a:rPr kumimoji="0" lang="tr-TR"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up'ların</a:t>
            </a: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ve mikro işletmelerin sektördeki büyük oyuncular karşısındaki rekabet güçlerinin artırılması</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41" name="Rectangle 3"/>
          <p:cNvSpPr>
            <a:spLocks noChangeArrowheads="1"/>
          </p:cNvSpPr>
          <p:nvPr/>
        </p:nvSpPr>
        <p:spPr bwMode="auto">
          <a:xfrm>
            <a:off x="830437" y="2604452"/>
            <a:ext cx="67022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Kurumlar: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Kadir Has Üniversitesi</a:t>
            </a:r>
          </a:p>
        </p:txBody>
      </p:sp>
      <p:sp>
        <p:nvSpPr>
          <p:cNvPr id="22539" name="Rectangle 4"/>
          <p:cNvSpPr>
            <a:spLocks noChangeArrowheads="1"/>
          </p:cNvSpPr>
          <p:nvPr/>
        </p:nvSpPr>
        <p:spPr bwMode="auto">
          <a:xfrm>
            <a:off x="830437" y="3586440"/>
            <a:ext cx="3936009"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18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4.999.000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Süre: 24 Ay (Aralık 2022-Aralık 2024)</a:t>
            </a:r>
            <a:endParaRPr kumimoji="0" lang="en-US"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Modalite: Teknik Destek ve Mal Alımı</a:t>
            </a:r>
          </a:p>
        </p:txBody>
      </p:sp>
      <p:grpSp>
        <p:nvGrpSpPr>
          <p:cNvPr id="9" name="Group 8"/>
          <p:cNvGrpSpPr>
            <a:grpSpLocks/>
          </p:cNvGrpSpPr>
          <p:nvPr/>
        </p:nvGrpSpPr>
        <p:grpSpPr bwMode="auto">
          <a:xfrm>
            <a:off x="394210" y="4878782"/>
            <a:ext cx="7113030" cy="1200329"/>
            <a:chOff x="520536" y="5097020"/>
            <a:chExt cx="4875505" cy="1122416"/>
          </a:xfrm>
        </p:grpSpPr>
        <p:sp>
          <p:nvSpPr>
            <p:cNvPr id="22537" name="Rectangle 2"/>
            <p:cNvSpPr>
              <a:spLocks noChangeArrowheads="1"/>
            </p:cNvSpPr>
            <p:nvPr/>
          </p:nvSpPr>
          <p:spPr bwMode="auto">
            <a:xfrm>
              <a:off x="864736" y="5097020"/>
              <a:ext cx="4531305" cy="112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Film endüstrisindeki KOBİ'ler, start-</a:t>
              </a:r>
              <a:r>
                <a:rPr kumimoji="0" lang="tr-TR" altLang="tr-TR" sz="18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up'lar</a:t>
              </a: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genç girişimci ve yaratıcı bireylerin film yapımının her aşamasındaki ihtiyaçlarının karşılanarak teknik ekipmanın sağlanması, teknik ve sosyal beceri eğitimlerinin  verilmesi ve ağ kurma faaliyetlerinin düzenlenmesi amaçlanmaktadır.  </a:t>
              </a:r>
            </a:p>
          </p:txBody>
        </p:sp>
        <p:sp>
          <p:nvSpPr>
            <p:cNvPr id="12" name="Oval 17">
              <a:extLst>
                <a:ext uri="{FF2B5EF4-FFF2-40B4-BE49-F238E27FC236}">
                  <a16:creationId xmlns:a16="http://schemas.microsoft.com/office/drawing/2014/main" id="{FAFD28CC-CA32-3049-AEDF-BF95F927201A}"/>
                </a:ext>
              </a:extLst>
            </p:cNvPr>
            <p:cNvSpPr>
              <a:spLocks/>
            </p:cNvSpPr>
            <p:nvPr/>
          </p:nvSpPr>
          <p:spPr bwMode="auto">
            <a:xfrm>
              <a:off x="520536" y="5243231"/>
              <a:ext cx="255710" cy="363347"/>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pSp>
      <p:sp>
        <p:nvSpPr>
          <p:cNvPr id="15" name="Oval 18">
            <a:extLst>
              <a:ext uri="{FF2B5EF4-FFF2-40B4-BE49-F238E27FC236}">
                <a16:creationId xmlns:a16="http://schemas.microsoft.com/office/drawing/2014/main" id="{83B76BC3-E7FB-1544-8D67-3CB9D178F9D2}"/>
              </a:ext>
            </a:extLst>
          </p:cNvPr>
          <p:cNvSpPr>
            <a:spLocks/>
          </p:cNvSpPr>
          <p:nvPr/>
        </p:nvSpPr>
        <p:spPr bwMode="auto">
          <a:xfrm>
            <a:off x="410744" y="2767046"/>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3" name="Oval 18">
            <a:extLst>
              <a:ext uri="{FF2B5EF4-FFF2-40B4-BE49-F238E27FC236}">
                <a16:creationId xmlns:a16="http://schemas.microsoft.com/office/drawing/2014/main" id="{83B76BC3-E7FB-1544-8D67-3CB9D178F9D2}"/>
              </a:ext>
            </a:extLst>
          </p:cNvPr>
          <p:cNvSpPr>
            <a:spLocks/>
          </p:cNvSpPr>
          <p:nvPr/>
        </p:nvSpPr>
        <p:spPr bwMode="auto">
          <a:xfrm>
            <a:off x="394210" y="3850948"/>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pic>
        <p:nvPicPr>
          <p:cNvPr id="1026" name="Picture 2" descr="https://rekabetcisektorler.sanayi.gov.tr/media/resim/CI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770" y="2482443"/>
            <a:ext cx="4434809" cy="294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33305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410744" y="197364"/>
            <a:ext cx="11415140"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z="3200" dirty="0">
                <a:solidFill>
                  <a:schemeClr val="bg1"/>
                </a:solidFill>
                <a:latin typeface="Calibri" panose="020F0502020204030204" pitchFamily="34" charset="0"/>
                <a:cs typeface="Calibri" panose="020F0502020204030204" pitchFamily="34" charset="0"/>
              </a:rPr>
              <a:t>         Eskişehir Tasarım ve </a:t>
            </a:r>
            <a:r>
              <a:rPr lang="tr-TR" altLang="tr-TR" sz="3200" dirty="0" err="1">
                <a:solidFill>
                  <a:schemeClr val="bg1"/>
                </a:solidFill>
                <a:latin typeface="Calibri" panose="020F0502020204030204" pitchFamily="34" charset="0"/>
                <a:cs typeface="Calibri" panose="020F0502020204030204" pitchFamily="34" charset="0"/>
              </a:rPr>
              <a:t>İnovasyon</a:t>
            </a:r>
            <a:r>
              <a:rPr lang="tr-TR" altLang="tr-TR" sz="3200" dirty="0">
                <a:solidFill>
                  <a:schemeClr val="bg1"/>
                </a:solidFill>
                <a:latin typeface="Calibri" panose="020F0502020204030204" pitchFamily="34" charset="0"/>
                <a:cs typeface="Calibri" panose="020F0502020204030204" pitchFamily="34" charset="0"/>
              </a:rPr>
              <a:t> Merkezi (ETİM)</a:t>
            </a:r>
          </a:p>
        </p:txBody>
      </p:sp>
      <p:sp>
        <p:nvSpPr>
          <p:cNvPr id="22531" name="Content Placeholder 2"/>
          <p:cNvSpPr txBox="1">
            <a:spLocks/>
          </p:cNvSpPr>
          <p:nvPr/>
        </p:nvSpPr>
        <p:spPr bwMode="auto">
          <a:xfrm>
            <a:off x="394210" y="1456827"/>
            <a:ext cx="11919097" cy="111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Projenin amacı; raylı sistemler, havacılık, otomotiv, beyaz eşya ve makine sanayindeki şirketlerin tasarım, </a:t>
            </a:r>
            <a:r>
              <a:rPr kumimoji="0" lang="tr-TR"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prototipleme</a:t>
            </a: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ve Ar-Ge faaliyetlerinin desteklenmesi </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41" name="Rectangle 3"/>
          <p:cNvSpPr>
            <a:spLocks noChangeArrowheads="1"/>
          </p:cNvSpPr>
          <p:nvPr/>
        </p:nvSpPr>
        <p:spPr bwMode="auto">
          <a:xfrm>
            <a:off x="830437" y="2604452"/>
            <a:ext cx="67022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Kurumlar: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Anadolu Teknoloji Araştırma Parkı San. ve Tic. A.Ş</a:t>
            </a:r>
          </a:p>
        </p:txBody>
      </p:sp>
      <p:sp>
        <p:nvSpPr>
          <p:cNvPr id="22539" name="Rectangle 4"/>
          <p:cNvSpPr>
            <a:spLocks noChangeArrowheads="1"/>
          </p:cNvSpPr>
          <p:nvPr/>
        </p:nvSpPr>
        <p:spPr bwMode="auto">
          <a:xfrm>
            <a:off x="830437" y="3586440"/>
            <a:ext cx="61208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18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4.177.000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Süre: 30 Ay (Temmuz 2021-Şubat 2024)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Modalite</a:t>
            </a: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Teknik Destek ve Mal Alımı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grpSp>
        <p:nvGrpSpPr>
          <p:cNvPr id="9" name="Group 8"/>
          <p:cNvGrpSpPr>
            <a:grpSpLocks/>
          </p:cNvGrpSpPr>
          <p:nvPr/>
        </p:nvGrpSpPr>
        <p:grpSpPr bwMode="auto">
          <a:xfrm>
            <a:off x="394210" y="4878784"/>
            <a:ext cx="7113030" cy="1200329"/>
            <a:chOff x="520536" y="5097021"/>
            <a:chExt cx="4875505" cy="1122416"/>
          </a:xfrm>
        </p:grpSpPr>
        <p:sp>
          <p:nvSpPr>
            <p:cNvPr id="22537" name="Rectangle 2"/>
            <p:cNvSpPr>
              <a:spLocks noChangeArrowheads="1"/>
            </p:cNvSpPr>
            <p:nvPr/>
          </p:nvSpPr>
          <p:spPr bwMode="auto">
            <a:xfrm>
              <a:off x="864736" y="5097021"/>
              <a:ext cx="4531305" cy="112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Bölgenin öncelikli sektörlerine hizmet etmesi amacıyla bir tasarım merkezinin kurulması, şirketlere Ar-Ge, tasarım ve prototip üretme imkanları sağlanması ve eğitim faaliyetlerinin gerçekleştirmesi hedeflenmektedir. </a:t>
              </a:r>
            </a:p>
          </p:txBody>
        </p:sp>
        <p:sp>
          <p:nvSpPr>
            <p:cNvPr id="12" name="Oval 17">
              <a:extLst>
                <a:ext uri="{FF2B5EF4-FFF2-40B4-BE49-F238E27FC236}">
                  <a16:creationId xmlns:a16="http://schemas.microsoft.com/office/drawing/2014/main" id="{FAFD28CC-CA32-3049-AEDF-BF95F927201A}"/>
                </a:ext>
              </a:extLst>
            </p:cNvPr>
            <p:cNvSpPr>
              <a:spLocks/>
            </p:cNvSpPr>
            <p:nvPr/>
          </p:nvSpPr>
          <p:spPr bwMode="auto">
            <a:xfrm>
              <a:off x="520536" y="5243231"/>
              <a:ext cx="255710" cy="363347"/>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pSp>
      <p:sp>
        <p:nvSpPr>
          <p:cNvPr id="15" name="Oval 18">
            <a:extLst>
              <a:ext uri="{FF2B5EF4-FFF2-40B4-BE49-F238E27FC236}">
                <a16:creationId xmlns:a16="http://schemas.microsoft.com/office/drawing/2014/main" id="{83B76BC3-E7FB-1544-8D67-3CB9D178F9D2}"/>
              </a:ext>
            </a:extLst>
          </p:cNvPr>
          <p:cNvSpPr>
            <a:spLocks/>
          </p:cNvSpPr>
          <p:nvPr/>
        </p:nvSpPr>
        <p:spPr bwMode="auto">
          <a:xfrm>
            <a:off x="410744" y="2767046"/>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3" name="Oval 18">
            <a:extLst>
              <a:ext uri="{FF2B5EF4-FFF2-40B4-BE49-F238E27FC236}">
                <a16:creationId xmlns:a16="http://schemas.microsoft.com/office/drawing/2014/main" id="{83B76BC3-E7FB-1544-8D67-3CB9D178F9D2}"/>
              </a:ext>
            </a:extLst>
          </p:cNvPr>
          <p:cNvSpPr>
            <a:spLocks/>
          </p:cNvSpPr>
          <p:nvPr/>
        </p:nvSpPr>
        <p:spPr bwMode="auto">
          <a:xfrm>
            <a:off x="394210" y="3850948"/>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pic>
        <p:nvPicPr>
          <p:cNvPr id="2050" name="Picture 2" descr="https://rekabetcisektorler.sanayi.gov.tr/media/CACHE/images/resim/CI_1/fb2d72b86f43e82a679629f824c17cf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959" y="2604452"/>
            <a:ext cx="4243905" cy="269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93673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54951" y="0"/>
            <a:ext cx="12037049"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tr-TR" sz="3200" dirty="0" err="1">
                <a:solidFill>
                  <a:schemeClr val="bg1"/>
                </a:solidFill>
                <a:latin typeface="Calibri" panose="020F0502020204030204" pitchFamily="34" charset="0"/>
                <a:cs typeface="Calibri" panose="020F0502020204030204" pitchFamily="34" charset="0"/>
              </a:rPr>
              <a:t>Kütahya'da</a:t>
            </a:r>
            <a:r>
              <a:rPr lang="en-GB" altLang="tr-TR" sz="3200" dirty="0">
                <a:solidFill>
                  <a:schemeClr val="bg1"/>
                </a:solidFill>
                <a:latin typeface="Calibri" panose="020F0502020204030204" pitchFamily="34" charset="0"/>
                <a:cs typeface="Calibri" panose="020F0502020204030204" pitchFamily="34" charset="0"/>
              </a:rPr>
              <a:t> </a:t>
            </a:r>
            <a:r>
              <a:rPr lang="en-GB" altLang="tr-TR" sz="3200" dirty="0" err="1">
                <a:solidFill>
                  <a:schemeClr val="bg1"/>
                </a:solidFill>
                <a:latin typeface="Calibri" panose="020F0502020204030204" pitchFamily="34" charset="0"/>
                <a:cs typeface="Calibri" panose="020F0502020204030204" pitchFamily="34" charset="0"/>
              </a:rPr>
              <a:t>Dijitalleşme</a:t>
            </a:r>
            <a:r>
              <a:rPr lang="en-GB" altLang="tr-TR" sz="3200" dirty="0">
                <a:solidFill>
                  <a:schemeClr val="bg1"/>
                </a:solidFill>
                <a:latin typeface="Calibri" panose="020F0502020204030204" pitchFamily="34" charset="0"/>
                <a:cs typeface="Calibri" panose="020F0502020204030204" pitchFamily="34" charset="0"/>
              </a:rPr>
              <a:t> </a:t>
            </a:r>
            <a:r>
              <a:rPr lang="en-GB" altLang="tr-TR" sz="3200" dirty="0" err="1">
                <a:solidFill>
                  <a:schemeClr val="bg1"/>
                </a:solidFill>
                <a:latin typeface="Calibri" panose="020F0502020204030204" pitchFamily="34" charset="0"/>
                <a:cs typeface="Calibri" panose="020F0502020204030204" pitchFamily="34" charset="0"/>
              </a:rPr>
              <a:t>ve</a:t>
            </a:r>
            <a:r>
              <a:rPr lang="en-GB" altLang="tr-TR" sz="3200" dirty="0">
                <a:solidFill>
                  <a:schemeClr val="bg1"/>
                </a:solidFill>
                <a:latin typeface="Calibri" panose="020F0502020204030204" pitchFamily="34" charset="0"/>
                <a:cs typeface="Calibri" panose="020F0502020204030204" pitchFamily="34" charset="0"/>
              </a:rPr>
              <a:t> </a:t>
            </a:r>
            <a:br>
              <a:rPr lang="tr-TR" altLang="tr-TR" sz="3200" dirty="0">
                <a:solidFill>
                  <a:schemeClr val="bg1"/>
                </a:solidFill>
                <a:latin typeface="Calibri" panose="020F0502020204030204" pitchFamily="34" charset="0"/>
                <a:cs typeface="Calibri" panose="020F0502020204030204" pitchFamily="34" charset="0"/>
              </a:rPr>
            </a:br>
            <a:r>
              <a:rPr lang="en-GB" altLang="tr-TR" sz="3200" dirty="0" err="1">
                <a:solidFill>
                  <a:schemeClr val="bg1"/>
                </a:solidFill>
                <a:latin typeface="Calibri" panose="020F0502020204030204" pitchFamily="34" charset="0"/>
                <a:cs typeface="Calibri" panose="020F0502020204030204" pitchFamily="34" charset="0"/>
              </a:rPr>
              <a:t>Yaratıcılık</a:t>
            </a:r>
            <a:r>
              <a:rPr lang="en-GB" altLang="tr-TR" sz="3200" dirty="0">
                <a:solidFill>
                  <a:schemeClr val="bg1"/>
                </a:solidFill>
                <a:latin typeface="Calibri" panose="020F0502020204030204" pitchFamily="34" charset="0"/>
                <a:cs typeface="Calibri" panose="020F0502020204030204" pitchFamily="34" charset="0"/>
              </a:rPr>
              <a:t> </a:t>
            </a:r>
            <a:r>
              <a:rPr lang="en-GB" altLang="tr-TR" sz="3200" dirty="0" err="1">
                <a:solidFill>
                  <a:schemeClr val="bg1"/>
                </a:solidFill>
                <a:latin typeface="Calibri" panose="020F0502020204030204" pitchFamily="34" charset="0"/>
                <a:cs typeface="Calibri" panose="020F0502020204030204" pitchFamily="34" charset="0"/>
              </a:rPr>
              <a:t>Ekosisteminin</a:t>
            </a:r>
            <a:r>
              <a:rPr lang="en-GB" altLang="tr-TR" sz="3200" dirty="0">
                <a:solidFill>
                  <a:schemeClr val="bg1"/>
                </a:solidFill>
                <a:latin typeface="Calibri" panose="020F0502020204030204" pitchFamily="34" charset="0"/>
                <a:cs typeface="Calibri" panose="020F0502020204030204" pitchFamily="34" charset="0"/>
              </a:rPr>
              <a:t> </a:t>
            </a:r>
            <a:r>
              <a:rPr lang="en-GB" altLang="tr-TR" sz="3200" dirty="0" err="1">
                <a:solidFill>
                  <a:schemeClr val="bg1"/>
                </a:solidFill>
                <a:latin typeface="Calibri" panose="020F0502020204030204" pitchFamily="34" charset="0"/>
                <a:cs typeface="Calibri" panose="020F0502020204030204" pitchFamily="34" charset="0"/>
              </a:rPr>
              <a:t>Geliştirilmesi</a:t>
            </a:r>
            <a:endParaRPr lang="en-GB" altLang="tr-TR" sz="3200" dirty="0">
              <a:solidFill>
                <a:schemeClr val="bg1"/>
              </a:solidFill>
              <a:latin typeface="Calibri" panose="020F0502020204030204" pitchFamily="34" charset="0"/>
              <a:cs typeface="Calibri" panose="020F0502020204030204" pitchFamily="34" charset="0"/>
            </a:endParaRPr>
          </a:p>
        </p:txBody>
      </p:sp>
      <p:sp>
        <p:nvSpPr>
          <p:cNvPr id="22531" name="Content Placeholder 2"/>
          <p:cNvSpPr txBox="1">
            <a:spLocks/>
          </p:cNvSpPr>
          <p:nvPr/>
        </p:nvSpPr>
        <p:spPr bwMode="auto">
          <a:xfrm>
            <a:off x="272904" y="1220480"/>
            <a:ext cx="11363776" cy="111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marR="0" lvl="0" indent="-228600" algn="just"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mn-cs"/>
              </a:rPr>
              <a:t>   Projenin amacı; Kütahya çini sektörünün tasarım, üretim, standardizasyon ve pazarlama konularında ilerlemesini, ayrıca ürünlerin yerel ve uluslararası pazar payının artırılmasını sağlamaktır. </a:t>
            </a:r>
          </a:p>
        </p:txBody>
      </p:sp>
      <p:sp>
        <p:nvSpPr>
          <p:cNvPr id="22541" name="Rectangle 3"/>
          <p:cNvSpPr>
            <a:spLocks noChangeArrowheads="1"/>
          </p:cNvSpPr>
          <p:nvPr/>
        </p:nvSpPr>
        <p:spPr bwMode="auto">
          <a:xfrm>
            <a:off x="810081" y="2639466"/>
            <a:ext cx="67022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Kurumlar: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Kütahya Belediyesi</a:t>
            </a:r>
            <a:endParaRPr kumimoji="0" lang="en-US"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39" name="Rectangle 4"/>
          <p:cNvSpPr>
            <a:spLocks noChangeArrowheads="1"/>
          </p:cNvSpPr>
          <p:nvPr/>
        </p:nvSpPr>
        <p:spPr bwMode="auto">
          <a:xfrm>
            <a:off x="810080" y="3466021"/>
            <a:ext cx="4435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18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3.940.000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Süre: 24 Ay (Haziran 2023 – Haziran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Modalite</a:t>
            </a: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Teknik Destek ve Mal Alımı</a:t>
            </a:r>
          </a:p>
        </p:txBody>
      </p:sp>
      <p:grpSp>
        <p:nvGrpSpPr>
          <p:cNvPr id="9" name="Group 8"/>
          <p:cNvGrpSpPr>
            <a:grpSpLocks/>
          </p:cNvGrpSpPr>
          <p:nvPr/>
        </p:nvGrpSpPr>
        <p:grpSpPr bwMode="auto">
          <a:xfrm>
            <a:off x="366668" y="4505696"/>
            <a:ext cx="6497595" cy="1754326"/>
            <a:chOff x="520536" y="5097019"/>
            <a:chExt cx="4875505" cy="1640457"/>
          </a:xfrm>
        </p:grpSpPr>
        <p:sp>
          <p:nvSpPr>
            <p:cNvPr id="22537" name="Rectangle 2"/>
            <p:cNvSpPr>
              <a:spLocks noChangeArrowheads="1"/>
            </p:cNvSpPr>
            <p:nvPr/>
          </p:nvSpPr>
          <p:spPr bwMode="auto">
            <a:xfrm>
              <a:off x="864736" y="5097019"/>
              <a:ext cx="4531305" cy="164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 kapsamında mevcut çini tasarımlarının dijital envanteri çıkarılarak KOBİ'lere yeni model ve formlar geliştirilmesinde destek verilmesi, yine KOBİ'lerin merkez bünyesinde bir program dahilinde ARGE çalışmalarını yürütmesi ve İşletmelerin ihtiyaçları dikkate alınarak KOBİ'lere eğitimler verilmesi hedeflenmektedir.</a:t>
              </a:r>
            </a:p>
          </p:txBody>
        </p:sp>
        <p:sp>
          <p:nvSpPr>
            <p:cNvPr id="12" name="Oval 17">
              <a:extLst>
                <a:ext uri="{FF2B5EF4-FFF2-40B4-BE49-F238E27FC236}">
                  <a16:creationId xmlns:a16="http://schemas.microsoft.com/office/drawing/2014/main" id="{FAFD28CC-CA32-3049-AEDF-BF95F927201A}"/>
                </a:ext>
              </a:extLst>
            </p:cNvPr>
            <p:cNvSpPr>
              <a:spLocks/>
            </p:cNvSpPr>
            <p:nvPr/>
          </p:nvSpPr>
          <p:spPr bwMode="auto">
            <a:xfrm>
              <a:off x="520536" y="5243231"/>
              <a:ext cx="255710" cy="363347"/>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pSp>
      <p:sp>
        <p:nvSpPr>
          <p:cNvPr id="15" name="Oval 18">
            <a:extLst>
              <a:ext uri="{FF2B5EF4-FFF2-40B4-BE49-F238E27FC236}">
                <a16:creationId xmlns:a16="http://schemas.microsoft.com/office/drawing/2014/main" id="{83B76BC3-E7FB-1544-8D67-3CB9D178F9D2}"/>
              </a:ext>
            </a:extLst>
          </p:cNvPr>
          <p:cNvSpPr>
            <a:spLocks/>
          </p:cNvSpPr>
          <p:nvPr/>
        </p:nvSpPr>
        <p:spPr bwMode="auto">
          <a:xfrm>
            <a:off x="390388" y="2697559"/>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3" name="Oval 18">
            <a:extLst>
              <a:ext uri="{FF2B5EF4-FFF2-40B4-BE49-F238E27FC236}">
                <a16:creationId xmlns:a16="http://schemas.microsoft.com/office/drawing/2014/main" id="{83B76BC3-E7FB-1544-8D67-3CB9D178F9D2}"/>
              </a:ext>
            </a:extLst>
          </p:cNvPr>
          <p:cNvSpPr>
            <a:spLocks/>
          </p:cNvSpPr>
          <p:nvPr/>
        </p:nvSpPr>
        <p:spPr bwMode="auto">
          <a:xfrm>
            <a:off x="366668" y="3709013"/>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pic>
        <p:nvPicPr>
          <p:cNvPr id="2050" name="Picture 2" descr="https://rekabetcisektorler.sanayi.gov.tr/media/resim/CI_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252" y="2336277"/>
            <a:ext cx="3689991" cy="252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774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410744" y="44450"/>
            <a:ext cx="11415140" cy="11228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tr-TR" sz="3200" dirty="0">
                <a:solidFill>
                  <a:schemeClr val="bg1"/>
                </a:solidFill>
                <a:latin typeface="Calibri" panose="020F0502020204030204" pitchFamily="34" charset="0"/>
                <a:cs typeface="Calibri" panose="020F0502020204030204" pitchFamily="34" charset="0"/>
              </a:rPr>
              <a:t>        Teknoloji Transferinde Akıllı Ağ Ve Huni Modeli İle Ticarileştirme Projesi (</a:t>
            </a:r>
            <a:r>
              <a:rPr lang="tr-TR" altLang="tr-TR" sz="3200" dirty="0" err="1">
                <a:solidFill>
                  <a:schemeClr val="bg1"/>
                </a:solidFill>
                <a:latin typeface="Calibri" panose="020F0502020204030204" pitchFamily="34" charset="0"/>
                <a:cs typeface="Calibri" panose="020F0502020204030204" pitchFamily="34" charset="0"/>
              </a:rPr>
              <a:t>Smartnet</a:t>
            </a:r>
            <a:r>
              <a:rPr lang="tr-TR" altLang="tr-TR" sz="3200" dirty="0">
                <a:solidFill>
                  <a:schemeClr val="bg1"/>
                </a:solidFill>
                <a:latin typeface="Calibri" panose="020F0502020204030204" pitchFamily="34" charset="0"/>
                <a:cs typeface="Calibri" panose="020F0502020204030204" pitchFamily="34" charset="0"/>
              </a:rPr>
              <a:t>)</a:t>
            </a:r>
          </a:p>
        </p:txBody>
      </p:sp>
      <p:sp>
        <p:nvSpPr>
          <p:cNvPr id="22531" name="Content Placeholder 2"/>
          <p:cNvSpPr txBox="1">
            <a:spLocks/>
          </p:cNvSpPr>
          <p:nvPr/>
        </p:nvSpPr>
        <p:spPr bwMode="auto">
          <a:xfrm>
            <a:off x="394210" y="1322773"/>
            <a:ext cx="11919097" cy="124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Projenin amacı; KOBİ'lerin teknoloji transferi ile ticarileşme süreçlerinin desteklenerek yüksek kaliteli ve katma değerli ürün, hizmet ve fikri mülkiyet sayısının artırılması </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41" name="Rectangle 3"/>
          <p:cNvSpPr>
            <a:spLocks noChangeArrowheads="1"/>
          </p:cNvSpPr>
          <p:nvPr/>
        </p:nvSpPr>
        <p:spPr bwMode="auto">
          <a:xfrm>
            <a:off x="830437" y="2604452"/>
            <a:ext cx="67022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Kurumlar: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Yıldız Teknik Üniversitesi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39" name="Rectangle 4"/>
          <p:cNvSpPr>
            <a:spLocks noChangeArrowheads="1"/>
          </p:cNvSpPr>
          <p:nvPr/>
        </p:nvSpPr>
        <p:spPr bwMode="auto">
          <a:xfrm>
            <a:off x="830437" y="3514724"/>
            <a:ext cx="3936009"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18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2.498.000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Süre: 36Ay (Mayıs 2022-Mayıs 2025)</a:t>
            </a:r>
            <a:endParaRPr kumimoji="0" lang="en-US"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Modalite: Teknik Destek</a:t>
            </a:r>
          </a:p>
        </p:txBody>
      </p:sp>
      <p:grpSp>
        <p:nvGrpSpPr>
          <p:cNvPr id="9" name="Group 8"/>
          <p:cNvGrpSpPr>
            <a:grpSpLocks/>
          </p:cNvGrpSpPr>
          <p:nvPr/>
        </p:nvGrpSpPr>
        <p:grpSpPr bwMode="auto">
          <a:xfrm>
            <a:off x="394210" y="4735353"/>
            <a:ext cx="7113030" cy="1754326"/>
            <a:chOff x="520536" y="5097022"/>
            <a:chExt cx="4875505" cy="1640453"/>
          </a:xfrm>
        </p:grpSpPr>
        <p:sp>
          <p:nvSpPr>
            <p:cNvPr id="22537" name="Rectangle 2"/>
            <p:cNvSpPr>
              <a:spLocks noChangeArrowheads="1"/>
            </p:cNvSpPr>
            <p:nvPr/>
          </p:nvSpPr>
          <p:spPr bwMode="auto">
            <a:xfrm>
              <a:off x="864736" y="5097022"/>
              <a:ext cx="4531305" cy="164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Yapay zeka tarafından desteklenen ve </a:t>
              </a:r>
              <a:r>
                <a:rPr kumimoji="0" lang="tr-TR" altLang="tr-TR" sz="18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TTA'lar</a:t>
              </a: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arasında işbirliği ağı olarak tasarlanan </a:t>
              </a:r>
              <a:r>
                <a:rPr kumimoji="0" lang="tr-TR" altLang="tr-TR" sz="18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SMARTNET’in</a:t>
              </a:r>
              <a:r>
                <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oluşturulması, KOBİ'lerin melek yatırımcı ağlarına ve girişim sermayesine erişimini desteklemek ve ticarileşmelerini iyileştirmek için teknoloji transfer aracılarının (TTA) kapasitelerinin güçlendirilmesine yönelik programların uygulanılması amaçlanmaktadır. </a:t>
              </a:r>
            </a:p>
          </p:txBody>
        </p:sp>
        <p:sp>
          <p:nvSpPr>
            <p:cNvPr id="12" name="Oval 17">
              <a:extLst>
                <a:ext uri="{FF2B5EF4-FFF2-40B4-BE49-F238E27FC236}">
                  <a16:creationId xmlns:a16="http://schemas.microsoft.com/office/drawing/2014/main" id="{FAFD28CC-CA32-3049-AEDF-BF95F927201A}"/>
                </a:ext>
              </a:extLst>
            </p:cNvPr>
            <p:cNvSpPr>
              <a:spLocks/>
            </p:cNvSpPr>
            <p:nvPr/>
          </p:nvSpPr>
          <p:spPr bwMode="auto">
            <a:xfrm>
              <a:off x="520536" y="5243231"/>
              <a:ext cx="255710" cy="363347"/>
            </a:xfrm>
            <a:prstGeom prst="ellipse">
              <a:avLst/>
            </a:prstGeom>
            <a:solidFill>
              <a:srgbClr val="153F6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pSp>
      <p:sp>
        <p:nvSpPr>
          <p:cNvPr id="15" name="Oval 18">
            <a:extLst>
              <a:ext uri="{FF2B5EF4-FFF2-40B4-BE49-F238E27FC236}">
                <a16:creationId xmlns:a16="http://schemas.microsoft.com/office/drawing/2014/main" id="{83B76BC3-E7FB-1544-8D67-3CB9D178F9D2}"/>
              </a:ext>
            </a:extLst>
          </p:cNvPr>
          <p:cNvSpPr>
            <a:spLocks/>
          </p:cNvSpPr>
          <p:nvPr/>
        </p:nvSpPr>
        <p:spPr bwMode="auto">
          <a:xfrm>
            <a:off x="410744" y="2767046"/>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3" name="Oval 18">
            <a:extLst>
              <a:ext uri="{FF2B5EF4-FFF2-40B4-BE49-F238E27FC236}">
                <a16:creationId xmlns:a16="http://schemas.microsoft.com/office/drawing/2014/main" id="{83B76BC3-E7FB-1544-8D67-3CB9D178F9D2}"/>
              </a:ext>
            </a:extLst>
          </p:cNvPr>
          <p:cNvSpPr>
            <a:spLocks/>
          </p:cNvSpPr>
          <p:nvPr/>
        </p:nvSpPr>
        <p:spPr bwMode="auto">
          <a:xfrm>
            <a:off x="394210" y="3779232"/>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pic>
        <p:nvPicPr>
          <p:cNvPr id="3074" name="Picture 2" descr="https://rekabetcisektorler.sanayi.gov.tr/media/CACHE/images/resim/software/f55c8578659859007debf1d346765dd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341" y="2661535"/>
            <a:ext cx="4283242" cy="252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30221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652" name="Title 1"/>
          <p:cNvSpPr>
            <a:spLocks noGrp="1"/>
          </p:cNvSpPr>
          <p:nvPr>
            <p:ph type="title" idx="4294967295"/>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800" dirty="0">
                <a:solidFill>
                  <a:schemeClr val="bg1"/>
                </a:solidFill>
                <a:latin typeface="Calibri" panose="020F0502020204030204" pitchFamily="34" charset="0"/>
                <a:cs typeface="Calibri" panose="020F0502020204030204" pitchFamily="34" charset="0"/>
              </a:rPr>
              <a:t>MALİ İŞBİRLİĞİNDE TÜRKİYE’YE SAĞLANAN </a:t>
            </a:r>
            <a:r>
              <a:rPr lang="en-GB" altLang="tr-TR" sz="2800" dirty="0">
                <a:solidFill>
                  <a:schemeClr val="bg1"/>
                </a:solidFill>
                <a:latin typeface="Calibri" panose="020F0502020204030204" pitchFamily="34" charset="0"/>
                <a:cs typeface="Calibri" panose="020F0502020204030204" pitchFamily="34" charset="0"/>
              </a:rPr>
              <a:t>AB </a:t>
            </a:r>
            <a:r>
              <a:rPr lang="tr-TR" altLang="tr-TR" sz="2800" dirty="0">
                <a:solidFill>
                  <a:schemeClr val="bg1"/>
                </a:solidFill>
                <a:latin typeface="Calibri" panose="020F0502020204030204" pitchFamily="34" charset="0"/>
                <a:cs typeface="Calibri" panose="020F0502020204030204" pitchFamily="34" charset="0"/>
              </a:rPr>
              <a:t>FONLARI</a:t>
            </a:r>
            <a:endParaRPr lang="en-GB" altLang="tr-TR" sz="2800" dirty="0">
              <a:solidFill>
                <a:schemeClr val="bg1"/>
              </a:solidFill>
              <a:latin typeface="Calibri" panose="020F0502020204030204" pitchFamily="34" charset="0"/>
              <a:cs typeface="Calibri" panose="020F0502020204030204" pitchFamily="34" charset="0"/>
            </a:endParaRPr>
          </a:p>
        </p:txBody>
      </p:sp>
      <p:grpSp>
        <p:nvGrpSpPr>
          <p:cNvPr id="27653" name="Group 4"/>
          <p:cNvGrpSpPr>
            <a:grpSpLocks/>
          </p:cNvGrpSpPr>
          <p:nvPr/>
        </p:nvGrpSpPr>
        <p:grpSpPr bwMode="auto">
          <a:xfrm>
            <a:off x="303438" y="64653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323973"/>
              <a:ext cx="11621834" cy="213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AÇIK OLAN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HİBE ÇAĞRILARI</a:t>
              </a:r>
              <a:endParaRPr kumimoji="0" lang="en-GB"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p:txBody>
        </p:sp>
      </p:grpSp>
    </p:spTree>
    <p:extLst>
      <p:ext uri="{BB962C8B-B14F-4D97-AF65-F5344CB8AC3E}">
        <p14:creationId xmlns:p14="http://schemas.microsoft.com/office/powerpoint/2010/main" val="3735871887"/>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yagram 8"/>
          <p:cNvGraphicFramePr/>
          <p:nvPr>
            <p:extLst>
              <p:ext uri="{D42A27DB-BD31-4B8C-83A1-F6EECF244321}">
                <p14:modId xmlns:p14="http://schemas.microsoft.com/office/powerpoint/2010/main" val="1445071990"/>
              </p:ext>
            </p:extLst>
          </p:nvPr>
        </p:nvGraphicFramePr>
        <p:xfrm>
          <a:off x="5387926" y="1895753"/>
          <a:ext cx="6935372" cy="1761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D933B6F-2743-0B47-8966-B7928B0FB0EE}"/>
              </a:ext>
            </a:extLst>
          </p:cNvPr>
          <p:cNvSpPr txBox="1">
            <a:spLocks/>
          </p:cNvSpPr>
          <p:nvPr/>
        </p:nvSpPr>
        <p:spPr bwMode="auto">
          <a:xfrm>
            <a:off x="1692103" y="0"/>
            <a:ext cx="10221078" cy="79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0" algn="ctr">
              <a:lnSpc>
                <a:spcPct val="90000"/>
              </a:lnSpc>
              <a:defRPr/>
            </a:pPr>
            <a:r>
              <a:rPr lang="tr-TR" altLang="tr-TR" sz="3200" b="1" dirty="0">
                <a:solidFill>
                  <a:prstClr val="white"/>
                </a:solidFill>
                <a:latin typeface="Source Sans Pro" panose="020B0503030403020204"/>
                <a:ea typeface="Ebrima" panose="02000000000000000000" pitchFamily="2" charset="0"/>
                <a:cs typeface="Source Sans Pro" panose="020B0503030403020204"/>
              </a:rPr>
              <a:t>STGM Afet Risk Yönetiminde Sivil Toplum Örgütlerinin Kapasitesini Destekleme Projesi</a:t>
            </a:r>
            <a:endParaRPr kumimoji="0" lang="en-GB" altLang="tr-TR" sz="3200" b="1" i="0" u="none" strike="noStrike" kern="1200" cap="none" spc="0" normalizeH="0" baseline="0" noProof="0" dirty="0">
              <a:ln>
                <a:noFill/>
              </a:ln>
              <a:solidFill>
                <a:prstClr val="white"/>
              </a:solidFill>
              <a:effectLst/>
              <a:uLnTx/>
              <a:uFillTx/>
              <a:latin typeface="Source Sans Pro" panose="020B0503030403020204"/>
              <a:ea typeface="Ebrima" panose="02000000000000000000" pitchFamily="2" charset="0"/>
              <a:cs typeface="Source Sans Pro" panose="020B0503030403020204"/>
            </a:endParaRPr>
          </a:p>
        </p:txBody>
      </p:sp>
      <p:graphicFrame>
        <p:nvGraphicFramePr>
          <p:cNvPr id="5" name="Diyagram 4"/>
          <p:cNvGraphicFramePr/>
          <p:nvPr>
            <p:extLst>
              <p:ext uri="{D42A27DB-BD31-4B8C-83A1-F6EECF244321}">
                <p14:modId xmlns:p14="http://schemas.microsoft.com/office/powerpoint/2010/main" val="2046702500"/>
              </p:ext>
            </p:extLst>
          </p:nvPr>
        </p:nvGraphicFramePr>
        <p:xfrm>
          <a:off x="478302" y="3973750"/>
          <a:ext cx="6485206" cy="4001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yagram 9"/>
          <p:cNvGraphicFramePr/>
          <p:nvPr>
            <p:extLst>
              <p:ext uri="{D42A27DB-BD31-4B8C-83A1-F6EECF244321}">
                <p14:modId xmlns:p14="http://schemas.microsoft.com/office/powerpoint/2010/main" val="3821672876"/>
              </p:ext>
            </p:extLst>
          </p:nvPr>
        </p:nvGraphicFramePr>
        <p:xfrm>
          <a:off x="6668087" y="4190817"/>
          <a:ext cx="5059680" cy="22521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 name="Diyagram 3"/>
          <p:cNvGraphicFramePr/>
          <p:nvPr>
            <p:extLst>
              <p:ext uri="{D42A27DB-BD31-4B8C-83A1-F6EECF244321}">
                <p14:modId xmlns:p14="http://schemas.microsoft.com/office/powerpoint/2010/main" val="2900811241"/>
              </p:ext>
            </p:extLst>
          </p:nvPr>
        </p:nvGraphicFramePr>
        <p:xfrm>
          <a:off x="506439" y="4555328"/>
          <a:ext cx="6119445" cy="83099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3" name="Diyagram 2"/>
          <p:cNvGraphicFramePr/>
          <p:nvPr>
            <p:extLst>
              <p:ext uri="{D42A27DB-BD31-4B8C-83A1-F6EECF244321}">
                <p14:modId xmlns:p14="http://schemas.microsoft.com/office/powerpoint/2010/main" val="70417306"/>
              </p:ext>
            </p:extLst>
          </p:nvPr>
        </p:nvGraphicFramePr>
        <p:xfrm>
          <a:off x="492369" y="5439772"/>
          <a:ext cx="6443003" cy="83099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11" name="Resim 1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8074" y="1095521"/>
            <a:ext cx="4904935" cy="2759026"/>
          </a:xfrm>
          <a:prstGeom prst="rect">
            <a:avLst/>
          </a:prstGeom>
        </p:spPr>
      </p:pic>
      <p:graphicFrame>
        <p:nvGraphicFramePr>
          <p:cNvPr id="16" name="Diyagram 15"/>
          <p:cNvGraphicFramePr/>
          <p:nvPr>
            <p:extLst>
              <p:ext uri="{D42A27DB-BD31-4B8C-83A1-F6EECF244321}">
                <p14:modId xmlns:p14="http://schemas.microsoft.com/office/powerpoint/2010/main" val="563098123"/>
              </p:ext>
            </p:extLst>
          </p:nvPr>
        </p:nvGraphicFramePr>
        <p:xfrm>
          <a:off x="5884984" y="1108223"/>
          <a:ext cx="6096000" cy="707886"/>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Tree>
    <p:extLst>
      <p:ext uri="{BB962C8B-B14F-4D97-AF65-F5344CB8AC3E}">
        <p14:creationId xmlns:p14="http://schemas.microsoft.com/office/powerpoint/2010/main" val="3808956410"/>
      </p:ext>
    </p:extLst>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yagram 8"/>
          <p:cNvGraphicFramePr/>
          <p:nvPr/>
        </p:nvGraphicFramePr>
        <p:xfrm>
          <a:off x="5950633" y="2106768"/>
          <a:ext cx="7469945" cy="1761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D933B6F-2743-0B47-8966-B7928B0FB0EE}"/>
              </a:ext>
            </a:extLst>
          </p:cNvPr>
          <p:cNvSpPr txBox="1">
            <a:spLocks/>
          </p:cNvSpPr>
          <p:nvPr/>
        </p:nvSpPr>
        <p:spPr bwMode="auto">
          <a:xfrm>
            <a:off x="1016853" y="288132"/>
            <a:ext cx="10221078" cy="5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3200" b="1" i="0" u="none" strike="noStrike" kern="1200" cap="none" spc="0" normalizeH="0" baseline="0" noProof="0" dirty="0">
                <a:ln>
                  <a:noFill/>
                </a:ln>
                <a:solidFill>
                  <a:prstClr val="white"/>
                </a:solidFill>
                <a:effectLst/>
                <a:uLnTx/>
                <a:uFillTx/>
                <a:latin typeface="Source Sans Pro" panose="020B0503030403020204"/>
                <a:ea typeface="Ebrima" panose="02000000000000000000" pitchFamily="2" charset="0"/>
                <a:cs typeface="Source Sans Pro" panose="020B0503030403020204"/>
              </a:rPr>
              <a:t>SİVİL TOPLUMA YÖNELİK AB HİBE PROGRAMLARI</a:t>
            </a:r>
            <a:endParaRPr kumimoji="0" lang="en-GB" altLang="tr-TR" sz="3200" b="1" i="0" u="none" strike="noStrike" kern="1200" cap="none" spc="0" normalizeH="0" baseline="0" noProof="0" dirty="0">
              <a:ln>
                <a:noFill/>
              </a:ln>
              <a:solidFill>
                <a:prstClr val="white"/>
              </a:solidFill>
              <a:effectLst/>
              <a:uLnTx/>
              <a:uFillTx/>
              <a:latin typeface="Source Sans Pro" panose="020B0503030403020204"/>
              <a:ea typeface="Ebrima" panose="02000000000000000000" pitchFamily="2" charset="0"/>
              <a:cs typeface="Source Sans Pro" panose="020B0503030403020204"/>
            </a:endParaRPr>
          </a:p>
        </p:txBody>
      </p:sp>
      <p:grpSp>
        <p:nvGrpSpPr>
          <p:cNvPr id="19" name="Grup 18"/>
          <p:cNvGrpSpPr/>
          <p:nvPr/>
        </p:nvGrpSpPr>
        <p:grpSpPr>
          <a:xfrm>
            <a:off x="578498" y="1240970"/>
            <a:ext cx="6130212" cy="2566791"/>
            <a:chOff x="895738" y="1240970"/>
            <a:chExt cx="5190905" cy="2183943"/>
          </a:xfrm>
        </p:grpSpPr>
        <p:pic>
          <p:nvPicPr>
            <p:cNvPr id="6" name="Resim 5"/>
            <p:cNvPicPr>
              <a:picLocks noChangeAspect="1"/>
            </p:cNvPicPr>
            <p:nvPr/>
          </p:nvPicPr>
          <p:blipFill>
            <a:blip r:embed="rId8"/>
            <a:stretch>
              <a:fillRect/>
            </a:stretch>
          </p:blipFill>
          <p:spPr>
            <a:xfrm>
              <a:off x="895738" y="1240970"/>
              <a:ext cx="5190905" cy="1603407"/>
            </a:xfrm>
            <a:prstGeom prst="rect">
              <a:avLst/>
            </a:prstGeom>
          </p:spPr>
        </p:pic>
        <p:pic>
          <p:nvPicPr>
            <p:cNvPr id="12" name="Resim 11"/>
            <p:cNvPicPr>
              <a:picLocks noChangeAspect="1"/>
            </p:cNvPicPr>
            <p:nvPr/>
          </p:nvPicPr>
          <p:blipFill>
            <a:blip r:embed="rId9"/>
            <a:stretch>
              <a:fillRect/>
            </a:stretch>
          </p:blipFill>
          <p:spPr>
            <a:xfrm>
              <a:off x="895739" y="2844377"/>
              <a:ext cx="5190904" cy="580536"/>
            </a:xfrm>
            <a:prstGeom prst="rect">
              <a:avLst/>
            </a:prstGeom>
          </p:spPr>
        </p:pic>
      </p:grpSp>
      <p:graphicFrame>
        <p:nvGraphicFramePr>
          <p:cNvPr id="5" name="Diyagram 4"/>
          <p:cNvGraphicFramePr/>
          <p:nvPr/>
        </p:nvGraphicFramePr>
        <p:xfrm>
          <a:off x="478302" y="3973750"/>
          <a:ext cx="6260123" cy="40011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0" name="Diyagram 9"/>
          <p:cNvGraphicFramePr/>
          <p:nvPr/>
        </p:nvGraphicFramePr>
        <p:xfrm>
          <a:off x="6850967" y="4176749"/>
          <a:ext cx="5059680" cy="225218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4" name="Diyagram 3"/>
          <p:cNvGraphicFramePr/>
          <p:nvPr/>
        </p:nvGraphicFramePr>
        <p:xfrm>
          <a:off x="506439" y="4555328"/>
          <a:ext cx="6119445" cy="830997"/>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3" name="Diyagram 2"/>
          <p:cNvGraphicFramePr/>
          <p:nvPr/>
        </p:nvGraphicFramePr>
        <p:xfrm>
          <a:off x="492369" y="5439772"/>
          <a:ext cx="6091311" cy="830997"/>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8" name="Diyagram 7"/>
          <p:cNvGraphicFramePr/>
          <p:nvPr/>
        </p:nvGraphicFramePr>
        <p:xfrm>
          <a:off x="7016621" y="1158783"/>
          <a:ext cx="4902628" cy="830997"/>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
        <p:nvSpPr>
          <p:cNvPr id="14" name="TextBox 6">
            <a:extLst>
              <a:ext uri="{FF2B5EF4-FFF2-40B4-BE49-F238E27FC236}">
                <a16:creationId xmlns:a16="http://schemas.microsoft.com/office/drawing/2014/main" id="{91BB0305-D635-472B-06AB-3E08AFA2BF24}"/>
              </a:ext>
            </a:extLst>
          </p:cNvPr>
          <p:cNvSpPr txBox="1"/>
          <p:nvPr/>
        </p:nvSpPr>
        <p:spPr>
          <a:xfrm>
            <a:off x="7797695" y="5921012"/>
            <a:ext cx="4549049"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B0F0"/>
                </a:solidFill>
                <a:effectLst/>
                <a:uLnTx/>
                <a:uFillTx/>
                <a:latin typeface="Calibri" panose="020F0502020204030204" pitchFamily="34" charset="0"/>
                <a:ea typeface="Source Sans Pro" panose="020B0503030403020204" pitchFamily="34" charset="0"/>
                <a:cs typeface="Calibri" panose="020F0502020204030204" pitchFamily="34" charset="0"/>
              </a:rPr>
              <a:t>https://www.sivildusun.net/ </a:t>
            </a:r>
            <a:endParaRPr kumimoji="0" lang="tr-TR" sz="36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5724042"/>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ext uri="{D42A27DB-BD31-4B8C-83A1-F6EECF244321}">
                <p14:modId xmlns:p14="http://schemas.microsoft.com/office/powerpoint/2010/main" val="1119041993"/>
              </p:ext>
            </p:extLst>
          </p:nvPr>
        </p:nvGraphicFramePr>
        <p:xfrm>
          <a:off x="578498" y="3973750"/>
          <a:ext cx="6033317" cy="400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6">
            <a:extLst>
              <a:ext uri="{FF2B5EF4-FFF2-40B4-BE49-F238E27FC236}">
                <a16:creationId xmlns:a16="http://schemas.microsoft.com/office/drawing/2014/main" id="{91BB0305-D635-472B-06AB-3E08AFA2BF24}"/>
              </a:ext>
            </a:extLst>
          </p:cNvPr>
          <p:cNvSpPr txBox="1"/>
          <p:nvPr/>
        </p:nvSpPr>
        <p:spPr>
          <a:xfrm>
            <a:off x="6086423" y="5965559"/>
            <a:ext cx="595293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https://www.stgm.org.tr/etkiniz-ab-programi</a:t>
            </a:r>
            <a:endPar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5" name="Diyagram 4"/>
          <p:cNvGraphicFramePr/>
          <p:nvPr>
            <p:extLst>
              <p:ext uri="{D42A27DB-BD31-4B8C-83A1-F6EECF244321}">
                <p14:modId xmlns:p14="http://schemas.microsoft.com/office/powerpoint/2010/main" val="4280232715"/>
              </p:ext>
            </p:extLst>
          </p:nvPr>
        </p:nvGraphicFramePr>
        <p:xfrm>
          <a:off x="7061981" y="3578040"/>
          <a:ext cx="5005507" cy="22881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yagram 6"/>
          <p:cNvGraphicFramePr/>
          <p:nvPr>
            <p:extLst>
              <p:ext uri="{D42A27DB-BD31-4B8C-83A1-F6EECF244321}">
                <p14:modId xmlns:p14="http://schemas.microsoft.com/office/powerpoint/2010/main" val="797232624"/>
              </p:ext>
            </p:extLst>
          </p:nvPr>
        </p:nvGraphicFramePr>
        <p:xfrm>
          <a:off x="578498" y="4496887"/>
          <a:ext cx="6019250" cy="55341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Diyagram 7"/>
          <p:cNvGraphicFramePr/>
          <p:nvPr>
            <p:extLst>
              <p:ext uri="{D42A27DB-BD31-4B8C-83A1-F6EECF244321}">
                <p14:modId xmlns:p14="http://schemas.microsoft.com/office/powerpoint/2010/main" val="2642944022"/>
              </p:ext>
            </p:extLst>
          </p:nvPr>
        </p:nvGraphicFramePr>
        <p:xfrm>
          <a:off x="578499" y="5144492"/>
          <a:ext cx="6005182" cy="83099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 name="Diyagram 1"/>
          <p:cNvGraphicFramePr/>
          <p:nvPr>
            <p:extLst>
              <p:ext uri="{D42A27DB-BD31-4B8C-83A1-F6EECF244321}">
                <p14:modId xmlns:p14="http://schemas.microsoft.com/office/powerpoint/2010/main" val="659760359"/>
              </p:ext>
            </p:extLst>
          </p:nvPr>
        </p:nvGraphicFramePr>
        <p:xfrm>
          <a:off x="7016621" y="1158783"/>
          <a:ext cx="4902628" cy="83099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3" name="Resim 2"/>
          <p:cNvPicPr>
            <a:picLocks noChangeAspect="1"/>
          </p:cNvPicPr>
          <p:nvPr/>
        </p:nvPicPr>
        <p:blipFill>
          <a:blip r:embed="rId28"/>
          <a:stretch>
            <a:fillRect/>
          </a:stretch>
        </p:blipFill>
        <p:spPr>
          <a:xfrm>
            <a:off x="578499" y="1315616"/>
            <a:ext cx="6230212" cy="2485403"/>
          </a:xfrm>
          <a:prstGeom prst="rect">
            <a:avLst/>
          </a:prstGeom>
        </p:spPr>
      </p:pic>
      <p:graphicFrame>
        <p:nvGraphicFramePr>
          <p:cNvPr id="4" name="Diyagram 3"/>
          <p:cNvGraphicFramePr/>
          <p:nvPr>
            <p:extLst>
              <p:ext uri="{D42A27DB-BD31-4B8C-83A1-F6EECF244321}">
                <p14:modId xmlns:p14="http://schemas.microsoft.com/office/powerpoint/2010/main" val="385931181"/>
              </p:ext>
            </p:extLst>
          </p:nvPr>
        </p:nvGraphicFramePr>
        <p:xfrm>
          <a:off x="6910582" y="2297588"/>
          <a:ext cx="5142839" cy="1015663"/>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1" name="Title 1">
            <a:extLst>
              <a:ext uri="{FF2B5EF4-FFF2-40B4-BE49-F238E27FC236}">
                <a16:creationId xmlns:a16="http://schemas.microsoft.com/office/drawing/2014/main" id="{AD933B6F-2743-0B47-8966-B7928B0FB0EE}"/>
              </a:ext>
            </a:extLst>
          </p:cNvPr>
          <p:cNvSpPr txBox="1">
            <a:spLocks/>
          </p:cNvSpPr>
          <p:nvPr/>
        </p:nvSpPr>
        <p:spPr bwMode="auto">
          <a:xfrm>
            <a:off x="1016853" y="288132"/>
            <a:ext cx="10221078" cy="5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3200" b="1" i="0" u="none" strike="noStrike" kern="1200" cap="none" spc="0" normalizeH="0" baseline="0" noProof="0" dirty="0">
                <a:ln>
                  <a:noFill/>
                </a:ln>
                <a:solidFill>
                  <a:prstClr val="white"/>
                </a:solidFill>
                <a:effectLst/>
                <a:uLnTx/>
                <a:uFillTx/>
                <a:latin typeface="Source Sans Pro" panose="020B0503030403020204"/>
                <a:ea typeface="Ebrima" panose="02000000000000000000" pitchFamily="2" charset="0"/>
                <a:cs typeface="Source Sans Pro" panose="020B0503030403020204"/>
              </a:rPr>
              <a:t>SİVİL TOPLUMA YÖNELİK AB HİBE PROGRAMLARI</a:t>
            </a:r>
            <a:endParaRPr kumimoji="0" lang="en-GB" altLang="tr-TR" sz="3200" b="1" i="0" u="none" strike="noStrike" kern="1200" cap="none" spc="0" normalizeH="0" baseline="0" noProof="0" dirty="0">
              <a:ln>
                <a:noFill/>
              </a:ln>
              <a:solidFill>
                <a:prstClr val="white"/>
              </a:solidFill>
              <a:effectLst/>
              <a:uLnTx/>
              <a:uFillTx/>
              <a:latin typeface="Source Sans Pro" panose="020B0503030403020204"/>
              <a:ea typeface="Ebrima" panose="02000000000000000000" pitchFamily="2" charset="0"/>
              <a:cs typeface="Source Sans Pro" panose="020B0503030403020204"/>
            </a:endParaRPr>
          </a:p>
        </p:txBody>
      </p:sp>
    </p:spTree>
    <p:extLst>
      <p:ext uri="{BB962C8B-B14F-4D97-AF65-F5344CB8AC3E}">
        <p14:creationId xmlns:p14="http://schemas.microsoft.com/office/powerpoint/2010/main" val="3501508822"/>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652" name="Title 1"/>
          <p:cNvSpPr>
            <a:spLocks noGrp="1"/>
          </p:cNvSpPr>
          <p:nvPr>
            <p:ph type="title" idx="4294967295"/>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800" dirty="0">
                <a:solidFill>
                  <a:schemeClr val="bg1"/>
                </a:solidFill>
                <a:latin typeface="Calibri" panose="020F0502020204030204" pitchFamily="34" charset="0"/>
                <a:cs typeface="Calibri" panose="020F0502020204030204" pitchFamily="34" charset="0"/>
              </a:rPr>
              <a:t>MALİ İŞBİRLİĞİNDE TÜRKİYE’YE SAĞLANAN </a:t>
            </a:r>
            <a:r>
              <a:rPr lang="en-GB" altLang="tr-TR" sz="2800" dirty="0">
                <a:solidFill>
                  <a:schemeClr val="bg1"/>
                </a:solidFill>
                <a:latin typeface="Calibri" panose="020F0502020204030204" pitchFamily="34" charset="0"/>
                <a:cs typeface="Calibri" panose="020F0502020204030204" pitchFamily="34" charset="0"/>
              </a:rPr>
              <a:t>AB </a:t>
            </a:r>
            <a:r>
              <a:rPr lang="tr-TR" altLang="tr-TR" sz="2800" dirty="0">
                <a:solidFill>
                  <a:schemeClr val="bg1"/>
                </a:solidFill>
                <a:latin typeface="Calibri" panose="020F0502020204030204" pitchFamily="34" charset="0"/>
                <a:cs typeface="Calibri" panose="020F0502020204030204" pitchFamily="34" charset="0"/>
              </a:rPr>
              <a:t>FONLARI</a:t>
            </a:r>
            <a:endParaRPr lang="en-GB" altLang="tr-TR" sz="2800" dirty="0">
              <a:solidFill>
                <a:schemeClr val="bg1"/>
              </a:solidFill>
              <a:latin typeface="Calibri" panose="020F0502020204030204" pitchFamily="34" charset="0"/>
              <a:cs typeface="Calibri" panose="020F0502020204030204" pitchFamily="34" charset="0"/>
            </a:endParaRPr>
          </a:p>
        </p:txBody>
      </p:sp>
      <p:grpSp>
        <p:nvGrpSpPr>
          <p:cNvPr id="27653" name="Group 4"/>
          <p:cNvGrpSpPr>
            <a:grpSpLocks/>
          </p:cNvGrpSpPr>
          <p:nvPr/>
        </p:nvGrpSpPr>
        <p:grpSpPr bwMode="auto">
          <a:xfrm>
            <a:off x="303438" y="64653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323973"/>
              <a:ext cx="11621834" cy="213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tr-TR" altLang="tr-TR" sz="3600" b="1" dirty="0">
                  <a:solidFill>
                    <a:prstClr val="white"/>
                  </a:solidFill>
                  <a:ea typeface="Source Sans Pro" panose="020B0503030403020204" charset="0"/>
                  <a:cs typeface="Calibri" panose="020F0502020204030204" pitchFamily="34" charset="0"/>
                </a:rPr>
                <a:t>DUYURULACAK</a:t>
              </a:r>
              <a:r>
                <a:rPr kumimoji="0" lang="tr-TR"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HİBE ÇAĞRILARI</a:t>
              </a:r>
              <a:endParaRPr kumimoji="0" lang="en-GB"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p:txBody>
        </p:sp>
      </p:grpSp>
    </p:spTree>
    <p:extLst>
      <p:ext uri="{BB962C8B-B14F-4D97-AF65-F5344CB8AC3E}">
        <p14:creationId xmlns:p14="http://schemas.microsoft.com/office/powerpoint/2010/main" val="2397018611"/>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4763" y="1120775"/>
            <a:ext cx="12187237"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anose="020F0502020204030204" pitchFamily="34" charset="0"/>
              <a:cs typeface="Calibri" panose="020F0502020204030204" pitchFamily="34" charset="0"/>
            </a:endParaRPr>
          </a:p>
        </p:txBody>
      </p:sp>
      <p:sp>
        <p:nvSpPr>
          <p:cNvPr id="17412" name="Title 1"/>
          <p:cNvSpPr>
            <a:spLocks noGrp="1"/>
          </p:cNvSpPr>
          <p:nvPr>
            <p:ph type="title" idx="4294967295"/>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800">
                <a:solidFill>
                  <a:schemeClr val="bg1"/>
                </a:solidFill>
                <a:latin typeface="Calibri" panose="020F0502020204030204" pitchFamily="34" charset="0"/>
                <a:ea typeface="Source Sans Pro" panose="020B0503030403020204"/>
                <a:cs typeface="Calibri" panose="020F0502020204030204" pitchFamily="34" charset="0"/>
              </a:rPr>
              <a:t>MALİ İŞBİRLİĞİNDE TÜRKİYE’YE SAĞLANAN </a:t>
            </a:r>
            <a:r>
              <a:rPr lang="en-GB" altLang="tr-TR" sz="2800">
                <a:solidFill>
                  <a:schemeClr val="bg1"/>
                </a:solidFill>
                <a:latin typeface="Calibri" panose="020F0502020204030204" pitchFamily="34" charset="0"/>
                <a:ea typeface="Source Sans Pro" panose="020B0503030403020204"/>
                <a:cs typeface="Calibri" panose="020F0502020204030204" pitchFamily="34" charset="0"/>
              </a:rPr>
              <a:t>AB </a:t>
            </a:r>
            <a:r>
              <a:rPr lang="tr-TR" altLang="tr-TR" sz="2800">
                <a:solidFill>
                  <a:schemeClr val="bg1"/>
                </a:solidFill>
                <a:latin typeface="Calibri" panose="020F0502020204030204" pitchFamily="34" charset="0"/>
                <a:ea typeface="Source Sans Pro" panose="020B0503030403020204"/>
                <a:cs typeface="Calibri" panose="020F0502020204030204" pitchFamily="34" charset="0"/>
              </a:rPr>
              <a:t>FONLARI</a:t>
            </a:r>
            <a:endParaRPr lang="en-GB" altLang="tr-TR" sz="2800">
              <a:solidFill>
                <a:schemeClr val="bg1"/>
              </a:solidFill>
              <a:latin typeface="Calibri" panose="020F0502020204030204" pitchFamily="34" charset="0"/>
              <a:ea typeface="Source Sans Pro" panose="020B0503030403020204"/>
              <a:cs typeface="Calibri" panose="020F0502020204030204" pitchFamily="34" charset="0"/>
            </a:endParaRPr>
          </a:p>
        </p:txBody>
      </p:sp>
      <p:sp>
        <p:nvSpPr>
          <p:cNvPr id="17415" name="Title 1"/>
          <p:cNvSpPr txBox="1">
            <a:spLocks/>
          </p:cNvSpPr>
          <p:nvPr/>
        </p:nvSpPr>
        <p:spPr bwMode="auto">
          <a:xfrm>
            <a:off x="3084578" y="3124437"/>
            <a:ext cx="10789174" cy="88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GB" altLang="tr-TR" sz="3200" b="1" dirty="0">
                <a:solidFill>
                  <a:schemeClr val="bg1"/>
                </a:solidFill>
                <a:ea typeface="Source Sans Pro" panose="020B0503030403020204"/>
                <a:cs typeface="Calibri" panose="020F0502020204030204" pitchFamily="34" charset="0"/>
              </a:rPr>
              <a:t>KATILIM ÖNCESİ YARDIM</a:t>
            </a:r>
            <a:r>
              <a:rPr lang="tr-TR" altLang="tr-TR" sz="3200" b="1" dirty="0">
                <a:solidFill>
                  <a:schemeClr val="bg1"/>
                </a:solidFill>
                <a:ea typeface="Source Sans Pro" panose="020B0503030403020204"/>
                <a:cs typeface="Calibri" panose="020F0502020204030204" pitchFamily="34" charset="0"/>
              </a:rPr>
              <a:t> ARACI</a:t>
            </a:r>
            <a:r>
              <a:rPr lang="en-GB" altLang="tr-TR" sz="3200" b="1" dirty="0">
                <a:solidFill>
                  <a:schemeClr val="bg1"/>
                </a:solidFill>
                <a:ea typeface="Source Sans Pro" panose="020B0503030403020204"/>
                <a:cs typeface="Calibri" panose="020F0502020204030204" pitchFamily="34" charset="0"/>
              </a:rPr>
              <a:t> (IPA)</a:t>
            </a:r>
          </a:p>
        </p:txBody>
      </p:sp>
      <p:pic>
        <p:nvPicPr>
          <p:cNvPr id="2" name="Resim 24">
            <a:extLst>
              <a:ext uri="{FF2B5EF4-FFF2-40B4-BE49-F238E27FC236}">
                <a16:creationId xmlns:a16="http://schemas.microsoft.com/office/drawing/2014/main" id="{48240093-FC6B-D276-6FD7-F79AEC2BB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735" y="2056850"/>
            <a:ext cx="2535187" cy="2530674"/>
          </a:xfrm>
          <a:prstGeom prst="rect">
            <a:avLst/>
          </a:prstGeom>
        </p:spPr>
      </p:pic>
    </p:spTree>
    <p:extLst>
      <p:ext uri="{BB962C8B-B14F-4D97-AF65-F5344CB8AC3E}">
        <p14:creationId xmlns:p14="http://schemas.microsoft.com/office/powerpoint/2010/main" val="503396498"/>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087114" y="120140"/>
            <a:ext cx="10859115" cy="825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tr-TR" altLang="tr-TR" sz="2800" dirty="0">
                <a:solidFill>
                  <a:schemeClr val="bg1"/>
                </a:solidFill>
                <a:latin typeface="Calibri" panose="020F0502020204030204" pitchFamily="34" charset="0"/>
                <a:cs typeface="Calibri" panose="020F0502020204030204" pitchFamily="34" charset="0"/>
              </a:rPr>
              <a:t> </a:t>
            </a:r>
            <a:r>
              <a:rPr lang="en-GB" altLang="tr-TR" sz="2800" dirty="0" err="1">
                <a:solidFill>
                  <a:schemeClr val="bg1"/>
                </a:solidFill>
                <a:latin typeface="Calibri" panose="020F0502020204030204" pitchFamily="34" charset="0"/>
                <a:cs typeface="Calibri" panose="020F0502020204030204" pitchFamily="34" charset="0"/>
              </a:rPr>
              <a:t>Türkiye’de</a:t>
            </a:r>
            <a:r>
              <a:rPr lang="en-GB" altLang="tr-TR" sz="2800" dirty="0">
                <a:solidFill>
                  <a:schemeClr val="bg1"/>
                </a:solidFill>
                <a:latin typeface="Calibri" panose="020F0502020204030204" pitchFamily="34" charset="0"/>
                <a:cs typeface="Calibri" panose="020F0502020204030204" pitchFamily="34" charset="0"/>
              </a:rPr>
              <a:t> Sivil </a:t>
            </a:r>
            <a:r>
              <a:rPr lang="en-GB" altLang="tr-TR" sz="2800" dirty="0" err="1">
                <a:solidFill>
                  <a:schemeClr val="bg1"/>
                </a:solidFill>
                <a:latin typeface="Calibri" panose="020F0502020204030204" pitchFamily="34" charset="0"/>
                <a:cs typeface="Calibri" panose="020F0502020204030204" pitchFamily="34" charset="0"/>
              </a:rPr>
              <a:t>Toplumun</a:t>
            </a:r>
            <a:r>
              <a:rPr lang="en-GB" altLang="tr-TR" sz="2800" dirty="0">
                <a:solidFill>
                  <a:schemeClr val="bg1"/>
                </a:solidFill>
                <a:latin typeface="Calibri" panose="020F0502020204030204" pitchFamily="34" charset="0"/>
                <a:cs typeface="Calibri" panose="020F0502020204030204" pitchFamily="34" charset="0"/>
              </a:rPr>
              <a:t> </a:t>
            </a:r>
            <a:r>
              <a:rPr lang="en-GB" altLang="tr-TR" sz="2800" dirty="0" err="1">
                <a:solidFill>
                  <a:schemeClr val="bg1"/>
                </a:solidFill>
                <a:latin typeface="Calibri" panose="020F0502020204030204" pitchFamily="34" charset="0"/>
                <a:cs typeface="Calibri" panose="020F0502020204030204" pitchFamily="34" charset="0"/>
              </a:rPr>
              <a:t>Sosyal</a:t>
            </a:r>
            <a:r>
              <a:rPr lang="en-GB" altLang="tr-TR" sz="2800" dirty="0">
                <a:solidFill>
                  <a:schemeClr val="bg1"/>
                </a:solidFill>
                <a:latin typeface="Calibri" panose="020F0502020204030204" pitchFamily="34" charset="0"/>
                <a:cs typeface="Calibri" panose="020F0502020204030204" pitchFamily="34" charset="0"/>
              </a:rPr>
              <a:t> </a:t>
            </a:r>
            <a:r>
              <a:rPr lang="en-GB" altLang="tr-TR" sz="2800" dirty="0" err="1">
                <a:solidFill>
                  <a:schemeClr val="bg1"/>
                </a:solidFill>
                <a:latin typeface="Calibri" panose="020F0502020204030204" pitchFamily="34" charset="0"/>
                <a:cs typeface="Calibri" panose="020F0502020204030204" pitchFamily="34" charset="0"/>
              </a:rPr>
              <a:t>Girişimcilik</a:t>
            </a:r>
            <a:r>
              <a:rPr lang="en-GB" altLang="tr-TR" sz="2800" dirty="0">
                <a:solidFill>
                  <a:schemeClr val="bg1"/>
                </a:solidFill>
                <a:latin typeface="Calibri" panose="020F0502020204030204" pitchFamily="34" charset="0"/>
                <a:cs typeface="Calibri" panose="020F0502020204030204" pitchFamily="34" charset="0"/>
              </a:rPr>
              <a:t> </a:t>
            </a:r>
            <a:r>
              <a:rPr lang="en-GB" altLang="tr-TR" sz="2800" dirty="0" err="1">
                <a:solidFill>
                  <a:schemeClr val="bg1"/>
                </a:solidFill>
                <a:latin typeface="Calibri" panose="020F0502020204030204" pitchFamily="34" charset="0"/>
                <a:cs typeface="Calibri" panose="020F0502020204030204" pitchFamily="34" charset="0"/>
              </a:rPr>
              <a:t>Yoluyla</a:t>
            </a:r>
            <a:r>
              <a:rPr lang="en-GB" altLang="tr-TR" sz="2800" dirty="0">
                <a:solidFill>
                  <a:schemeClr val="bg1"/>
                </a:solidFill>
                <a:latin typeface="Calibri" panose="020F0502020204030204" pitchFamily="34" charset="0"/>
                <a:cs typeface="Calibri" panose="020F0502020204030204" pitchFamily="34" charset="0"/>
              </a:rPr>
              <a:t> </a:t>
            </a:r>
            <a:r>
              <a:rPr lang="en-GB" altLang="tr-TR" sz="2800" dirty="0" err="1">
                <a:solidFill>
                  <a:schemeClr val="bg1"/>
                </a:solidFill>
                <a:latin typeface="Calibri" panose="020F0502020204030204" pitchFamily="34" charset="0"/>
                <a:cs typeface="Calibri" panose="020F0502020204030204" pitchFamily="34" charset="0"/>
              </a:rPr>
              <a:t>Desteklenmesi</a:t>
            </a:r>
            <a:r>
              <a:rPr lang="en-GB" altLang="tr-TR" sz="2800">
                <a:solidFill>
                  <a:schemeClr val="bg1"/>
                </a:solidFill>
                <a:latin typeface="Calibri" panose="020F0502020204030204" pitchFamily="34" charset="0"/>
                <a:cs typeface="Calibri" panose="020F0502020204030204" pitchFamily="34" charset="0"/>
              </a:rPr>
              <a:t> </a:t>
            </a:r>
            <a:r>
              <a:rPr lang="tr-TR" altLang="tr-TR" sz="2800">
                <a:solidFill>
                  <a:schemeClr val="bg1"/>
                </a:solidFill>
                <a:latin typeface="Calibri" panose="020F0502020204030204" pitchFamily="34" charset="0"/>
                <a:cs typeface="Calibri" panose="020F0502020204030204" pitchFamily="34" charset="0"/>
              </a:rPr>
              <a:t>Projesi</a:t>
            </a:r>
            <a:endParaRPr lang="tr-TR" altLang="tr-TR" sz="2800" dirty="0">
              <a:solidFill>
                <a:schemeClr val="bg1"/>
              </a:solidFill>
              <a:latin typeface="Calibri" panose="020F0502020204030204" pitchFamily="34" charset="0"/>
              <a:cs typeface="Calibri" panose="020F0502020204030204" pitchFamily="34" charset="0"/>
            </a:endParaRPr>
          </a:p>
        </p:txBody>
      </p:sp>
      <p:graphicFrame>
        <p:nvGraphicFramePr>
          <p:cNvPr id="5" name="Diyagram 4"/>
          <p:cNvGraphicFramePr/>
          <p:nvPr/>
        </p:nvGraphicFramePr>
        <p:xfrm>
          <a:off x="314821" y="1112862"/>
          <a:ext cx="11643723" cy="997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41" name="Rectangle 3"/>
          <p:cNvSpPr>
            <a:spLocks noChangeArrowheads="1"/>
          </p:cNvSpPr>
          <p:nvPr/>
        </p:nvSpPr>
        <p:spPr bwMode="auto">
          <a:xfrm>
            <a:off x="870582" y="2115424"/>
            <a:ext cx="1099385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a:t>
            </a: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Kurum</a:t>
            </a:r>
            <a:r>
              <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lar</a:t>
            </a: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Avrupa</a:t>
            </a:r>
            <a:r>
              <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Birliği</a:t>
            </a:r>
            <a:r>
              <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Başkanlığı</a:t>
            </a:r>
            <a:endPar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Ticaret</a:t>
            </a:r>
            <a:r>
              <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Bakanlığı</a:t>
            </a:r>
            <a:endPar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Sanayi ve </a:t>
            </a:r>
            <a:r>
              <a:rPr kumimoji="0" lang="en-GB"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Teknoloji</a:t>
            </a:r>
            <a:r>
              <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alt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Bakanlığı</a:t>
            </a:r>
            <a:endParaRPr kumimoji="0" lang="en-GB"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22539" name="Rectangle 4"/>
          <p:cNvSpPr>
            <a:spLocks noChangeArrowheads="1"/>
          </p:cNvSpPr>
          <p:nvPr/>
        </p:nvSpPr>
        <p:spPr bwMode="auto">
          <a:xfrm>
            <a:off x="811921" y="3345095"/>
            <a:ext cx="10736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en-GB"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6</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en-GB"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040</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.000 Avro (</a:t>
            </a:r>
            <a:r>
              <a:rPr kumimoji="0" lang="en-GB"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2</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en-GB"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0</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00.000</a:t>
            </a:r>
            <a:r>
              <a:rPr kumimoji="0" lang="en-GB"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TA – </a:t>
            </a:r>
            <a:r>
              <a:rPr kumimoji="0" lang="en-GB"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4</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en-GB"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040</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.000 Hibe)</a:t>
            </a:r>
          </a:p>
        </p:txBody>
      </p:sp>
      <p:sp>
        <p:nvSpPr>
          <p:cNvPr id="16" name="Oval 18">
            <a:extLst>
              <a:ext uri="{FF2B5EF4-FFF2-40B4-BE49-F238E27FC236}">
                <a16:creationId xmlns:a16="http://schemas.microsoft.com/office/drawing/2014/main" id="{83B76BC3-E7FB-1544-8D67-3CB9D178F9D2}"/>
              </a:ext>
            </a:extLst>
          </p:cNvPr>
          <p:cNvSpPr>
            <a:spLocks/>
          </p:cNvSpPr>
          <p:nvPr/>
        </p:nvSpPr>
        <p:spPr bwMode="auto">
          <a:xfrm>
            <a:off x="294203" y="2276518"/>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7" name="Oval 18">
            <a:extLst>
              <a:ext uri="{FF2B5EF4-FFF2-40B4-BE49-F238E27FC236}">
                <a16:creationId xmlns:a16="http://schemas.microsoft.com/office/drawing/2014/main" id="{83B76BC3-E7FB-1544-8D67-3CB9D178F9D2}"/>
              </a:ext>
            </a:extLst>
          </p:cNvPr>
          <p:cNvSpPr>
            <a:spLocks/>
          </p:cNvSpPr>
          <p:nvPr/>
        </p:nvSpPr>
        <p:spPr bwMode="auto">
          <a:xfrm>
            <a:off x="327559" y="3402933"/>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0" name="Oval 18">
            <a:extLst>
              <a:ext uri="{FF2B5EF4-FFF2-40B4-BE49-F238E27FC236}">
                <a16:creationId xmlns:a16="http://schemas.microsoft.com/office/drawing/2014/main" id="{83B76BC3-E7FB-1544-8D67-3CB9D178F9D2}"/>
              </a:ext>
            </a:extLst>
          </p:cNvPr>
          <p:cNvSpPr>
            <a:spLocks/>
          </p:cNvSpPr>
          <p:nvPr/>
        </p:nvSpPr>
        <p:spPr bwMode="auto">
          <a:xfrm>
            <a:off x="333188" y="3977124"/>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2" name="Oval 18">
            <a:extLst>
              <a:ext uri="{FF2B5EF4-FFF2-40B4-BE49-F238E27FC236}">
                <a16:creationId xmlns:a16="http://schemas.microsoft.com/office/drawing/2014/main" id="{83B76BC3-E7FB-1544-8D67-3CB9D178F9D2}"/>
              </a:ext>
            </a:extLst>
          </p:cNvPr>
          <p:cNvSpPr>
            <a:spLocks/>
          </p:cNvSpPr>
          <p:nvPr/>
        </p:nvSpPr>
        <p:spPr bwMode="auto">
          <a:xfrm>
            <a:off x="327559" y="4489479"/>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6" name="Metin kutusu 5">
            <a:extLst>
              <a:ext uri="{FF2B5EF4-FFF2-40B4-BE49-F238E27FC236}">
                <a16:creationId xmlns:a16="http://schemas.microsoft.com/office/drawing/2014/main" id="{80AF4A6C-76BF-E85B-4C46-FDFE43E154AD}"/>
              </a:ext>
            </a:extLst>
          </p:cNvPr>
          <p:cNvSpPr txBox="1"/>
          <p:nvPr/>
        </p:nvSpPr>
        <p:spPr>
          <a:xfrm>
            <a:off x="327559" y="4429536"/>
            <a:ext cx="11081594" cy="2308324"/>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Kimler</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Başvurabilir</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Zaten sosyal girişimci olarak faaliyet gösteren STK'lar (İktisadi işletmelere sahip vakıflar/dernekler, sosyal kooperatifler vb.)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Sosyal girişimcilik alanında faaliyet göstermeyi hedefleyen STK'lar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Sosyal işletmeler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8" name="Metin kutusu 7">
            <a:extLst>
              <a:ext uri="{FF2B5EF4-FFF2-40B4-BE49-F238E27FC236}">
                <a16:creationId xmlns:a16="http://schemas.microsoft.com/office/drawing/2014/main" id="{ED5B8896-397B-A977-8D24-A41CA90DD31F}"/>
              </a:ext>
            </a:extLst>
          </p:cNvPr>
          <p:cNvSpPr txBox="1"/>
          <p:nvPr/>
        </p:nvSpPr>
        <p:spPr>
          <a:xfrm>
            <a:off x="811921" y="3919613"/>
            <a:ext cx="103012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Hibe</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Bileşenini</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Yürütecek</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Kalkınma</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sz="24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Ajansları</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en-GB"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ANKARAKA, ZAFER, KUZKA, BAKKA</a:t>
            </a:r>
          </a:p>
        </p:txBody>
      </p:sp>
    </p:spTree>
    <p:extLst>
      <p:ext uri="{BB962C8B-B14F-4D97-AF65-F5344CB8AC3E}">
        <p14:creationId xmlns:p14="http://schemas.microsoft.com/office/powerpoint/2010/main" val="2392469379"/>
      </p:ext>
    </p:extLst>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087114" y="120140"/>
            <a:ext cx="10859115" cy="825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tr-TR" altLang="tr-TR" sz="2800" dirty="0">
                <a:solidFill>
                  <a:schemeClr val="bg1"/>
                </a:solidFill>
                <a:latin typeface="Calibri" panose="020F0502020204030204" pitchFamily="34" charset="0"/>
                <a:cs typeface="Calibri" panose="020F0502020204030204" pitchFamily="34" charset="0"/>
              </a:rPr>
              <a:t>Yerel Düzeyde İklim Değişikliği Çalışmaları Alanında </a:t>
            </a:r>
            <a:br>
              <a:rPr lang="tr-TR" altLang="tr-TR" sz="2800" dirty="0">
                <a:solidFill>
                  <a:schemeClr val="bg1"/>
                </a:solidFill>
                <a:latin typeface="Calibri" panose="020F0502020204030204" pitchFamily="34" charset="0"/>
                <a:cs typeface="Calibri" panose="020F0502020204030204" pitchFamily="34" charset="0"/>
              </a:rPr>
            </a:br>
            <a:r>
              <a:rPr lang="tr-TR" altLang="tr-TR" sz="2800" dirty="0">
                <a:solidFill>
                  <a:schemeClr val="bg1"/>
                </a:solidFill>
                <a:latin typeface="Calibri" panose="020F0502020204030204" pitchFamily="34" charset="0"/>
                <a:cs typeface="Calibri" panose="020F0502020204030204" pitchFamily="34" charset="0"/>
              </a:rPr>
              <a:t>Kapasitenin Artırılması Projesi</a:t>
            </a:r>
          </a:p>
        </p:txBody>
      </p:sp>
      <p:graphicFrame>
        <p:nvGraphicFramePr>
          <p:cNvPr id="5" name="Diyagram 4"/>
          <p:cNvGraphicFramePr/>
          <p:nvPr>
            <p:extLst>
              <p:ext uri="{D42A27DB-BD31-4B8C-83A1-F6EECF244321}">
                <p14:modId xmlns:p14="http://schemas.microsoft.com/office/powerpoint/2010/main" val="3024343013"/>
              </p:ext>
            </p:extLst>
          </p:nvPr>
        </p:nvGraphicFramePr>
        <p:xfrm>
          <a:off x="314821" y="1112862"/>
          <a:ext cx="11643723" cy="997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41" name="Rectangle 3"/>
          <p:cNvSpPr>
            <a:spLocks noChangeArrowheads="1"/>
          </p:cNvSpPr>
          <p:nvPr/>
        </p:nvSpPr>
        <p:spPr bwMode="auto">
          <a:xfrm>
            <a:off x="903939" y="2242283"/>
            <a:ext cx="65243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a:t>
            </a: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Kurum</a:t>
            </a: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İklim Değişikliği Başkanlığı</a:t>
            </a:r>
          </a:p>
        </p:txBody>
      </p:sp>
      <p:sp>
        <p:nvSpPr>
          <p:cNvPr id="22539" name="Rectangle 4"/>
          <p:cNvSpPr>
            <a:spLocks noChangeArrowheads="1"/>
          </p:cNvSpPr>
          <p:nvPr/>
        </p:nvSpPr>
        <p:spPr bwMode="auto">
          <a:xfrm>
            <a:off x="884739" y="2945191"/>
            <a:ext cx="68475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22.206.000 Avro (7.500.000 TA(UNDP) – 14.706.000 Hibe)</a:t>
            </a:r>
          </a:p>
        </p:txBody>
      </p:sp>
      <p:sp>
        <p:nvSpPr>
          <p:cNvPr id="16" name="Oval 18">
            <a:extLst>
              <a:ext uri="{FF2B5EF4-FFF2-40B4-BE49-F238E27FC236}">
                <a16:creationId xmlns:a16="http://schemas.microsoft.com/office/drawing/2014/main" id="{83B76BC3-E7FB-1544-8D67-3CB9D178F9D2}"/>
              </a:ext>
            </a:extLst>
          </p:cNvPr>
          <p:cNvSpPr>
            <a:spLocks/>
          </p:cNvSpPr>
          <p:nvPr/>
        </p:nvSpPr>
        <p:spPr bwMode="auto">
          <a:xfrm>
            <a:off x="294202" y="2351042"/>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7" name="Oval 18">
            <a:extLst>
              <a:ext uri="{FF2B5EF4-FFF2-40B4-BE49-F238E27FC236}">
                <a16:creationId xmlns:a16="http://schemas.microsoft.com/office/drawing/2014/main" id="{83B76BC3-E7FB-1544-8D67-3CB9D178F9D2}"/>
              </a:ext>
            </a:extLst>
          </p:cNvPr>
          <p:cNvSpPr>
            <a:spLocks/>
          </p:cNvSpPr>
          <p:nvPr/>
        </p:nvSpPr>
        <p:spPr bwMode="auto">
          <a:xfrm>
            <a:off x="294202" y="3146944"/>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aphicFrame>
        <p:nvGraphicFramePr>
          <p:cNvPr id="7" name="Diyagram 6"/>
          <p:cNvGraphicFramePr/>
          <p:nvPr/>
        </p:nvGraphicFramePr>
        <p:xfrm>
          <a:off x="165099" y="4948707"/>
          <a:ext cx="11578665" cy="15696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Resim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11271" y="2298481"/>
            <a:ext cx="4009524" cy="2485714"/>
          </a:xfrm>
          <a:prstGeom prst="rect">
            <a:avLst/>
          </a:prstGeom>
        </p:spPr>
      </p:pic>
      <p:sp>
        <p:nvSpPr>
          <p:cNvPr id="10" name="Oval 18">
            <a:extLst>
              <a:ext uri="{FF2B5EF4-FFF2-40B4-BE49-F238E27FC236}">
                <a16:creationId xmlns:a16="http://schemas.microsoft.com/office/drawing/2014/main" id="{83B76BC3-E7FB-1544-8D67-3CB9D178F9D2}"/>
              </a:ext>
            </a:extLst>
          </p:cNvPr>
          <p:cNvSpPr>
            <a:spLocks/>
          </p:cNvSpPr>
          <p:nvPr/>
        </p:nvSpPr>
        <p:spPr bwMode="auto">
          <a:xfrm>
            <a:off x="312132" y="3846193"/>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2" name="Dikdörtgen 1"/>
          <p:cNvSpPr/>
          <p:nvPr/>
        </p:nvSpPr>
        <p:spPr>
          <a:xfrm>
            <a:off x="878541" y="3804479"/>
            <a:ext cx="6096000" cy="830997"/>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Talep Edilebilecek Hibe Miktarı: </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En az 250.000 Avro; en çok 750.000 Avro.</a:t>
            </a:r>
          </a:p>
        </p:txBody>
      </p:sp>
      <p:sp>
        <p:nvSpPr>
          <p:cNvPr id="12" name="Oval 18">
            <a:extLst>
              <a:ext uri="{FF2B5EF4-FFF2-40B4-BE49-F238E27FC236}">
                <a16:creationId xmlns:a16="http://schemas.microsoft.com/office/drawing/2014/main" id="{83B76BC3-E7FB-1544-8D67-3CB9D178F9D2}"/>
              </a:ext>
            </a:extLst>
          </p:cNvPr>
          <p:cNvSpPr>
            <a:spLocks/>
          </p:cNvSpPr>
          <p:nvPr/>
        </p:nvSpPr>
        <p:spPr bwMode="auto">
          <a:xfrm>
            <a:off x="330061" y="4599226"/>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4" name="Dikdörtgen 3"/>
          <p:cNvSpPr/>
          <p:nvPr/>
        </p:nvSpPr>
        <p:spPr>
          <a:xfrm>
            <a:off x="880372" y="4560491"/>
            <a:ext cx="2363019"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Süre: </a:t>
            </a:r>
            <a:r>
              <a:rPr kumimoji="0" lang="tr-TR" altLang="tr-TR" sz="2400" b="0"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12 ila 24 ay </a:t>
            </a:r>
          </a:p>
        </p:txBody>
      </p:sp>
    </p:spTree>
    <p:extLst>
      <p:ext uri="{BB962C8B-B14F-4D97-AF65-F5344CB8AC3E}">
        <p14:creationId xmlns:p14="http://schemas.microsoft.com/office/powerpoint/2010/main" val="1870565900"/>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646322" y="289545"/>
            <a:ext cx="13501710" cy="825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3200" dirty="0">
                <a:solidFill>
                  <a:schemeClr val="bg1"/>
                </a:solidFill>
                <a:latin typeface="Calibri" panose="020F0502020204030204" pitchFamily="34" charset="0"/>
                <a:cs typeface="Calibri" panose="020F0502020204030204" pitchFamily="34" charset="0"/>
              </a:rPr>
              <a:t>Yerelde Sıfır Atık Girişimi Programı Projesi</a:t>
            </a:r>
            <a:endParaRPr lang="en-GB" altLang="tr-TR" sz="3600" dirty="0">
              <a:solidFill>
                <a:schemeClr val="bg1"/>
              </a:solidFill>
              <a:latin typeface="Calibri" panose="020F0502020204030204" pitchFamily="34" charset="0"/>
              <a:cs typeface="Calibri" panose="020F0502020204030204" pitchFamily="34" charset="0"/>
            </a:endParaRPr>
          </a:p>
        </p:txBody>
      </p:sp>
      <p:graphicFrame>
        <p:nvGraphicFramePr>
          <p:cNvPr id="3" name="Diyagram 2"/>
          <p:cNvGraphicFramePr/>
          <p:nvPr>
            <p:extLst>
              <p:ext uri="{D42A27DB-BD31-4B8C-83A1-F6EECF244321}">
                <p14:modId xmlns:p14="http://schemas.microsoft.com/office/powerpoint/2010/main" val="1320869705"/>
              </p:ext>
            </p:extLst>
          </p:nvPr>
        </p:nvGraphicFramePr>
        <p:xfrm>
          <a:off x="165100" y="1219200"/>
          <a:ext cx="11836400" cy="1059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41" name="Rectangle 3"/>
          <p:cNvSpPr>
            <a:spLocks noChangeArrowheads="1"/>
          </p:cNvSpPr>
          <p:nvPr/>
        </p:nvSpPr>
        <p:spPr bwMode="auto">
          <a:xfrm>
            <a:off x="720164" y="2292420"/>
            <a:ext cx="80428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Faydalanıcı Kurum: Çevre, Şehircilik ve İklim Değişikliği </a:t>
            </a:r>
          </a:p>
          <a:p>
            <a:pPr algn="just">
              <a:defRPr/>
            </a:pPr>
            <a:r>
              <a:rPr lang="tr-TR" altLang="tr-TR" sz="2400" b="1" dirty="0">
                <a:solidFill>
                  <a:prstClr val="white"/>
                </a:solidFill>
                <a:ea typeface="Source Sans Pro" panose="020B0503030403020204" pitchFamily="34" charset="-94"/>
                <a:cs typeface="Calibri" panose="020F0502020204030204" pitchFamily="34" charset="0"/>
              </a:rPr>
              <a:t>		          </a:t>
            </a: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Bakanlığı  +</a:t>
            </a:r>
            <a:r>
              <a:rPr kumimoji="0" lang="tr-TR" altLang="tr-TR" sz="2400" b="1" i="0" u="none" strike="noStrike" kern="1200" cap="none" spc="0" normalizeH="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lang="tr-TR" altLang="tr-TR" sz="2400" b="1" dirty="0">
                <a:solidFill>
                  <a:prstClr val="white"/>
                </a:solidFill>
                <a:ea typeface="Source Sans Pro" panose="020B0503030403020204" pitchFamily="34" charset="-94"/>
                <a:cs typeface="Calibri" panose="020F0502020204030204" pitchFamily="34" charset="0"/>
              </a:rPr>
              <a:t>Türkiye Belediyeler Birliği</a:t>
            </a:r>
          </a:p>
        </p:txBody>
      </p:sp>
      <p:sp>
        <p:nvSpPr>
          <p:cNvPr id="22539" name="Rectangle 4"/>
          <p:cNvSpPr>
            <a:spLocks noChangeArrowheads="1"/>
          </p:cNvSpPr>
          <p:nvPr/>
        </p:nvSpPr>
        <p:spPr bwMode="auto">
          <a:xfrm>
            <a:off x="758264" y="3156145"/>
            <a:ext cx="79856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altLang="tr-TR"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Toplam Bütçe: </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8.910.000 Avro (2.610.000 TA (UNDP)–</a:t>
            </a:r>
          </a:p>
          <a:p>
            <a:pPr marL="0" marR="0" lvl="0" indent="0" algn="just" defTabSz="914400" rtl="0" eaLnBrk="1" fontAlgn="auto" latinLnBrk="0" hangingPunct="1">
              <a:lnSpc>
                <a:spcPct val="100000"/>
              </a:lnSpc>
              <a:spcBef>
                <a:spcPts val="0"/>
              </a:spcBef>
              <a:spcAft>
                <a:spcPts val="0"/>
              </a:spcAft>
              <a:buClrTx/>
              <a:buSzTx/>
              <a:buFontTx/>
              <a:buNone/>
              <a:tabLst/>
              <a:defRPr/>
            </a:pPr>
            <a:r>
              <a:rPr lang="tr-TR" altLang="tr-TR" sz="2400" b="1" dirty="0">
                <a:solidFill>
                  <a:srgbClr val="FF0000"/>
                </a:solidFill>
                <a:ea typeface="Source Sans Pro" panose="020B0503030403020204" pitchFamily="34" charset="-94"/>
                <a:cs typeface="Calibri" panose="020F0502020204030204" pitchFamily="34" charset="0"/>
              </a:rPr>
              <a:t>				   </a:t>
            </a:r>
            <a:r>
              <a:rPr kumimoji="0" lang="tr-TR" altLang="tr-TR"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6.300.000 Hibe</a:t>
            </a:r>
            <a:r>
              <a:rPr kumimoji="0" lang="tr-TR" alt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a:t>
            </a:r>
          </a:p>
        </p:txBody>
      </p:sp>
      <p:sp>
        <p:nvSpPr>
          <p:cNvPr id="16" name="Oval 18">
            <a:extLst>
              <a:ext uri="{FF2B5EF4-FFF2-40B4-BE49-F238E27FC236}">
                <a16:creationId xmlns:a16="http://schemas.microsoft.com/office/drawing/2014/main" id="{83B76BC3-E7FB-1544-8D67-3CB9D178F9D2}"/>
              </a:ext>
            </a:extLst>
          </p:cNvPr>
          <p:cNvSpPr>
            <a:spLocks/>
          </p:cNvSpPr>
          <p:nvPr/>
        </p:nvSpPr>
        <p:spPr bwMode="auto">
          <a:xfrm>
            <a:off x="275152" y="2484105"/>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7" name="Oval 18">
            <a:extLst>
              <a:ext uri="{FF2B5EF4-FFF2-40B4-BE49-F238E27FC236}">
                <a16:creationId xmlns:a16="http://schemas.microsoft.com/office/drawing/2014/main" id="{83B76BC3-E7FB-1544-8D67-3CB9D178F9D2}"/>
              </a:ext>
            </a:extLst>
          </p:cNvPr>
          <p:cNvSpPr>
            <a:spLocks/>
          </p:cNvSpPr>
          <p:nvPr/>
        </p:nvSpPr>
        <p:spPr bwMode="auto">
          <a:xfrm>
            <a:off x="313252" y="3280007"/>
            <a:ext cx="355600"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aphicFrame>
        <p:nvGraphicFramePr>
          <p:cNvPr id="4" name="Diyagram 3"/>
          <p:cNvGraphicFramePr/>
          <p:nvPr>
            <p:extLst>
              <p:ext uri="{D42A27DB-BD31-4B8C-83A1-F6EECF244321}">
                <p14:modId xmlns:p14="http://schemas.microsoft.com/office/powerpoint/2010/main" val="3937461158"/>
              </p:ext>
            </p:extLst>
          </p:nvPr>
        </p:nvGraphicFramePr>
        <p:xfrm>
          <a:off x="236702" y="3919032"/>
          <a:ext cx="11726698" cy="25545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Resim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76795" y="2303932"/>
            <a:ext cx="3224706" cy="1593410"/>
          </a:xfrm>
          <a:prstGeom prst="rect">
            <a:avLst/>
          </a:prstGeom>
        </p:spPr>
      </p:pic>
    </p:spTree>
    <p:extLst>
      <p:ext uri="{BB962C8B-B14F-4D97-AF65-F5344CB8AC3E}">
        <p14:creationId xmlns:p14="http://schemas.microsoft.com/office/powerpoint/2010/main" val="1488276615"/>
      </p:ext>
    </p:extLst>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652" name="Title 1"/>
          <p:cNvSpPr>
            <a:spLocks noGrp="1"/>
          </p:cNvSpPr>
          <p:nvPr>
            <p:ph type="title" idx="4294967295"/>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800" dirty="0">
                <a:solidFill>
                  <a:schemeClr val="bg1"/>
                </a:solidFill>
                <a:latin typeface="Calibri" panose="020F0502020204030204" pitchFamily="34" charset="0"/>
                <a:cs typeface="Calibri" panose="020F0502020204030204" pitchFamily="34" charset="0"/>
              </a:rPr>
              <a:t>MALİ İŞBİRLİĞİNDE TÜRKİYE’YE SAĞLANAN </a:t>
            </a:r>
            <a:r>
              <a:rPr lang="en-GB" altLang="tr-TR" sz="2800" dirty="0">
                <a:solidFill>
                  <a:schemeClr val="bg1"/>
                </a:solidFill>
                <a:latin typeface="Calibri" panose="020F0502020204030204" pitchFamily="34" charset="0"/>
                <a:cs typeface="Calibri" panose="020F0502020204030204" pitchFamily="34" charset="0"/>
              </a:rPr>
              <a:t>AB </a:t>
            </a:r>
            <a:r>
              <a:rPr lang="tr-TR" altLang="tr-TR" sz="2800" dirty="0">
                <a:solidFill>
                  <a:schemeClr val="bg1"/>
                </a:solidFill>
                <a:latin typeface="Calibri" panose="020F0502020204030204" pitchFamily="34" charset="0"/>
                <a:cs typeface="Calibri" panose="020F0502020204030204" pitchFamily="34" charset="0"/>
              </a:rPr>
              <a:t>FONLARI</a:t>
            </a:r>
            <a:endParaRPr lang="en-GB" altLang="tr-TR" sz="2800" dirty="0">
              <a:solidFill>
                <a:schemeClr val="bg1"/>
              </a:solidFill>
              <a:latin typeface="Calibri" panose="020F0502020204030204" pitchFamily="34" charset="0"/>
              <a:cs typeface="Calibri" panose="020F0502020204030204" pitchFamily="34" charset="0"/>
            </a:endParaRPr>
          </a:p>
        </p:txBody>
      </p:sp>
      <p:grpSp>
        <p:nvGrpSpPr>
          <p:cNvPr id="27653" name="Group 4"/>
          <p:cNvGrpSpPr>
            <a:grpSpLocks/>
          </p:cNvGrpSpPr>
          <p:nvPr/>
        </p:nvGrpSpPr>
        <p:grpSpPr bwMode="auto">
          <a:xfrm>
            <a:off x="1685925" y="2463006"/>
            <a:ext cx="13781087" cy="1931988"/>
            <a:chOff x="1843633" y="4025518"/>
            <a:chExt cx="14322619" cy="2288100"/>
          </a:xfrm>
        </p:grpSpPr>
        <p:sp>
          <p:nvSpPr>
            <p:cNvPr id="27655" name="Title 1"/>
            <p:cNvSpPr txBox="1">
              <a:spLocks/>
            </p:cNvSpPr>
            <p:nvPr/>
          </p:nvSpPr>
          <p:spPr bwMode="auto">
            <a:xfrm>
              <a:off x="4544419" y="4373957"/>
              <a:ext cx="11621833" cy="120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BİRLİK PROGRAMLARI </a:t>
              </a:r>
            </a:p>
          </p:txBody>
        </p:sp>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633" y="4025518"/>
              <a:ext cx="2288100" cy="22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396397"/>
      </p:ext>
    </p:extLst>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87A4F2-725B-810F-B3A1-80491A0B8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1657"/>
            <a:ext cx="12192000" cy="5487613"/>
          </a:xfrm>
          <a:prstGeom prst="rect">
            <a:avLst/>
          </a:prstGeom>
        </p:spPr>
      </p:pic>
      <p:sp>
        <p:nvSpPr>
          <p:cNvPr id="6" name="AutoShape 6">
            <a:extLst>
              <a:ext uri="{FF2B5EF4-FFF2-40B4-BE49-F238E27FC236}">
                <a16:creationId xmlns:a16="http://schemas.microsoft.com/office/drawing/2014/main" id="{E2207002-5924-7A48-9310-0550CBB35D6E}"/>
              </a:ext>
            </a:extLst>
          </p:cNvPr>
          <p:cNvSpPr>
            <a:spLocks/>
          </p:cNvSpPr>
          <p:nvPr/>
        </p:nvSpPr>
        <p:spPr bwMode="auto">
          <a:xfrm>
            <a:off x="0" y="1017755"/>
            <a:ext cx="5571067" cy="5487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ubicBezTo>
                  <a:pt x="0" y="21600"/>
                  <a:pt x="0" y="0"/>
                  <a:pt x="0" y="0"/>
                </a:cubicBezTo>
                <a:close/>
              </a:path>
            </a:pathLst>
          </a:custGeom>
          <a:solidFill>
            <a:srgbClr val="153F6A">
              <a:alpha val="25000"/>
            </a:srgbClr>
          </a:solidFill>
          <a:ln>
            <a:noFill/>
          </a:ln>
          <a:effectLst>
            <a:softEdge rad="1270000"/>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altLang="en-TR"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5" name="Rectangle 4">
            <a:extLst>
              <a:ext uri="{FF2B5EF4-FFF2-40B4-BE49-F238E27FC236}">
                <a16:creationId xmlns:a16="http://schemas.microsoft.com/office/drawing/2014/main" id="{25C1F1AA-8FEE-2C4F-87FE-2E70285B13FF}"/>
              </a:ext>
            </a:extLst>
          </p:cNvPr>
          <p:cNvSpPr/>
          <p:nvPr/>
        </p:nvSpPr>
        <p:spPr>
          <a:xfrm>
            <a:off x="135677" y="2460858"/>
            <a:ext cx="5738191" cy="33793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tr-TR" sz="2500" b="1"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Dünyanın en büyük sivil ar-ge ve </a:t>
            </a:r>
            <a:r>
              <a:rPr kumimoji="0" lang="tr-TR" sz="2500" b="1" i="0" u="none" strike="noStrike" kern="1200" cap="none" spc="0" normalizeH="0" baseline="0" noProof="0" dirty="0" err="1">
                <a:ln>
                  <a:noFill/>
                </a:ln>
                <a:solidFill>
                  <a:srgbClr val="FFC000"/>
                </a:solidFill>
                <a:effectLst/>
                <a:uLnTx/>
                <a:uFillTx/>
                <a:latin typeface="Calibri" panose="020F0502020204030204" pitchFamily="34" charset="0"/>
                <a:ea typeface="+mn-ea"/>
                <a:cs typeface="Calibri" panose="020F0502020204030204" pitchFamily="34" charset="0"/>
              </a:rPr>
              <a:t>inovasyon</a:t>
            </a:r>
            <a:r>
              <a:rPr kumimoji="0" lang="tr-TR" sz="2500" b="1"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 programı olan Ufuk Avrupa </a:t>
            </a:r>
            <a:r>
              <a:rPr kumimoji="0" lang="tr-TR" sz="25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2021-2027 yılları arasında dijitalleşme, yenilik, ar-ge, ve girişimcilik alanındaki proje fikirlerini destekliyor. Toplam </a:t>
            </a:r>
            <a:r>
              <a:rPr kumimoji="0" lang="tr-TR" sz="2500" b="1" i="0" u="none" strike="noStrike" kern="1200" cap="none" spc="0" normalizeH="0" baseline="0" noProof="0" dirty="0">
                <a:ln>
                  <a:noFill/>
                </a:ln>
                <a:solidFill>
                  <a:srgbClr val="F8C033"/>
                </a:solidFill>
                <a:effectLst/>
                <a:uLnTx/>
                <a:uFillTx/>
                <a:latin typeface="Calibri" panose="020F0502020204030204" pitchFamily="34" charset="0"/>
                <a:ea typeface="+mn-ea"/>
                <a:cs typeface="Calibri" panose="020F0502020204030204" pitchFamily="34" charset="0"/>
              </a:rPr>
              <a:t>95,5 Milyar €</a:t>
            </a:r>
            <a:r>
              <a:rPr kumimoji="0" lang="tr-TR" sz="25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fon sağlıyor.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tr-TR" sz="3000" b="1"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 </a:t>
            </a:r>
          </a:p>
        </p:txBody>
      </p:sp>
      <p:pic>
        <p:nvPicPr>
          <p:cNvPr id="4" name="Picture 3">
            <a:extLst>
              <a:ext uri="{FF2B5EF4-FFF2-40B4-BE49-F238E27FC236}">
                <a16:creationId xmlns:a16="http://schemas.microsoft.com/office/drawing/2014/main" id="{DE56DAFB-0725-4B8B-F871-79A41E06A9A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017755"/>
            <a:ext cx="12192001" cy="1270000"/>
          </a:xfrm>
          <a:prstGeom prst="rect">
            <a:avLst/>
          </a:prstGeom>
        </p:spPr>
      </p:pic>
      <p:sp>
        <p:nvSpPr>
          <p:cNvPr id="3" name="Title 1">
            <a:extLst>
              <a:ext uri="{FF2B5EF4-FFF2-40B4-BE49-F238E27FC236}">
                <a16:creationId xmlns:a16="http://schemas.microsoft.com/office/drawing/2014/main" id="{767D0B70-BA62-9341-B25A-F746C1AF4F82}"/>
              </a:ext>
            </a:extLst>
          </p:cNvPr>
          <p:cNvSpPr txBox="1">
            <a:spLocks/>
          </p:cNvSpPr>
          <p:nvPr/>
        </p:nvSpPr>
        <p:spPr>
          <a:xfrm>
            <a:off x="302802" y="1388523"/>
            <a:ext cx="10044356" cy="899232"/>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UFUK AVRUPA PROGRAMI </a:t>
            </a:r>
          </a:p>
        </p:txBody>
      </p:sp>
      <p:sp>
        <p:nvSpPr>
          <p:cNvPr id="16" name="Title 1">
            <a:extLst>
              <a:ext uri="{FF2B5EF4-FFF2-40B4-BE49-F238E27FC236}">
                <a16:creationId xmlns:a16="http://schemas.microsoft.com/office/drawing/2014/main" id="{AC174913-CB98-54CC-7E96-E551C1354557}"/>
              </a:ext>
            </a:extLst>
          </p:cNvPr>
          <p:cNvSpPr txBox="1">
            <a:spLocks/>
          </p:cNvSpPr>
          <p:nvPr/>
        </p:nvSpPr>
        <p:spPr bwMode="auto">
          <a:xfrm>
            <a:off x="1570722" y="-154332"/>
            <a:ext cx="5279255" cy="10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BİRLİK PROGRAMLARI </a:t>
            </a:r>
          </a:p>
        </p:txBody>
      </p:sp>
      <p:sp>
        <p:nvSpPr>
          <p:cNvPr id="18" name="TextBox 17">
            <a:extLst>
              <a:ext uri="{FF2B5EF4-FFF2-40B4-BE49-F238E27FC236}">
                <a16:creationId xmlns:a16="http://schemas.microsoft.com/office/drawing/2014/main" id="{9B15214A-B743-D7EC-3262-A72DBE2112F7}"/>
              </a:ext>
            </a:extLst>
          </p:cNvPr>
          <p:cNvSpPr txBox="1"/>
          <p:nvPr/>
        </p:nvSpPr>
        <p:spPr>
          <a:xfrm>
            <a:off x="5571067" y="2634621"/>
            <a:ext cx="6200272" cy="175432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prstClr val="white"/>
                </a:solidFill>
                <a:effectLst/>
                <a:uLnTx/>
                <a:uFillTx/>
                <a:latin typeface="Poppins Black" pitchFamily="2" charset="77"/>
                <a:ea typeface="+mn-ea"/>
                <a:cs typeface="Poppins Black" pitchFamily="2" charset="77"/>
              </a:rPr>
              <a:t>223</a:t>
            </a:r>
            <a:r>
              <a:rPr kumimoji="0" lang="en-TR" sz="5400" b="0" i="0" u="none" strike="noStrike" kern="1200" cap="none" spc="0" normalizeH="0" baseline="0" noProof="0" dirty="0">
                <a:ln>
                  <a:noFill/>
                </a:ln>
                <a:solidFill>
                  <a:prstClr val="white"/>
                </a:solidFill>
                <a:effectLst/>
                <a:uLnTx/>
                <a:uFillTx/>
                <a:latin typeface="Poppins Black" pitchFamily="2" charset="77"/>
                <a:ea typeface="+mn-ea"/>
                <a:cs typeface="Poppins Black" pitchFamily="2" charset="77"/>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TR" sz="5400" b="0" i="0" u="none" strike="noStrike" kern="1200" cap="none" spc="0" normalizeH="0" baseline="0" noProof="0" dirty="0">
                <a:ln>
                  <a:noFill/>
                </a:ln>
                <a:solidFill>
                  <a:prstClr val="white"/>
                </a:solidFill>
                <a:effectLst/>
                <a:uLnTx/>
                <a:uFillTx/>
                <a:latin typeface="Poppins Black" pitchFamily="2" charset="77"/>
                <a:ea typeface="+mn-ea"/>
                <a:cs typeface="Poppins Black" pitchFamily="2" charset="77"/>
              </a:rPr>
              <a:t>AÇIK ÇAĞRI</a:t>
            </a:r>
          </a:p>
        </p:txBody>
      </p:sp>
    </p:spTree>
    <p:extLst>
      <p:ext uri="{BB962C8B-B14F-4D97-AF65-F5344CB8AC3E}">
        <p14:creationId xmlns:p14="http://schemas.microsoft.com/office/powerpoint/2010/main" val="1274073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8D0E8D-4B1A-E23D-41B1-8731DD9809C8}"/>
              </a:ext>
            </a:extLst>
          </p:cNvPr>
          <p:cNvSpPr txBox="1"/>
          <p:nvPr/>
        </p:nvSpPr>
        <p:spPr>
          <a:xfrm>
            <a:off x="724596" y="1342892"/>
            <a:ext cx="106280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p:txBody>
      </p:sp>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fontScale="92500" lnSpcReduction="20000"/>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UFUK AVRUPA VE U2020 PROGRAMI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TÜRKİYE’NİN PERFORMANSI - SIRALAMA</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2" name="Metin kutusu 1"/>
          <p:cNvSpPr txBox="1"/>
          <p:nvPr/>
        </p:nvSpPr>
        <p:spPr>
          <a:xfrm>
            <a:off x="337965" y="1053688"/>
            <a:ext cx="4973217"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a:ea typeface="+mn-ea"/>
                <a:cs typeface="+mn-cs"/>
              </a:rPr>
              <a:t>2014-2020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Ülkemiz kuruluşları toplamda 276 milyon avro hibe almaya hak kazanmış ve toplam 1220 kez projelerde yer almıştır. Kuruluşlarımızın </a:t>
            </a:r>
            <a:r>
              <a:rPr kumimoji="0" lang="tr-TR" sz="1800" b="0" i="0" u="none" strike="noStrike" kern="1200" cap="none" spc="0" normalizeH="0" baseline="0" noProof="0" dirty="0" err="1">
                <a:ln>
                  <a:noFill/>
                </a:ln>
                <a:solidFill>
                  <a:prstClr val="white"/>
                </a:solidFill>
                <a:effectLst/>
                <a:uLnTx/>
                <a:uFillTx/>
                <a:latin typeface="Calibri"/>
                <a:ea typeface="+mn-ea"/>
                <a:cs typeface="+mn-cs"/>
              </a:rPr>
              <a:t>sektörel</a:t>
            </a:r>
            <a:r>
              <a:rPr kumimoji="0" lang="tr-TR" sz="1800" b="0" i="0" u="none" strike="noStrike" kern="1200" cap="none" spc="0" normalizeH="0" baseline="0" noProof="0" dirty="0">
                <a:ln>
                  <a:noFill/>
                </a:ln>
                <a:solidFill>
                  <a:prstClr val="white"/>
                </a:solidFill>
                <a:effectLst/>
                <a:uLnTx/>
                <a:uFillTx/>
                <a:latin typeface="Calibri"/>
                <a:ea typeface="+mn-ea"/>
                <a:cs typeface="+mn-cs"/>
              </a:rPr>
              <a:t> dağılımı şu şekilde olmuştur: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65" y="2940366"/>
            <a:ext cx="4862377" cy="2206160"/>
          </a:xfrm>
          <a:prstGeom prst="rect">
            <a:avLst/>
          </a:prstGeom>
        </p:spPr>
      </p:pic>
      <p:sp>
        <p:nvSpPr>
          <p:cNvPr id="7" name="Metin kutusu 6"/>
          <p:cNvSpPr txBox="1"/>
          <p:nvPr/>
        </p:nvSpPr>
        <p:spPr>
          <a:xfrm>
            <a:off x="282544" y="5284531"/>
            <a:ext cx="497321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Program katılımcısı ülkeler arasında ülkemiz alınan hibe bakımından 24’üncü sırada yer alırken. Almanya 10,1 milyar avro ile ilk sırada yer almıştır.</a:t>
            </a:r>
          </a:p>
        </p:txBody>
      </p:sp>
      <p:sp>
        <p:nvSpPr>
          <p:cNvPr id="5" name="Dikdörtgen 4"/>
          <p:cNvSpPr/>
          <p:nvPr/>
        </p:nvSpPr>
        <p:spPr>
          <a:xfrm>
            <a:off x="6019966" y="1125880"/>
            <a:ext cx="234778" cy="52749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Metin kutusu 8"/>
          <p:cNvSpPr txBox="1"/>
          <p:nvPr/>
        </p:nvSpPr>
        <p:spPr>
          <a:xfrm>
            <a:off x="6963530" y="1101423"/>
            <a:ext cx="4973217"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a:ea typeface="+mn-ea"/>
                <a:cs typeface="+mn-cs"/>
              </a:rPr>
              <a:t>2021-2024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Ülkemiz kuruluşları toplamda 239 milyon avro hibe almaya hak kazanmış ve toplam 785 kez projelerde yer almıştır. Kuruluşlarımızın </a:t>
            </a:r>
            <a:r>
              <a:rPr kumimoji="0" lang="tr-TR" sz="1800" b="0" i="0" u="none" strike="noStrike" kern="1200" cap="none" spc="0" normalizeH="0" baseline="0" noProof="0" dirty="0" err="1">
                <a:ln>
                  <a:noFill/>
                </a:ln>
                <a:solidFill>
                  <a:prstClr val="white"/>
                </a:solidFill>
                <a:effectLst/>
                <a:uLnTx/>
                <a:uFillTx/>
                <a:latin typeface="Calibri"/>
                <a:ea typeface="+mn-ea"/>
                <a:cs typeface="+mn-cs"/>
              </a:rPr>
              <a:t>sektörel</a:t>
            </a:r>
            <a:r>
              <a:rPr kumimoji="0" lang="tr-TR" sz="1800" b="0" i="0" u="none" strike="noStrike" kern="1200" cap="none" spc="0" normalizeH="0" baseline="0" noProof="0" dirty="0">
                <a:ln>
                  <a:noFill/>
                </a:ln>
                <a:solidFill>
                  <a:prstClr val="white"/>
                </a:solidFill>
                <a:effectLst/>
                <a:uLnTx/>
                <a:uFillTx/>
                <a:latin typeface="Calibri"/>
                <a:ea typeface="+mn-ea"/>
                <a:cs typeface="+mn-cs"/>
              </a:rPr>
              <a:t> dağılımı şu şekilde olmuştur:</a:t>
            </a:r>
          </a:p>
        </p:txBody>
      </p:sp>
      <p:sp>
        <p:nvSpPr>
          <p:cNvPr id="11" name="Metin kutusu 10"/>
          <p:cNvSpPr txBox="1"/>
          <p:nvPr/>
        </p:nvSpPr>
        <p:spPr>
          <a:xfrm>
            <a:off x="6908109" y="5332266"/>
            <a:ext cx="497321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Program katılımcısı ülkeler arasında ülkemiz alınan hibe bakımından 21’inci sırada yer alırken. Almanya 5,7 milyar avro ile ilk sırada yer almıştır.</a:t>
            </a: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368" y="3000133"/>
            <a:ext cx="4892621" cy="2158425"/>
          </a:xfrm>
          <a:prstGeom prst="rect">
            <a:avLst/>
          </a:prstGeom>
        </p:spPr>
      </p:pic>
    </p:spTree>
    <p:extLst>
      <p:ext uri="{BB962C8B-B14F-4D97-AF65-F5344CB8AC3E}">
        <p14:creationId xmlns:p14="http://schemas.microsoft.com/office/powerpoint/2010/main" val="3603344400"/>
      </p:ext>
    </p:extLst>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UFUK AVRUPA PROGRAMI</a:t>
            </a:r>
            <a:r>
              <a:rPr kumimoji="0" lang="tr-TR"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BİLEŞENLERİ</a:t>
            </a: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endParaRPr kumimoji="0" lang="tr-TR" sz="2800" b="1" i="0" u="none" strike="noStrike" kern="1200" cap="none" spc="0" normalizeH="0" baseline="0" noProof="0" dirty="0">
              <a:ln>
                <a:noFill/>
              </a:ln>
              <a:solidFill>
                <a:prstClr val="black"/>
              </a:solidFill>
              <a:effectLst/>
              <a:uLnTx/>
              <a:uFillTx/>
              <a:latin typeface="Times New Roman" panose="02020603050405020304" pitchFamily="18" charset="0"/>
              <a:ea typeface="Ebrima" panose="02000000000000000000" pitchFamily="2"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UFUK AVRUPA PROGRAM</a:t>
            </a:r>
            <a:r>
              <a:rPr kumimoji="0" lang="tr-TR"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I</a:t>
            </a: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endParaRPr kumimoji="0" lang="tr-TR" sz="2800" b="1" i="0" u="none" strike="noStrike" kern="1200" cap="none" spc="0" normalizeH="0" baseline="0" noProof="0" dirty="0">
              <a:ln>
                <a:noFill/>
              </a:ln>
              <a:solidFill>
                <a:prstClr val="black"/>
              </a:solidFill>
              <a:effectLst/>
              <a:uLnTx/>
              <a:uFillTx/>
              <a:latin typeface="Times New Roman" panose="02020603050405020304" pitchFamily="18" charset="0"/>
              <a:ea typeface="Ebrima" panose="02000000000000000000" pitchFamily="2"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5" y="1251285"/>
            <a:ext cx="9105900" cy="5122069"/>
          </a:xfrm>
          <a:prstGeom prst="rect">
            <a:avLst/>
          </a:prstGeom>
        </p:spPr>
      </p:pic>
    </p:spTree>
    <p:extLst>
      <p:ext uri="{BB962C8B-B14F-4D97-AF65-F5344CB8AC3E}">
        <p14:creationId xmlns:p14="http://schemas.microsoft.com/office/powerpoint/2010/main" val="1485400640"/>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BİLİMSEL MÜKEMMELİYET</a:t>
            </a:r>
            <a:r>
              <a:rPr kumimoji="0" lang="en-GB"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73" y="1143000"/>
            <a:ext cx="3633427" cy="5234346"/>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4434626"/>
            <a:ext cx="7734300" cy="1851874"/>
          </a:xfrm>
          <a:prstGeom prst="rect">
            <a:avLst/>
          </a:prstGeom>
        </p:spPr>
      </p:pic>
      <p:graphicFrame>
        <p:nvGraphicFramePr>
          <p:cNvPr id="6" name="Diyagram 5"/>
          <p:cNvGraphicFramePr/>
          <p:nvPr/>
        </p:nvGraphicFramePr>
        <p:xfrm>
          <a:off x="4051300" y="1200140"/>
          <a:ext cx="7848600" cy="296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Oval 6"/>
          <p:cNvSpPr/>
          <p:nvPr/>
        </p:nvSpPr>
        <p:spPr>
          <a:xfrm>
            <a:off x="546100" y="2260600"/>
            <a:ext cx="3238500" cy="116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3558261"/>
      </p:ext>
    </p:extLst>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A3D23634-CAEA-E3F1-EA01-85BD7D77014F}"/>
              </a:ext>
            </a:extLst>
          </p:cNvPr>
          <p:cNvSpPr/>
          <p:nvPr/>
        </p:nvSpPr>
        <p:spPr>
          <a:xfrm>
            <a:off x="1650423" y="252864"/>
            <a:ext cx="90057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UFUK AVRUPA PROGRAMI –Avrupa Araştırma Konseyi (ERC)</a:t>
            </a:r>
          </a:p>
        </p:txBody>
      </p:sp>
      <p:sp>
        <p:nvSpPr>
          <p:cNvPr id="4" name="TextBox 2">
            <a:extLst>
              <a:ext uri="{FF2B5EF4-FFF2-40B4-BE49-F238E27FC236}">
                <a16:creationId xmlns:a16="http://schemas.microsoft.com/office/drawing/2014/main" id="{8D90F239-447C-CEEB-938A-00F1A914951C}"/>
              </a:ext>
            </a:extLst>
          </p:cNvPr>
          <p:cNvSpPr txBox="1"/>
          <p:nvPr/>
        </p:nvSpPr>
        <p:spPr>
          <a:xfrm>
            <a:off x="2877523" y="1101969"/>
            <a:ext cx="9181127" cy="60631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Medeniyet Üniversitesi ve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Katip Çelebi Üniversitesi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ERC-2019-STG: Başlangıç Hibeleri</a:t>
            </a:r>
            <a:endPar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1.5 milyon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«J</a:t>
            </a:r>
            <a:r>
              <a:rPr kumimoji="0" lang="en-US" sz="2400" b="0" i="0" u="none" strike="noStrike" kern="1200" cap="none" spc="0" normalizeH="0" baseline="0" noProof="0" dirty="0" err="1">
                <a:ln>
                  <a:noFill/>
                </a:ln>
                <a:solidFill>
                  <a:prstClr val="white">
                    <a:lumMod val="65000"/>
                  </a:prstClr>
                </a:solidFill>
                <a:effectLst/>
                <a:uLnTx/>
                <a:uFillTx/>
                <a:latin typeface="Calibri" panose="020F0502020204030204" pitchFamily="34" charset="0"/>
                <a:ea typeface="+mn-ea"/>
                <a:cs typeface="Calibri" panose="020F0502020204030204" pitchFamily="34" charset="0"/>
              </a:rPr>
              <a:t>anissaries</a:t>
            </a:r>
            <a:r>
              <a:rPr kumimoji="0" lang="en-US"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 in Ottoman Port-Cities: Muslim Financial and Political Networks in the Early Modern Mediterranean</a:t>
            </a:r>
            <a:r>
              <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 Projesi (2020-2026)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3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Proje, Kuzey Afrika, Mısır, Ege, Adriyatik, Tuna ve Karadeniz'deki çok sayıda liman kentini incelemek için karşılaştırmalı bir yaklaşım kullanıyor. Araştırma görevlisi, üç kıdemli araştırmacı, beş doktora sonrası araştırmacı ve iki doktora adayından oluşan araştırma ekibi, Osmanlı Türkçesi, Arapça, Yunanca, Rusça, Fransızca ve İngilizce dillerindeki çeşitli yayınlanmamış kaynakları inceleyecek. Ekip bir ana monografi, toplu bir cilt, çeşitli makaleler, iki doktora tezi, dört </a:t>
            </a:r>
            <a:r>
              <a:rPr kumimoji="0" lang="tr-TR" sz="23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çalıştay</a:t>
            </a:r>
            <a:r>
              <a:rPr kumimoji="0" lang="tr-TR" sz="23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bir uluslararası konferans ve bir web sitesi üretecek.</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92" y="1371600"/>
            <a:ext cx="2602031" cy="2822331"/>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09" y="1140068"/>
            <a:ext cx="1997609" cy="917331"/>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4538" y="1140070"/>
            <a:ext cx="1485340" cy="936380"/>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92" y="4679877"/>
            <a:ext cx="2498567" cy="1070293"/>
          </a:xfrm>
          <a:prstGeom prst="rect">
            <a:avLst/>
          </a:prstGeom>
        </p:spPr>
      </p:pic>
    </p:spTree>
    <p:extLst>
      <p:ext uri="{BB962C8B-B14F-4D97-AF65-F5344CB8AC3E}">
        <p14:creationId xmlns:p14="http://schemas.microsoft.com/office/powerpoint/2010/main" val="2572222183"/>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BİLİMSEL MÜKEMMELİYET</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195298"/>
            <a:ext cx="3086099" cy="5138113"/>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971" y="4172890"/>
            <a:ext cx="6224429" cy="2172867"/>
          </a:xfrm>
          <a:prstGeom prst="rect">
            <a:avLst/>
          </a:prstGeom>
        </p:spPr>
      </p:pic>
      <p:graphicFrame>
        <p:nvGraphicFramePr>
          <p:cNvPr id="8" name="Diyagram 7"/>
          <p:cNvGraphicFramePr/>
          <p:nvPr/>
        </p:nvGraphicFramePr>
        <p:xfrm>
          <a:off x="3949700" y="1200140"/>
          <a:ext cx="7848600" cy="2862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val 8"/>
          <p:cNvSpPr/>
          <p:nvPr/>
        </p:nvSpPr>
        <p:spPr>
          <a:xfrm>
            <a:off x="304800" y="3340100"/>
            <a:ext cx="3238500" cy="116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Resi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5537" y="165011"/>
            <a:ext cx="4705348" cy="679052"/>
          </a:xfrm>
          <a:prstGeom prst="rect">
            <a:avLst/>
          </a:prstGeom>
        </p:spPr>
      </p:pic>
    </p:spTree>
    <p:extLst>
      <p:ext uri="{BB962C8B-B14F-4D97-AF65-F5344CB8AC3E}">
        <p14:creationId xmlns:p14="http://schemas.microsoft.com/office/powerpoint/2010/main" val="218124863"/>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06B-FB63-420E-B15E-84AE6C0F600D}"/>
              </a:ext>
            </a:extLst>
          </p:cNvPr>
          <p:cNvSpPr>
            <a:spLocks noGrp="1"/>
          </p:cNvSpPr>
          <p:nvPr>
            <p:ph type="title" idx="4294967295"/>
          </p:nvPr>
        </p:nvSpPr>
        <p:spPr>
          <a:xfrm>
            <a:off x="1685537" y="286469"/>
            <a:ext cx="11653371" cy="1199336"/>
          </a:xfrm>
          <a:prstGeom prst="rect">
            <a:avLst/>
          </a:prstGeom>
        </p:spPr>
        <p:txBody>
          <a:bodyPr>
            <a:normAutofit/>
          </a:bodyPr>
          <a:lstStyle/>
          <a:p>
            <a:pPr algn="l"/>
            <a:r>
              <a:rPr lang="tr-TR" sz="2800" dirty="0">
                <a:solidFill>
                  <a:schemeClr val="bg1"/>
                </a:solidFill>
                <a:latin typeface="Calibri" panose="020F0502020204030204" pitchFamily="34" charset="0"/>
                <a:ea typeface="Source Sans Pro" panose="020B0503030403020204" pitchFamily="34" charset="0"/>
                <a:cs typeface="Calibri" panose="020F0502020204030204" pitchFamily="34" charset="0"/>
              </a:rPr>
              <a:t>KATILIM ÖNCESİ MALİ YARDIMLAR (IPA)</a:t>
            </a:r>
            <a:endParaRPr lang="en-GB" sz="2800"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B2448B01-2B63-4B48-8E11-452802BC80D7}"/>
              </a:ext>
            </a:extLst>
          </p:cNvPr>
          <p:cNvGrpSpPr/>
          <p:nvPr/>
        </p:nvGrpSpPr>
        <p:grpSpPr>
          <a:xfrm>
            <a:off x="9059616" y="1530708"/>
            <a:ext cx="3245739" cy="3732989"/>
            <a:chOff x="9112581" y="1626802"/>
            <a:chExt cx="3245739" cy="3732989"/>
          </a:xfrm>
        </p:grpSpPr>
        <p:sp>
          <p:nvSpPr>
            <p:cNvPr id="10" name="TextBox 9">
              <a:extLst>
                <a:ext uri="{FF2B5EF4-FFF2-40B4-BE49-F238E27FC236}">
                  <a16:creationId xmlns:a16="http://schemas.microsoft.com/office/drawing/2014/main" id="{247EB5F2-99F8-1B47-ACFA-12063581F9C1}"/>
                </a:ext>
              </a:extLst>
            </p:cNvPr>
            <p:cNvSpPr txBox="1"/>
            <p:nvPr/>
          </p:nvSpPr>
          <p:spPr>
            <a:xfrm>
              <a:off x="9112581" y="4159462"/>
              <a:ext cx="3245739" cy="1200329"/>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IPA III DÖNEMİ </a:t>
              </a:r>
            </a:p>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(2021-2027)</a:t>
              </a:r>
              <a:endPar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a:p>
              <a:pPr algn="ctr"/>
              <a:r>
                <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rPr>
                <a:t>7 ülke için toplam</a:t>
              </a:r>
            </a:p>
            <a:p>
              <a:pPr algn="ctr"/>
              <a:r>
                <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rPr>
                <a:t>14,2 Milyar Euro</a:t>
              </a:r>
              <a:endPar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pic>
          <p:nvPicPr>
            <p:cNvPr id="13" name="Resim 29">
              <a:extLst>
                <a:ext uri="{FF2B5EF4-FFF2-40B4-BE49-F238E27FC236}">
                  <a16:creationId xmlns:a16="http://schemas.microsoft.com/office/drawing/2014/main" id="{C45AB6B5-A940-A04D-9D6E-CDDF0080C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6126" y="1626802"/>
              <a:ext cx="2609306" cy="2572653"/>
            </a:xfrm>
            <a:prstGeom prst="rect">
              <a:avLst/>
            </a:prstGeom>
          </p:spPr>
        </p:pic>
      </p:grpSp>
      <p:sp>
        <p:nvSpPr>
          <p:cNvPr id="16" name="Sağ Ayraç 1">
            <a:extLst>
              <a:ext uri="{FF2B5EF4-FFF2-40B4-BE49-F238E27FC236}">
                <a16:creationId xmlns:a16="http://schemas.microsoft.com/office/drawing/2014/main" id="{B750E24F-96E2-6941-8B2F-C2D74D9026B2}"/>
              </a:ext>
            </a:extLst>
          </p:cNvPr>
          <p:cNvSpPr/>
          <p:nvPr/>
        </p:nvSpPr>
        <p:spPr>
          <a:xfrm rot="5400000">
            <a:off x="3953298" y="767094"/>
            <a:ext cx="1188000" cy="8819780"/>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6999B1F-39ED-1740-8927-F0B304CF5731}"/>
              </a:ext>
            </a:extLst>
          </p:cNvPr>
          <p:cNvSpPr txBox="1"/>
          <p:nvPr/>
        </p:nvSpPr>
        <p:spPr>
          <a:xfrm>
            <a:off x="5636327" y="4166094"/>
            <a:ext cx="3245739"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IPA II DÖNEMİ </a:t>
            </a:r>
          </a:p>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(2014-2020)</a:t>
            </a:r>
          </a:p>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3,2 </a:t>
            </a:r>
            <a:r>
              <a:rPr lang="en-US" b="1" dirty="0" err="1">
                <a:solidFill>
                  <a:schemeClr val="bg1"/>
                </a:solidFill>
                <a:latin typeface="Calibri" panose="020F0502020204030204" pitchFamily="34" charset="0"/>
                <a:ea typeface="Source Sans Pro" panose="020B0503030403020204" pitchFamily="34" charset="0"/>
                <a:cs typeface="Calibri" panose="020F0502020204030204" pitchFamily="34" charset="0"/>
              </a:rPr>
              <a:t>Milyar</a:t>
            </a: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 Euro </a:t>
            </a:r>
            <a:endPar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pic>
        <p:nvPicPr>
          <p:cNvPr id="11" name="Resim 24">
            <a:extLst>
              <a:ext uri="{FF2B5EF4-FFF2-40B4-BE49-F238E27FC236}">
                <a16:creationId xmlns:a16="http://schemas.microsoft.com/office/drawing/2014/main" id="{26D26942-1FE6-0A43-B8DE-B40B367176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3" y="1566993"/>
            <a:ext cx="2535187" cy="2530674"/>
          </a:xfrm>
          <a:prstGeom prst="rect">
            <a:avLst/>
          </a:prstGeom>
        </p:spPr>
      </p:pic>
      <p:pic>
        <p:nvPicPr>
          <p:cNvPr id="12" name="Resim 27">
            <a:extLst>
              <a:ext uri="{FF2B5EF4-FFF2-40B4-BE49-F238E27FC236}">
                <a16:creationId xmlns:a16="http://schemas.microsoft.com/office/drawing/2014/main" id="{63500754-147B-8344-A32B-544756F51D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4842" y="1443018"/>
            <a:ext cx="2714760" cy="2572653"/>
          </a:xfrm>
          <a:prstGeom prst="rect">
            <a:avLst/>
          </a:prstGeom>
        </p:spPr>
      </p:pic>
      <p:pic>
        <p:nvPicPr>
          <p:cNvPr id="14" name="Resim 27">
            <a:extLst>
              <a:ext uri="{FF2B5EF4-FFF2-40B4-BE49-F238E27FC236}">
                <a16:creationId xmlns:a16="http://schemas.microsoft.com/office/drawing/2014/main" id="{B842271D-CDB7-6540-AAAF-5DEACAF6D7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9561" y="1485805"/>
            <a:ext cx="2613076" cy="2572653"/>
          </a:xfrm>
          <a:prstGeom prst="rect">
            <a:avLst/>
          </a:prstGeom>
        </p:spPr>
      </p:pic>
      <p:sp>
        <p:nvSpPr>
          <p:cNvPr id="15" name="TextBox 10">
            <a:extLst>
              <a:ext uri="{FF2B5EF4-FFF2-40B4-BE49-F238E27FC236}">
                <a16:creationId xmlns:a16="http://schemas.microsoft.com/office/drawing/2014/main" id="{AA3962F2-0680-EF41-A9F4-5EBDC3443990}"/>
              </a:ext>
            </a:extLst>
          </p:cNvPr>
          <p:cNvSpPr txBox="1"/>
          <p:nvPr/>
        </p:nvSpPr>
        <p:spPr>
          <a:xfrm>
            <a:off x="-113355" y="4171131"/>
            <a:ext cx="3245739" cy="923330"/>
          </a:xfrm>
          <a:prstGeom prst="rect">
            <a:avLst/>
          </a:prstGeom>
          <a:noFill/>
        </p:spPr>
        <p:txBody>
          <a:bodyPr wrap="square" rtlCol="0">
            <a:spAutoFit/>
          </a:bodyPr>
          <a:lstStyle/>
          <a:p>
            <a:pPr algn="ctr"/>
            <a:r>
              <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rPr>
              <a:t>KATILIM ÖNCESİ DESTEK </a:t>
            </a:r>
          </a:p>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(20</a:t>
            </a:r>
            <a:r>
              <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rPr>
              <a:t>02</a:t>
            </a: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-20</a:t>
            </a:r>
            <a:r>
              <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rPr>
              <a:t>06</a:t>
            </a: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a:t>
            </a:r>
          </a:p>
          <a:p>
            <a:pPr algn="ctr"/>
            <a:r>
              <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rPr>
              <a:t>1,3</a:t>
            </a: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 </a:t>
            </a:r>
            <a:r>
              <a:rPr lang="en-US" b="1" dirty="0" err="1">
                <a:solidFill>
                  <a:schemeClr val="bg1"/>
                </a:solidFill>
                <a:latin typeface="Calibri" panose="020F0502020204030204" pitchFamily="34" charset="0"/>
                <a:ea typeface="Source Sans Pro" panose="020B0503030403020204" pitchFamily="34" charset="0"/>
                <a:cs typeface="Calibri" panose="020F0502020204030204" pitchFamily="34" charset="0"/>
              </a:rPr>
              <a:t>Milyar</a:t>
            </a: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 Euro </a:t>
            </a:r>
            <a:endPar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17" name="TextBox 10">
            <a:extLst>
              <a:ext uri="{FF2B5EF4-FFF2-40B4-BE49-F238E27FC236}">
                <a16:creationId xmlns:a16="http://schemas.microsoft.com/office/drawing/2014/main" id="{16957E0B-B153-F141-A49A-553F16F51BAC}"/>
              </a:ext>
            </a:extLst>
          </p:cNvPr>
          <p:cNvSpPr txBox="1"/>
          <p:nvPr/>
        </p:nvSpPr>
        <p:spPr>
          <a:xfrm>
            <a:off x="2926413" y="5743543"/>
            <a:ext cx="3656577" cy="461665"/>
          </a:xfrm>
          <a:prstGeom prst="rect">
            <a:avLst/>
          </a:prstGeom>
          <a:noFill/>
        </p:spPr>
        <p:txBody>
          <a:bodyPr wrap="square" rtlCol="0">
            <a:spAutoFit/>
          </a:bodyPr>
          <a:lstStyle/>
          <a:p>
            <a:pPr algn="ctr"/>
            <a:r>
              <a:rPr lang="tr-TR" sz="24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Toplam 9,2 Milyar Euro </a:t>
            </a:r>
            <a:endParaRPr lang="en-US" sz="2400"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27E5EF-3BC1-824A-9D8C-53130503CC3A}"/>
              </a:ext>
            </a:extLst>
          </p:cNvPr>
          <p:cNvSpPr txBox="1"/>
          <p:nvPr/>
        </p:nvSpPr>
        <p:spPr>
          <a:xfrm>
            <a:off x="2850261" y="4166093"/>
            <a:ext cx="3245739"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IPA I DÖNEMİ </a:t>
            </a:r>
          </a:p>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(2007-2013)</a:t>
            </a:r>
          </a:p>
          <a:p>
            <a:pPr algn="ct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4,7 </a:t>
            </a:r>
            <a:r>
              <a:rPr lang="en-US" b="1" dirty="0" err="1">
                <a:solidFill>
                  <a:schemeClr val="bg1"/>
                </a:solidFill>
                <a:latin typeface="Calibri" panose="020F0502020204030204" pitchFamily="34" charset="0"/>
                <a:ea typeface="Source Sans Pro" panose="020B0503030403020204" pitchFamily="34" charset="0"/>
                <a:cs typeface="Calibri" panose="020F0502020204030204" pitchFamily="34" charset="0"/>
              </a:rPr>
              <a:t>Milyar</a:t>
            </a:r>
            <a:r>
              <a:rPr lang="en-US" b="1" dirty="0">
                <a:solidFill>
                  <a:schemeClr val="bg1"/>
                </a:solidFill>
                <a:latin typeface="Calibri" panose="020F0502020204030204" pitchFamily="34" charset="0"/>
                <a:ea typeface="Source Sans Pro" panose="020B0503030403020204" pitchFamily="34" charset="0"/>
                <a:cs typeface="Calibri" panose="020F0502020204030204" pitchFamily="34" charset="0"/>
              </a:rPr>
              <a:t> Euro </a:t>
            </a:r>
            <a:endParaRPr lang="tr-TR"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5CFC2DB-9C6E-7A72-6596-971808B2605D}"/>
              </a:ext>
            </a:extLst>
          </p:cNvPr>
          <p:cNvSpPr/>
          <p:nvPr/>
        </p:nvSpPr>
        <p:spPr>
          <a:xfrm>
            <a:off x="4724400" y="2612571"/>
            <a:ext cx="141514" cy="381000"/>
          </a:xfrm>
          <a:prstGeom prst="rect">
            <a:avLst/>
          </a:prstGeom>
          <a:solidFill>
            <a:srgbClr val="041B36"/>
          </a:solidFill>
          <a:ln>
            <a:solidFill>
              <a:srgbClr val="04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825246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B67A23-BABB-540E-ADEF-91467AD18E32}"/>
              </a:ext>
            </a:extLst>
          </p:cNvPr>
          <p:cNvSpPr txBox="1"/>
          <p:nvPr/>
        </p:nvSpPr>
        <p:spPr>
          <a:xfrm>
            <a:off x="1624263" y="312639"/>
            <a:ext cx="6200272"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500" b="1" i="0" u="none" strike="noStrike" kern="1200" cap="none" spc="0" normalizeH="0" baseline="0" noProof="0" dirty="0">
                <a:ln>
                  <a:noFill/>
                </a:ln>
                <a:solidFill>
                  <a:prstClr val="white"/>
                </a:solidFill>
                <a:effectLst/>
                <a:uLnTx/>
                <a:uFillTx/>
                <a:latin typeface=""/>
                <a:ea typeface="+mn-ea"/>
                <a:cs typeface="+mn-cs"/>
              </a:rPr>
              <a:t>MARIE S. CURIE EYLEMLERİ</a:t>
            </a:r>
          </a:p>
        </p:txBody>
      </p:sp>
      <p:pic>
        <p:nvPicPr>
          <p:cNvPr id="8" name="Picture 7" descr="A picture containing text, businesscard, screenshot, vector graphics&#10;&#10;Description automatically generated">
            <a:extLst>
              <a:ext uri="{FF2B5EF4-FFF2-40B4-BE49-F238E27FC236}">
                <a16:creationId xmlns:a16="http://schemas.microsoft.com/office/drawing/2014/main" id="{087D728B-4049-DD47-4993-97C99F9FB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82" y="1295401"/>
            <a:ext cx="7022618" cy="4895850"/>
          </a:xfrm>
          <a:prstGeom prst="rect">
            <a:avLst/>
          </a:prstGeom>
        </p:spPr>
      </p:pic>
      <p:graphicFrame>
        <p:nvGraphicFramePr>
          <p:cNvPr id="4" name="Diyagram 3"/>
          <p:cNvGraphicFramePr/>
          <p:nvPr>
            <p:extLst>
              <p:ext uri="{D42A27DB-BD31-4B8C-83A1-F6EECF244321}">
                <p14:modId xmlns:p14="http://schemas.microsoft.com/office/powerpoint/2010/main" val="2285017710"/>
              </p:ext>
            </p:extLst>
          </p:nvPr>
        </p:nvGraphicFramePr>
        <p:xfrm>
          <a:off x="6438900" y="1303484"/>
          <a:ext cx="5448299" cy="243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yagram 5"/>
          <p:cNvGraphicFramePr/>
          <p:nvPr>
            <p:extLst>
              <p:ext uri="{D42A27DB-BD31-4B8C-83A1-F6EECF244321}">
                <p14:modId xmlns:p14="http://schemas.microsoft.com/office/powerpoint/2010/main" val="171676400"/>
              </p:ext>
            </p:extLst>
          </p:nvPr>
        </p:nvGraphicFramePr>
        <p:xfrm>
          <a:off x="7505700" y="4085563"/>
          <a:ext cx="4381500" cy="2029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61737012"/>
      </p:ext>
    </p:extLst>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0B67A23-BABB-540E-ADEF-91467AD18E32}"/>
              </a:ext>
            </a:extLst>
          </p:cNvPr>
          <p:cNvSpPr txBox="1"/>
          <p:nvPr/>
        </p:nvSpPr>
        <p:spPr>
          <a:xfrm>
            <a:off x="1624263" y="312639"/>
            <a:ext cx="6200272"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500" b="1" i="0" u="none" strike="noStrike" kern="1200" cap="none" spc="0" normalizeH="0" baseline="0" noProof="0" dirty="0">
                <a:ln>
                  <a:noFill/>
                </a:ln>
                <a:solidFill>
                  <a:prstClr val="white"/>
                </a:solidFill>
                <a:effectLst/>
                <a:uLnTx/>
                <a:uFillTx/>
                <a:latin typeface=""/>
                <a:ea typeface="+mn-ea"/>
                <a:cs typeface="+mn-cs"/>
              </a:rPr>
              <a:t>MARIE S. CURIE EYLEMLERİ</a:t>
            </a:r>
          </a:p>
        </p:txBody>
      </p:sp>
      <p:sp>
        <p:nvSpPr>
          <p:cNvPr id="3" name="TextBox 2">
            <a:extLst>
              <a:ext uri="{FF2B5EF4-FFF2-40B4-BE49-F238E27FC236}">
                <a16:creationId xmlns:a16="http://schemas.microsoft.com/office/drawing/2014/main" id="{8D90F239-447C-CEEB-938A-00F1A914951C}"/>
              </a:ext>
            </a:extLst>
          </p:cNvPr>
          <p:cNvSpPr txBox="1"/>
          <p:nvPr/>
        </p:nvSpPr>
        <p:spPr>
          <a:xfrm>
            <a:off x="2877523" y="1101969"/>
            <a:ext cx="8952527" cy="5601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Orta Doğu Teknik Üniversitesi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MSCA-2022-SE: Personel Değişimi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1.2 milyon avro (ODTÜ; 125 bin avro)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Models and Instruments for Transforming Higher</a:t>
            </a:r>
            <a:endPar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Education Systems through Transnational</a:t>
            </a:r>
            <a:endPar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Multi-Sector Links</a:t>
            </a:r>
            <a:r>
              <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 Projesi (2024-2027)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Projenin amacı farklı organizasyonlarda dijitalleşme sürecini incelemek ve dijitalleşme uygulamalarının iyileştirilmesine yönelik çözümler sunmaktır. Proje konsorsiyumu hem akademik hem de akademik olmayan ortakların yanı sıra ekonomi, hukuk, yönetim, dilbilim gibi ancak bunlarla sınırlı olmamak üzere çeşitli alanlardaki uzmanlardan oluşmaktadır.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Bu, dijitalleşmeye geniş ve derinlemesine bir yaklaşım sağlar.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Proje, dijitalleşme sürecinde belirlenen boşluklara dayanarak, bilgi ve becerilerin aktarımı için sürdürülebilir yeterlilikler oluşturmak amacıyla akademik kurumların ortaklarına farklı disiplinler halinde gerçekleştirilecek yaklaşımlar ve metodolojiler önerecektir.</a:t>
            </a: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7501" y="1197220"/>
            <a:ext cx="2350134" cy="1984130"/>
          </a:xfrm>
          <a:prstGeom prst="rect">
            <a:avLst/>
          </a:prstGeom>
        </p:spPr>
      </p:pic>
      <p:pic>
        <p:nvPicPr>
          <p:cNvPr id="9" name="Resim 8"/>
          <p:cNvPicPr>
            <a:picLocks noChangeAspect="1"/>
          </p:cNvPicPr>
          <p:nvPr/>
        </p:nvPicPr>
        <p:blipFill rotWithShape="1">
          <a:blip r:embed="rId3">
            <a:extLst>
              <a:ext uri="{28A0092B-C50C-407E-A947-70E740481C1C}">
                <a14:useLocalDpi xmlns:a14="http://schemas.microsoft.com/office/drawing/2010/main" val="0"/>
              </a:ext>
            </a:extLst>
          </a:blip>
          <a:srcRect l="16887"/>
          <a:stretch/>
        </p:blipFill>
        <p:spPr>
          <a:xfrm>
            <a:off x="161296" y="1225194"/>
            <a:ext cx="2726958" cy="1952381"/>
          </a:xfrm>
          <a:prstGeom prst="rect">
            <a:avLst/>
          </a:prstGeom>
        </p:spPr>
      </p:pic>
      <p:sp>
        <p:nvSpPr>
          <p:cNvPr id="11" name="Metin kutusu 10"/>
          <p:cNvSpPr txBox="1"/>
          <p:nvPr/>
        </p:nvSpPr>
        <p:spPr>
          <a:xfrm>
            <a:off x="199397" y="3111522"/>
            <a:ext cx="2361406"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1" i="0" u="none" strike="noStrike" kern="1200" cap="none" spc="0" normalizeH="0" baseline="0" noProof="0" dirty="0">
                <a:ln>
                  <a:noFill/>
                </a:ln>
                <a:solidFill>
                  <a:srgbClr val="FF0000"/>
                </a:solidFill>
                <a:effectLst/>
                <a:uLnTx/>
                <a:uFillTx/>
                <a:latin typeface="Calibri"/>
                <a:ea typeface="+mn-ea"/>
                <a:cs typeface="+mn-cs"/>
              </a:rPr>
              <a:t>6 ülkeden;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1" i="0" u="none" strike="noStrike" kern="1200" cap="none" spc="0" normalizeH="0" baseline="0" noProof="0" dirty="0">
                <a:ln>
                  <a:noFill/>
                </a:ln>
                <a:solidFill>
                  <a:srgbClr val="FF0000"/>
                </a:solidFill>
                <a:effectLst/>
                <a:uLnTx/>
                <a:uFillTx/>
                <a:latin typeface="Calibri"/>
                <a:ea typeface="+mn-ea"/>
                <a:cs typeface="+mn-cs"/>
              </a:rPr>
              <a:t>10 ortak,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1" i="0" u="none" strike="noStrike" kern="1200" cap="none" spc="0" normalizeH="0" baseline="0" noProof="0" dirty="0">
                <a:ln>
                  <a:noFill/>
                </a:ln>
                <a:solidFill>
                  <a:srgbClr val="FF0000"/>
                </a:solidFill>
                <a:effectLst/>
                <a:uLnTx/>
                <a:uFillTx/>
                <a:latin typeface="Calibri"/>
                <a:ea typeface="+mn-ea"/>
                <a:cs typeface="+mn-cs"/>
              </a:rPr>
              <a:t>4 katılımcı…</a:t>
            </a:r>
          </a:p>
        </p:txBody>
      </p:sp>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19" y="4461484"/>
            <a:ext cx="2729954" cy="1959831"/>
          </a:xfrm>
          <a:prstGeom prst="rect">
            <a:avLst/>
          </a:prstGeom>
        </p:spPr>
      </p:pic>
    </p:spTree>
    <p:extLst>
      <p:ext uri="{BB962C8B-B14F-4D97-AF65-F5344CB8AC3E}">
        <p14:creationId xmlns:p14="http://schemas.microsoft.com/office/powerpoint/2010/main" val="2017145487"/>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BİLİMSEL MÜKEMMELİYET</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73" y="1284198"/>
            <a:ext cx="2985727" cy="4971001"/>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537" y="165011"/>
            <a:ext cx="4705348" cy="679052"/>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901" y="4432300"/>
            <a:ext cx="7760342" cy="1878694"/>
          </a:xfrm>
          <a:prstGeom prst="rect">
            <a:avLst/>
          </a:prstGeom>
        </p:spPr>
      </p:pic>
      <p:graphicFrame>
        <p:nvGraphicFramePr>
          <p:cNvPr id="8" name="Diyagram 7"/>
          <p:cNvGraphicFramePr/>
          <p:nvPr/>
        </p:nvGraphicFramePr>
        <p:xfrm>
          <a:off x="3949700" y="1200140"/>
          <a:ext cx="7848600" cy="28623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p:cNvSpPr/>
          <p:nvPr/>
        </p:nvSpPr>
        <p:spPr>
          <a:xfrm>
            <a:off x="571500" y="4381500"/>
            <a:ext cx="3238500" cy="116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7880467"/>
      </p:ext>
    </p:extLst>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29954"/>
            <a:ext cx="3060700" cy="505084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239" y="2006600"/>
            <a:ext cx="8094217" cy="3225800"/>
          </a:xfrm>
          <a:prstGeom prst="rect">
            <a:avLst/>
          </a:prstGeom>
        </p:spPr>
      </p:pic>
      <p:sp>
        <p:nvSpPr>
          <p:cNvPr id="4"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fontScale="92500" lnSpcReduction="20000"/>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KÜRESEL SORUNLAR VE ENDÜSTRİYEL REKABET</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KÜMELER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p:txBody>
      </p:sp>
    </p:spTree>
    <p:extLst>
      <p:ext uri="{BB962C8B-B14F-4D97-AF65-F5344CB8AC3E}">
        <p14:creationId xmlns:p14="http://schemas.microsoft.com/office/powerpoint/2010/main" val="2346232441"/>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8D0E8D-4B1A-E23D-41B1-8731DD9809C8}"/>
              </a:ext>
            </a:extLst>
          </p:cNvPr>
          <p:cNvSpPr txBox="1"/>
          <p:nvPr/>
        </p:nvSpPr>
        <p:spPr>
          <a:xfrm>
            <a:off x="1836913" y="2074895"/>
            <a:ext cx="35098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Sağlık</a:t>
            </a: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8,3 Milyar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EDD715DC-6339-DBC4-5036-763743865907}"/>
              </a:ext>
            </a:extLst>
          </p:cNvPr>
          <p:cNvPicPr>
            <a:picLocks noChangeAspect="1"/>
          </p:cNvPicPr>
          <p:nvPr/>
        </p:nvPicPr>
        <p:blipFill>
          <a:blip r:embed="rId3"/>
          <a:stretch>
            <a:fillRect/>
          </a:stretch>
        </p:blipFill>
        <p:spPr>
          <a:xfrm>
            <a:off x="771614" y="1858376"/>
            <a:ext cx="920839" cy="920839"/>
          </a:xfrm>
          <a:prstGeom prst="rect">
            <a:avLst/>
          </a:prstGeom>
        </p:spPr>
      </p:pic>
      <p:sp>
        <p:nvSpPr>
          <p:cNvPr id="8" name="Rectangle 7">
            <a:extLst>
              <a:ext uri="{FF2B5EF4-FFF2-40B4-BE49-F238E27FC236}">
                <a16:creationId xmlns:a16="http://schemas.microsoft.com/office/drawing/2014/main" id="{E4E12C80-27CC-DB10-0C0E-C0A8575481BA}"/>
              </a:ext>
            </a:extLst>
          </p:cNvPr>
          <p:cNvSpPr/>
          <p:nvPr/>
        </p:nvSpPr>
        <p:spPr>
          <a:xfrm>
            <a:off x="6850478" y="2067812"/>
            <a:ext cx="495276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Kültür</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Yaratıcılık</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ve</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Kapsayıcı</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Toplum</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2,3 Milyar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AAB0150D-C9F2-33CD-255C-6FF9B2460501}"/>
              </a:ext>
            </a:extLst>
          </p:cNvPr>
          <p:cNvSpPr/>
          <p:nvPr/>
        </p:nvSpPr>
        <p:spPr>
          <a:xfrm>
            <a:off x="1711387" y="3205552"/>
            <a:ext cx="3422091"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Toplum</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için</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Sivil</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Güvenlik</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1,6 Milyar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7269E5E-A417-89F1-666B-4E1625E850C6}"/>
              </a:ext>
            </a:extLst>
          </p:cNvPr>
          <p:cNvSpPr/>
          <p:nvPr/>
        </p:nvSpPr>
        <p:spPr>
          <a:xfrm>
            <a:off x="6914853" y="3236817"/>
            <a:ext cx="319388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Dijital</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Endüstri</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ve</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Uzay</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15,4 Milyar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p:txBody>
      </p:sp>
      <p:sp>
        <p:nvSpPr>
          <p:cNvPr id="11" name="Rectangle 10">
            <a:extLst>
              <a:ext uri="{FF2B5EF4-FFF2-40B4-BE49-F238E27FC236}">
                <a16:creationId xmlns:a16="http://schemas.microsoft.com/office/drawing/2014/main" id="{E61ACC48-E795-8C1F-0770-9229BC22E4B7}"/>
              </a:ext>
            </a:extLst>
          </p:cNvPr>
          <p:cNvSpPr/>
          <p:nvPr/>
        </p:nvSpPr>
        <p:spPr>
          <a:xfrm>
            <a:off x="1746464" y="4533569"/>
            <a:ext cx="3590214"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İklim</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Enerji</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ve</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Hareketlilik</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15,1 Milyar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3B2E88C4-5DE3-F625-CEF0-953D634AE17D}"/>
              </a:ext>
            </a:extLst>
          </p:cNvPr>
          <p:cNvSpPr/>
          <p:nvPr/>
        </p:nvSpPr>
        <p:spPr>
          <a:xfrm>
            <a:off x="6796963" y="4437252"/>
            <a:ext cx="4242380" cy="1791260"/>
          </a:xfrm>
          <a:prstGeom prst="rect">
            <a:avLst/>
          </a:prstGeom>
        </p:spPr>
        <p:txBody>
          <a:bodyPr wrap="none">
            <a:spAutoFit/>
          </a:bodyPr>
          <a:lstStyle/>
          <a:p>
            <a:pPr marL="0" marR="0" lvl="0" indent="0" algn="l" defTabSz="9779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Gıda, </a:t>
            </a:r>
            <a:r>
              <a:rPr kumimoji="0" lang="tr-TR"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Biyoekonomi</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a:p>
            <a:pPr marL="0" marR="0" lvl="0" indent="0" algn="l" defTabSz="9779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Doğal Kaynaklar, Tarım ve Çevre</a:t>
            </a:r>
          </a:p>
          <a:p>
            <a:pPr marL="0" marR="0" lvl="0" indent="0" algn="l" defTabSz="9779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8,9 Milyar €</a:t>
            </a:r>
          </a:p>
          <a:p>
            <a:pPr marL="0" marR="0" lvl="0" indent="0" algn="l" defTabSz="977900" rtl="0" eaLnBrk="1" fontAlgn="auto" latinLnBrk="0" hangingPunct="1">
              <a:lnSpc>
                <a:spcPct val="90000"/>
              </a:lnSpc>
              <a:spcBef>
                <a:spcPct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pic>
        <p:nvPicPr>
          <p:cNvPr id="13" name="Picture 12" descr="Background pattern&#10;&#10;Description automatically generated with medium confidence">
            <a:extLst>
              <a:ext uri="{FF2B5EF4-FFF2-40B4-BE49-F238E27FC236}">
                <a16:creationId xmlns:a16="http://schemas.microsoft.com/office/drawing/2014/main" id="{0C52296D-31E5-7506-4F50-2E5E4D1FEEB6}"/>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44289" y="1804461"/>
            <a:ext cx="987738" cy="987738"/>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B47CB2C2-D562-C148-DB89-CCF44BDCE2D2}"/>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3753" y="3109139"/>
            <a:ext cx="918582" cy="918582"/>
          </a:xfrm>
          <a:prstGeom prst="rect">
            <a:avLst/>
          </a:prstGeom>
          <a:noFill/>
          <a:effectLst>
            <a:outerShdw blurRad="50800" dist="50800" dir="5400000" algn="ctr" rotWithShape="0">
              <a:schemeClr val="tx2"/>
            </a:outerShdw>
          </a:effectLst>
        </p:spPr>
      </p:pic>
      <p:pic>
        <p:nvPicPr>
          <p:cNvPr id="15" name="Picture 14" descr="Icon&#10;&#10;Description automatically generated">
            <a:extLst>
              <a:ext uri="{FF2B5EF4-FFF2-40B4-BE49-F238E27FC236}">
                <a16:creationId xmlns:a16="http://schemas.microsoft.com/office/drawing/2014/main" id="{0218F679-4812-4D4D-C421-36F0E1AB86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1991" y="2968412"/>
            <a:ext cx="1200036" cy="1200036"/>
          </a:xfrm>
          <a:prstGeom prst="rect">
            <a:avLst/>
          </a:prstGeom>
        </p:spPr>
      </p:pic>
      <p:pic>
        <p:nvPicPr>
          <p:cNvPr id="16" name="Picture 15">
            <a:extLst>
              <a:ext uri="{FF2B5EF4-FFF2-40B4-BE49-F238E27FC236}">
                <a16:creationId xmlns:a16="http://schemas.microsoft.com/office/drawing/2014/main" id="{9F7AEC10-7608-41C9-D6EB-8A406175D7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409" y="4322112"/>
            <a:ext cx="1069247" cy="1069247"/>
          </a:xfrm>
          <a:prstGeom prst="rect">
            <a:avLst/>
          </a:prstGeom>
        </p:spPr>
      </p:pic>
      <p:pic>
        <p:nvPicPr>
          <p:cNvPr id="17" name="Picture 16" descr="Logo, icon&#10;&#10;Description automatically generated">
            <a:extLst>
              <a:ext uri="{FF2B5EF4-FFF2-40B4-BE49-F238E27FC236}">
                <a16:creationId xmlns:a16="http://schemas.microsoft.com/office/drawing/2014/main" id="{5869F8AF-D964-7258-C3CE-B920EEB500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526" y="4375797"/>
            <a:ext cx="923331" cy="923331"/>
          </a:xfrm>
          <a:prstGeom prst="rect">
            <a:avLst/>
          </a:prstGeom>
        </p:spPr>
      </p:pic>
      <p:sp>
        <p:nvSpPr>
          <p:cNvPr id="26" name="Title 1">
            <a:extLst>
              <a:ext uri="{FF2B5EF4-FFF2-40B4-BE49-F238E27FC236}">
                <a16:creationId xmlns:a16="http://schemas.microsoft.com/office/drawing/2014/main" id="{A19AB3E3-89BE-610A-19D7-7754BF3181B9}"/>
              </a:ext>
            </a:extLst>
          </p:cNvPr>
          <p:cNvSpPr txBox="1">
            <a:spLocks/>
          </p:cNvSpPr>
          <p:nvPr/>
        </p:nvSpPr>
        <p:spPr>
          <a:xfrm>
            <a:off x="1596968" y="140187"/>
            <a:ext cx="10595031" cy="1200328"/>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UFUK AVRUPA PROGRAMI-</a:t>
            </a: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Kümeler</a:t>
            </a:r>
            <a:endParaRPr kumimoji="0" lang="en-GB"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3151669639"/>
      </p:ext>
    </p:extLst>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652" name="Title 1"/>
          <p:cNvSpPr>
            <a:spLocks noGrp="1"/>
          </p:cNvSpPr>
          <p:nvPr>
            <p:ph type="title" idx="4294967295"/>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tr-TR" altLang="tr-TR" sz="2800" dirty="0">
                <a:solidFill>
                  <a:schemeClr val="bg1"/>
                </a:solidFill>
                <a:latin typeface="Calibri" panose="020F0502020204030204" pitchFamily="34" charset="0"/>
                <a:cs typeface="Calibri" panose="020F0502020204030204" pitchFamily="34" charset="0"/>
              </a:rPr>
              <a:t>UFUK AVRUPA PROGRAMI KÜMELERİ</a:t>
            </a:r>
            <a:endParaRPr lang="en-GB" altLang="tr-TR" sz="2800" dirty="0">
              <a:solidFill>
                <a:schemeClr val="bg1"/>
              </a:solidFill>
              <a:latin typeface="Calibri" panose="020F0502020204030204" pitchFamily="34" charset="0"/>
              <a:cs typeface="Calibri" panose="020F0502020204030204" pitchFamily="34" charset="0"/>
            </a:endParaRPr>
          </a:p>
        </p:txBody>
      </p:sp>
      <p:grpSp>
        <p:nvGrpSpPr>
          <p:cNvPr id="27653" name="Group 4"/>
          <p:cNvGrpSpPr>
            <a:grpSpLocks/>
          </p:cNvGrpSpPr>
          <p:nvPr/>
        </p:nvGrpSpPr>
        <p:grpSpPr bwMode="auto">
          <a:xfrm>
            <a:off x="355690" y="58557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323973"/>
              <a:ext cx="11621834" cy="213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Sağlık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Kümesi</a:t>
              </a:r>
              <a:endParaRPr kumimoji="0" lang="en-GB"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p:txBody>
        </p:sp>
      </p:grpSp>
    </p:spTree>
    <p:extLst>
      <p:ext uri="{BB962C8B-B14F-4D97-AF65-F5344CB8AC3E}">
        <p14:creationId xmlns:p14="http://schemas.microsoft.com/office/powerpoint/2010/main" val="1101976990"/>
      </p:ext>
    </p:extLst>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SAĞLIK KÜMESİ</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2" name="Diyagram 1"/>
          <p:cNvGraphicFramePr/>
          <p:nvPr/>
        </p:nvGraphicFramePr>
        <p:xfrm>
          <a:off x="280164" y="1259141"/>
          <a:ext cx="7343192"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6">
            <a:extLst>
              <a:ext uri="{FF2B5EF4-FFF2-40B4-BE49-F238E27FC236}">
                <a16:creationId xmlns:a16="http://schemas.microsoft.com/office/drawing/2014/main" id="{EDD715DC-6339-DBC4-5036-763743865907}"/>
              </a:ext>
            </a:extLst>
          </p:cNvPr>
          <p:cNvPicPr>
            <a:picLocks noChangeAspect="1"/>
          </p:cNvPicPr>
          <p:nvPr/>
        </p:nvPicPr>
        <p:blipFill>
          <a:blip r:embed="rId8"/>
          <a:stretch>
            <a:fillRect/>
          </a:stretch>
        </p:blipFill>
        <p:spPr>
          <a:xfrm>
            <a:off x="7397785" y="1187484"/>
            <a:ext cx="4794215" cy="4794215"/>
          </a:xfrm>
          <a:prstGeom prst="rect">
            <a:avLst/>
          </a:prstGeom>
        </p:spPr>
      </p:pic>
      <p:sp>
        <p:nvSpPr>
          <p:cNvPr id="3" name="Dikdörtgen 2"/>
          <p:cNvSpPr/>
          <p:nvPr/>
        </p:nvSpPr>
        <p:spPr>
          <a:xfrm>
            <a:off x="8763913" y="5734684"/>
            <a:ext cx="2172582" cy="5355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8,3 milyar €</a:t>
            </a:r>
            <a:endParaRPr kumimoji="0" lang="en-GB"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3375221906"/>
      </p:ext>
    </p:extLst>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7653" name="Group 4"/>
          <p:cNvGrpSpPr>
            <a:grpSpLocks/>
          </p:cNvGrpSpPr>
          <p:nvPr/>
        </p:nvGrpSpPr>
        <p:grpSpPr bwMode="auto">
          <a:xfrm>
            <a:off x="303438" y="64653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323973"/>
              <a:ext cx="11621834" cy="244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Kültür Yaratıcılık 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Kapsayıcı Toplum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Kümesi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p:txBody>
        </p:sp>
      </p:grpSp>
      <p:sp>
        <p:nvSpPr>
          <p:cNvPr id="8" name="Title 1"/>
          <p:cNvSpPr txBox="1">
            <a:spLocks/>
          </p:cNvSpPr>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UFUK AVRUPA PROGRAMI KÜMELERİ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1345086917"/>
      </p:ext>
    </p:extLst>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KÜLTÜR YARATICILIK VE KAPSAYICI TOPLUM KÜMESİ</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pic>
        <p:nvPicPr>
          <p:cNvPr id="5" name="Picture 12" descr="Background pattern&#10;&#10;Description automatically generated with medium confidence">
            <a:extLst>
              <a:ext uri="{FF2B5EF4-FFF2-40B4-BE49-F238E27FC236}">
                <a16:creationId xmlns:a16="http://schemas.microsoft.com/office/drawing/2014/main" id="{0C52296D-31E5-7506-4F50-2E5E4D1FEEB6}"/>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756630" y="1974134"/>
            <a:ext cx="3806719" cy="3806719"/>
          </a:xfrm>
          <a:prstGeom prst="rect">
            <a:avLst/>
          </a:prstGeom>
        </p:spPr>
      </p:pic>
      <p:graphicFrame>
        <p:nvGraphicFramePr>
          <p:cNvPr id="2" name="Diyagram 1"/>
          <p:cNvGraphicFramePr/>
          <p:nvPr/>
        </p:nvGraphicFramePr>
        <p:xfrm>
          <a:off x="679268" y="1085850"/>
          <a:ext cx="10655482" cy="83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yagram 2"/>
          <p:cNvGraphicFramePr/>
          <p:nvPr/>
        </p:nvGraphicFramePr>
        <p:xfrm>
          <a:off x="679268" y="2171700"/>
          <a:ext cx="6521632" cy="11620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Diyagram 3"/>
          <p:cNvGraphicFramePr/>
          <p:nvPr/>
        </p:nvGraphicFramePr>
        <p:xfrm>
          <a:off x="679268" y="3435309"/>
          <a:ext cx="6521632" cy="100334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0" name="Diyagram 9"/>
          <p:cNvGraphicFramePr/>
          <p:nvPr/>
        </p:nvGraphicFramePr>
        <p:xfrm>
          <a:off x="679268" y="4689454"/>
          <a:ext cx="6540682" cy="140654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1" name="Dikdörtgen 10"/>
          <p:cNvSpPr/>
          <p:nvPr/>
        </p:nvSpPr>
        <p:spPr>
          <a:xfrm>
            <a:off x="8516263" y="5739884"/>
            <a:ext cx="217258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2,3 milyar €</a:t>
            </a:r>
            <a:endParaRPr kumimoji="0" lang="en-GB"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1951456123"/>
      </p:ext>
    </p:extLst>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0AF9BE01-CBA7-57B6-8642-4B9CAF13B4C4}"/>
              </a:ext>
            </a:extLst>
          </p:cNvPr>
          <p:cNvSpPr/>
          <p:nvPr/>
        </p:nvSpPr>
        <p:spPr>
          <a:xfrm>
            <a:off x="1636382" y="294243"/>
            <a:ext cx="652730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UFUK AVRUPA PROGRAMI-ÖRNEK PROJE  </a:t>
            </a:r>
          </a:p>
        </p:txBody>
      </p:sp>
      <p:sp>
        <p:nvSpPr>
          <p:cNvPr id="7" name="Metin kutusu 6"/>
          <p:cNvSpPr txBox="1"/>
          <p:nvPr/>
        </p:nvSpPr>
        <p:spPr>
          <a:xfrm>
            <a:off x="2600716" y="1248054"/>
            <a:ext cx="6966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sng" strike="noStrike" kern="1200" cap="none" spc="0" normalizeH="0" baseline="0" noProof="0" dirty="0">
                <a:ln>
                  <a:noFill/>
                </a:ln>
                <a:solidFill>
                  <a:prstClr val="white"/>
                </a:solidFill>
                <a:effectLst/>
                <a:uLnTx/>
                <a:uFillTx/>
                <a:latin typeface="Calibri"/>
                <a:ea typeface="+mn-ea"/>
                <a:cs typeface="+mn-cs"/>
              </a:rPr>
              <a:t>INNOVATE:</a:t>
            </a:r>
            <a:r>
              <a:rPr kumimoji="0" lang="tr-TR" sz="2400" b="1" i="0" u="none" strike="noStrike" kern="1200" cap="none" spc="0" normalizeH="0" baseline="0" noProof="0" dirty="0">
                <a:ln>
                  <a:noFill/>
                </a:ln>
                <a:solidFill>
                  <a:prstClr val="white"/>
                </a:solidFill>
                <a:effectLst/>
                <a:uLnTx/>
                <a:uFillTx/>
                <a:latin typeface="Calibri"/>
                <a:ea typeface="+mn-ea"/>
                <a:cs typeface="+mn-cs"/>
              </a:rPr>
              <a:t> Göç Politikaları ve Uygulamalarına İlişkin Diyaloğu Geliştirecek Yenilikler</a:t>
            </a:r>
          </a:p>
        </p:txBody>
      </p:sp>
      <p:sp>
        <p:nvSpPr>
          <p:cNvPr id="8" name="Metin kutusu 7"/>
          <p:cNvSpPr txBox="1"/>
          <p:nvPr/>
        </p:nvSpPr>
        <p:spPr>
          <a:xfrm>
            <a:off x="213354" y="4329320"/>
            <a:ext cx="8598612" cy="20313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Proje Amacı: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INNOVATE projesi, Göç Araştırmasından Politikaya (MR2P) katılımın türleri, kapsamı, biçimleri ve etkilerinde yaklaşım değişikliği tesis etmeyi amaçlamaktadır. Bunu, araştırmacıların, politika yapıcıların ve göçmenler de dahil olmak üzere diğer kilit paydaşların ihtiyaç ve çıkarlarına dayanan ve yerelden uluslararasına kadar yönetişim düzeylerinde göç konularıyla ilgilenen süreçleri geliştiren, test eden, uygulayan ve ileten bir dizi eylem aracılığıyla yapacaktır. </a:t>
            </a:r>
          </a:p>
        </p:txBody>
      </p:sp>
      <p:sp>
        <p:nvSpPr>
          <p:cNvPr id="9" name="Metin kutusu 8"/>
          <p:cNvSpPr txBox="1"/>
          <p:nvPr/>
        </p:nvSpPr>
        <p:spPr>
          <a:xfrm>
            <a:off x="2589697" y="2123117"/>
            <a:ext cx="3954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a:ea typeface="+mn-ea"/>
                <a:cs typeface="+mn-cs"/>
              </a:rPr>
              <a:t>Süleyman Demirel Üniversitesi: 70 bin avro</a:t>
            </a:r>
          </a:p>
        </p:txBody>
      </p:sp>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517" y="2925732"/>
            <a:ext cx="1650922" cy="1650922"/>
          </a:xfrm>
          <a:prstGeom prst="rect">
            <a:avLst/>
          </a:prstGeom>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2415" y="1944647"/>
            <a:ext cx="2159083" cy="2103003"/>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845" y="1150659"/>
            <a:ext cx="1924747" cy="2896991"/>
          </a:xfrm>
          <a:prstGeom prst="rect">
            <a:avLst/>
          </a:prstGeom>
        </p:spPr>
      </p:pic>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l="7703" r="31895"/>
          <a:stretch/>
        </p:blipFill>
        <p:spPr>
          <a:xfrm>
            <a:off x="213354" y="1955097"/>
            <a:ext cx="2313670" cy="1941269"/>
          </a:xfrm>
          <a:prstGeom prst="rect">
            <a:avLst/>
          </a:prstGeom>
        </p:spPr>
      </p:pic>
      <p:sp>
        <p:nvSpPr>
          <p:cNvPr id="16" name="Metin kutusu 15"/>
          <p:cNvSpPr txBox="1"/>
          <p:nvPr/>
        </p:nvSpPr>
        <p:spPr>
          <a:xfrm>
            <a:off x="10603523" y="2954114"/>
            <a:ext cx="13100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3,3 </a:t>
            </a:r>
            <a:r>
              <a:rPr kumimoji="0" lang="tr-TR" sz="1800" b="0" i="0" u="none" strike="noStrike" kern="1200" cap="none" spc="0" normalizeH="0" baseline="0" noProof="0" dirty="0" err="1">
                <a:ln>
                  <a:noFill/>
                </a:ln>
                <a:solidFill>
                  <a:prstClr val="black"/>
                </a:solidFill>
                <a:effectLst/>
                <a:uLnTx/>
                <a:uFillTx/>
                <a:latin typeface="Calibri"/>
                <a:ea typeface="+mn-ea"/>
                <a:cs typeface="+mn-cs"/>
              </a:rPr>
              <a:t>mln</a:t>
            </a:r>
            <a:r>
              <a:rPr kumimoji="0" lang="tr-TR"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662687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95D7AA6B-6020-1347-B86C-4053B9B2F7E8}"/>
              </a:ext>
            </a:extLst>
          </p:cNvPr>
          <p:cNvSpPr/>
          <p:nvPr/>
        </p:nvSpPr>
        <p:spPr>
          <a:xfrm>
            <a:off x="34817" y="1468566"/>
            <a:ext cx="6029610" cy="1440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Birliğe üyelik için Hazırlayıcı Reformlar</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3" name="Shape">
            <a:extLst>
              <a:ext uri="{FF2B5EF4-FFF2-40B4-BE49-F238E27FC236}">
                <a16:creationId xmlns:a16="http://schemas.microsoft.com/office/drawing/2014/main" id="{569F3D1A-372F-6D44-A0E0-23604790A8C8}"/>
              </a:ext>
            </a:extLst>
          </p:cNvPr>
          <p:cNvSpPr/>
          <p:nvPr/>
        </p:nvSpPr>
        <p:spPr>
          <a:xfrm>
            <a:off x="-5012" y="5282646"/>
            <a:ext cx="6109267" cy="720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Tarım ve Kırsal Kalkınma</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4" name="Shape">
            <a:extLst>
              <a:ext uri="{FF2B5EF4-FFF2-40B4-BE49-F238E27FC236}">
                <a16:creationId xmlns:a16="http://schemas.microsoft.com/office/drawing/2014/main" id="{19D4D340-D2AE-DB4E-B904-74A98F496867}"/>
              </a:ext>
            </a:extLst>
          </p:cNvPr>
          <p:cNvSpPr/>
          <p:nvPr/>
        </p:nvSpPr>
        <p:spPr>
          <a:xfrm>
            <a:off x="-5012" y="3117198"/>
            <a:ext cx="6042212" cy="1440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Sosyo</a:t>
            </a:r>
            <a:r>
              <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-ekonomik ve Bölgesel Kalkınma</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5" name="Shape">
            <a:extLst>
              <a:ext uri="{FF2B5EF4-FFF2-40B4-BE49-F238E27FC236}">
                <a16:creationId xmlns:a16="http://schemas.microsoft.com/office/drawing/2014/main" id="{F37535B9-55CE-1746-84AE-0930BE5C0D2F}"/>
              </a:ext>
            </a:extLst>
          </p:cNvPr>
          <p:cNvSpPr/>
          <p:nvPr/>
        </p:nvSpPr>
        <p:spPr>
          <a:xfrm>
            <a:off x="-43761" y="4719431"/>
            <a:ext cx="6125366" cy="360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İstihdam, Eğitim ve Sosyal Politikalar</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7" name="Shape">
            <a:extLst>
              <a:ext uri="{FF2B5EF4-FFF2-40B4-BE49-F238E27FC236}">
                <a16:creationId xmlns:a16="http://schemas.microsoft.com/office/drawing/2014/main" id="{41E9AE35-462F-4342-9057-69093941B593}"/>
              </a:ext>
            </a:extLst>
          </p:cNvPr>
          <p:cNvSpPr/>
          <p:nvPr/>
        </p:nvSpPr>
        <p:spPr>
          <a:xfrm>
            <a:off x="6862309" y="2584566"/>
            <a:ext cx="3890358" cy="324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Temel Haklar</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8070970-8CC5-1B45-9787-6DF5C5548ECF}"/>
              </a:ext>
            </a:extLst>
          </p:cNvPr>
          <p:cNvSpPr/>
          <p:nvPr/>
        </p:nvSpPr>
        <p:spPr>
          <a:xfrm>
            <a:off x="1689071" y="994506"/>
            <a:ext cx="2659702"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 Öncelikli Alan</a:t>
            </a:r>
          </a:p>
        </p:txBody>
      </p:sp>
      <p:sp>
        <p:nvSpPr>
          <p:cNvPr id="10" name="Title 1">
            <a:extLst>
              <a:ext uri="{FF2B5EF4-FFF2-40B4-BE49-F238E27FC236}">
                <a16:creationId xmlns:a16="http://schemas.microsoft.com/office/drawing/2014/main" id="{9C636673-8A77-3F4F-99A6-3707CCBA33AC}"/>
              </a:ext>
            </a:extLst>
          </p:cNvPr>
          <p:cNvSpPr txBox="1">
            <a:spLocks/>
          </p:cNvSpPr>
          <p:nvPr/>
        </p:nvSpPr>
        <p:spPr>
          <a:xfrm>
            <a:off x="1843633" y="252433"/>
            <a:ext cx="11653371" cy="1199336"/>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IPA II</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Dönemi (2014- 2020)</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2" name="Shape">
            <a:extLst>
              <a:ext uri="{FF2B5EF4-FFF2-40B4-BE49-F238E27FC236}">
                <a16:creationId xmlns:a16="http://schemas.microsoft.com/office/drawing/2014/main" id="{41E9AE35-462F-4342-9057-69093941B593}"/>
              </a:ext>
            </a:extLst>
          </p:cNvPr>
          <p:cNvSpPr/>
          <p:nvPr/>
        </p:nvSpPr>
        <p:spPr>
          <a:xfrm>
            <a:off x="6862309" y="2211935"/>
            <a:ext cx="3890358" cy="324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İçişleri</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3" name="Shape">
            <a:extLst>
              <a:ext uri="{FF2B5EF4-FFF2-40B4-BE49-F238E27FC236}">
                <a16:creationId xmlns:a16="http://schemas.microsoft.com/office/drawing/2014/main" id="{41E9AE35-462F-4342-9057-69093941B593}"/>
              </a:ext>
            </a:extLst>
          </p:cNvPr>
          <p:cNvSpPr/>
          <p:nvPr/>
        </p:nvSpPr>
        <p:spPr>
          <a:xfrm>
            <a:off x="6862309" y="3115494"/>
            <a:ext cx="3890358" cy="332365"/>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Enerji</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4" name="Shape">
            <a:extLst>
              <a:ext uri="{FF2B5EF4-FFF2-40B4-BE49-F238E27FC236}">
                <a16:creationId xmlns:a16="http://schemas.microsoft.com/office/drawing/2014/main" id="{41E9AE35-462F-4342-9057-69093941B593}"/>
              </a:ext>
            </a:extLst>
          </p:cNvPr>
          <p:cNvSpPr/>
          <p:nvPr/>
        </p:nvSpPr>
        <p:spPr>
          <a:xfrm>
            <a:off x="6862309" y="3484101"/>
            <a:ext cx="3890358" cy="332365"/>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FF0000"/>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Çevre ve İklim</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5" name="Shape">
            <a:extLst>
              <a:ext uri="{FF2B5EF4-FFF2-40B4-BE49-F238E27FC236}">
                <a16:creationId xmlns:a16="http://schemas.microsoft.com/office/drawing/2014/main" id="{41E9AE35-462F-4342-9057-69093941B593}"/>
              </a:ext>
            </a:extLst>
          </p:cNvPr>
          <p:cNvSpPr/>
          <p:nvPr/>
        </p:nvSpPr>
        <p:spPr>
          <a:xfrm>
            <a:off x="6884709" y="4749355"/>
            <a:ext cx="3890358" cy="332365"/>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FF0000"/>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Eğitim, İstihdam ve Sosyal Politikalar</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6" name="Shape">
            <a:extLst>
              <a:ext uri="{FF2B5EF4-FFF2-40B4-BE49-F238E27FC236}">
                <a16:creationId xmlns:a16="http://schemas.microsoft.com/office/drawing/2014/main" id="{41E9AE35-462F-4342-9057-69093941B593}"/>
              </a:ext>
            </a:extLst>
          </p:cNvPr>
          <p:cNvSpPr/>
          <p:nvPr/>
        </p:nvSpPr>
        <p:spPr>
          <a:xfrm>
            <a:off x="6862309" y="3852708"/>
            <a:ext cx="3890358" cy="332365"/>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FF0000"/>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Rekabetçilik ve Yenilik</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7" name="Shape">
            <a:extLst>
              <a:ext uri="{FF2B5EF4-FFF2-40B4-BE49-F238E27FC236}">
                <a16:creationId xmlns:a16="http://schemas.microsoft.com/office/drawing/2014/main" id="{41E9AE35-462F-4342-9057-69093941B593}"/>
              </a:ext>
            </a:extLst>
          </p:cNvPr>
          <p:cNvSpPr/>
          <p:nvPr/>
        </p:nvSpPr>
        <p:spPr>
          <a:xfrm>
            <a:off x="6862309" y="4221316"/>
            <a:ext cx="3890358" cy="332365"/>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Ulaştırma</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8" name="Shape">
            <a:extLst>
              <a:ext uri="{FF2B5EF4-FFF2-40B4-BE49-F238E27FC236}">
                <a16:creationId xmlns:a16="http://schemas.microsoft.com/office/drawing/2014/main" id="{41E9AE35-462F-4342-9057-69093941B593}"/>
              </a:ext>
            </a:extLst>
          </p:cNvPr>
          <p:cNvSpPr/>
          <p:nvPr/>
        </p:nvSpPr>
        <p:spPr>
          <a:xfrm>
            <a:off x="6862309" y="5282646"/>
            <a:ext cx="3890358" cy="332365"/>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Kurumsal Kapasite Gelişimi</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9" name="Shape">
            <a:extLst>
              <a:ext uri="{FF2B5EF4-FFF2-40B4-BE49-F238E27FC236}">
                <a16:creationId xmlns:a16="http://schemas.microsoft.com/office/drawing/2014/main" id="{41E9AE35-462F-4342-9057-69093941B593}"/>
              </a:ext>
            </a:extLst>
          </p:cNvPr>
          <p:cNvSpPr/>
          <p:nvPr/>
        </p:nvSpPr>
        <p:spPr>
          <a:xfrm>
            <a:off x="6884709" y="5673413"/>
            <a:ext cx="3890358" cy="332365"/>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IPA Kırsal Kalkınma Programı (IPARD)</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20" name="Shape">
            <a:extLst>
              <a:ext uri="{FF2B5EF4-FFF2-40B4-BE49-F238E27FC236}">
                <a16:creationId xmlns:a16="http://schemas.microsoft.com/office/drawing/2014/main" id="{41E9AE35-462F-4342-9057-69093941B593}"/>
              </a:ext>
            </a:extLst>
          </p:cNvPr>
          <p:cNvSpPr/>
          <p:nvPr/>
        </p:nvSpPr>
        <p:spPr>
          <a:xfrm>
            <a:off x="6862309" y="1839304"/>
            <a:ext cx="3890358" cy="324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153F6A"/>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Yargı</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21" name="Shape">
            <a:extLst>
              <a:ext uri="{FF2B5EF4-FFF2-40B4-BE49-F238E27FC236}">
                <a16:creationId xmlns:a16="http://schemas.microsoft.com/office/drawing/2014/main" id="{41E9AE35-462F-4342-9057-69093941B593}"/>
              </a:ext>
            </a:extLst>
          </p:cNvPr>
          <p:cNvSpPr/>
          <p:nvPr/>
        </p:nvSpPr>
        <p:spPr>
          <a:xfrm>
            <a:off x="6862309" y="1466673"/>
            <a:ext cx="3890358" cy="324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FF0000"/>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Sivil Toplum</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22" name="Rectangle 8">
            <a:extLst>
              <a:ext uri="{FF2B5EF4-FFF2-40B4-BE49-F238E27FC236}">
                <a16:creationId xmlns:a16="http://schemas.microsoft.com/office/drawing/2014/main" id="{18070970-8CC5-1B45-9787-6DF5C5548ECF}"/>
              </a:ext>
            </a:extLst>
          </p:cNvPr>
          <p:cNvSpPr/>
          <p:nvPr/>
        </p:nvSpPr>
        <p:spPr>
          <a:xfrm>
            <a:off x="7983759" y="994506"/>
            <a:ext cx="1692258"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 Sektör</a:t>
            </a:r>
          </a:p>
        </p:txBody>
      </p:sp>
      <p:sp>
        <p:nvSpPr>
          <p:cNvPr id="26" name="Shape">
            <a:extLst>
              <a:ext uri="{FF2B5EF4-FFF2-40B4-BE49-F238E27FC236}">
                <a16:creationId xmlns:a16="http://schemas.microsoft.com/office/drawing/2014/main" id="{569F3D1A-372F-6D44-A0E0-23604790A8C8}"/>
              </a:ext>
            </a:extLst>
          </p:cNvPr>
          <p:cNvSpPr/>
          <p:nvPr/>
        </p:nvSpPr>
        <p:spPr>
          <a:xfrm>
            <a:off x="34817" y="6084277"/>
            <a:ext cx="6109267" cy="360000"/>
          </a:xfrm>
          <a:custGeom>
            <a:avLst/>
            <a:gdLst/>
            <a:ahLst/>
            <a:cxnLst>
              <a:cxn ang="0">
                <a:pos x="wd2" y="hd2"/>
              </a:cxn>
              <a:cxn ang="5400000">
                <a:pos x="wd2" y="hd2"/>
              </a:cxn>
              <a:cxn ang="10800000">
                <a:pos x="wd2" y="hd2"/>
              </a:cxn>
              <a:cxn ang="16200000">
                <a:pos x="wd2" y="hd2"/>
              </a:cxn>
            </a:cxnLst>
            <a:rect l="0" t="0" r="r" b="b"/>
            <a:pathLst>
              <a:path w="21600" h="21600" extrusionOk="0">
                <a:moveTo>
                  <a:pt x="19522" y="0"/>
                </a:moveTo>
                <a:lnTo>
                  <a:pt x="21600" y="10800"/>
                </a:lnTo>
                <a:lnTo>
                  <a:pt x="19522" y="21600"/>
                </a:lnTo>
                <a:lnTo>
                  <a:pt x="2078" y="21600"/>
                </a:lnTo>
                <a:lnTo>
                  <a:pt x="0" y="10800"/>
                </a:lnTo>
                <a:lnTo>
                  <a:pt x="2078" y="0"/>
                </a:lnTo>
                <a:cubicBezTo>
                  <a:pt x="2078" y="0"/>
                  <a:pt x="19522" y="0"/>
                  <a:pt x="19522" y="0"/>
                </a:cubicBezTo>
                <a:close/>
              </a:path>
            </a:pathLst>
          </a:custGeom>
          <a:solidFill>
            <a:srgbClr val="FF0000"/>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Bölgesel ve Sınır Ötesi İşbirliği</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cxnSp>
        <p:nvCxnSpPr>
          <p:cNvPr id="29" name="Düz Bağlayıcı 28"/>
          <p:cNvCxnSpPr/>
          <p:nvPr/>
        </p:nvCxnSpPr>
        <p:spPr>
          <a:xfrm flipV="1">
            <a:off x="5984081" y="1628673"/>
            <a:ext cx="900628" cy="609052"/>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flipV="1">
            <a:off x="5984081" y="1997601"/>
            <a:ext cx="933450" cy="199000"/>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41" name="Düz Bağlayıcı 40"/>
          <p:cNvCxnSpPr/>
          <p:nvPr/>
        </p:nvCxnSpPr>
        <p:spPr>
          <a:xfrm>
            <a:off x="5996643" y="2184131"/>
            <a:ext cx="920888" cy="202124"/>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44" name="Düz Bağlayıcı 43"/>
          <p:cNvCxnSpPr/>
          <p:nvPr/>
        </p:nvCxnSpPr>
        <p:spPr>
          <a:xfrm>
            <a:off x="6037200" y="2188566"/>
            <a:ext cx="847509" cy="558000"/>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48" name="Düz Bağlayıcı 47"/>
          <p:cNvCxnSpPr/>
          <p:nvPr/>
        </p:nvCxnSpPr>
        <p:spPr>
          <a:xfrm flipV="1">
            <a:off x="5980649" y="3281073"/>
            <a:ext cx="900628" cy="609052"/>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49" name="Düz Bağlayıcı 48"/>
          <p:cNvCxnSpPr/>
          <p:nvPr/>
        </p:nvCxnSpPr>
        <p:spPr>
          <a:xfrm flipV="1">
            <a:off x="5980649" y="3647620"/>
            <a:ext cx="933450" cy="199000"/>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50" name="Düz Bağlayıcı 49"/>
          <p:cNvCxnSpPr/>
          <p:nvPr/>
        </p:nvCxnSpPr>
        <p:spPr>
          <a:xfrm>
            <a:off x="5993211" y="3827007"/>
            <a:ext cx="920888" cy="202124"/>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51" name="Düz Bağlayıcı 50"/>
          <p:cNvCxnSpPr/>
          <p:nvPr/>
        </p:nvCxnSpPr>
        <p:spPr>
          <a:xfrm>
            <a:off x="6033768" y="3826680"/>
            <a:ext cx="847509" cy="558000"/>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54" name="Düz Bağlayıcı 53"/>
          <p:cNvCxnSpPr/>
          <p:nvPr/>
        </p:nvCxnSpPr>
        <p:spPr>
          <a:xfrm>
            <a:off x="5993211" y="4903703"/>
            <a:ext cx="983852" cy="13892"/>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58" name="Düz Bağlayıcı 57"/>
          <p:cNvCxnSpPr/>
          <p:nvPr/>
        </p:nvCxnSpPr>
        <p:spPr>
          <a:xfrm flipV="1">
            <a:off x="6033768" y="5444482"/>
            <a:ext cx="880331" cy="204398"/>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cxnSp>
        <p:nvCxnSpPr>
          <p:cNvPr id="61" name="Düz Bağlayıcı 60"/>
          <p:cNvCxnSpPr/>
          <p:nvPr/>
        </p:nvCxnSpPr>
        <p:spPr>
          <a:xfrm>
            <a:off x="6064427" y="5639544"/>
            <a:ext cx="876917" cy="200051"/>
          </a:xfrm>
          <a:prstGeom prst="line">
            <a:avLst/>
          </a:prstGeom>
          <a:ln w="19050">
            <a:solidFill>
              <a:srgbClr val="153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081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fontScale="40000" lnSpcReduction="20000"/>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EXPRESS 2 AB SOSYAL SÖZLEŞMESİNİ BELİR</a:t>
            </a:r>
            <a:r>
              <a:rPr kumimoji="0" lang="tr-TR" sz="7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LEME</a:t>
            </a:r>
            <a:r>
              <a:rPr kumimoji="0" lang="en-US" sz="7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VE KORU</a:t>
            </a:r>
            <a:r>
              <a:rPr kumimoji="0" lang="tr-TR" sz="7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MA PROJESİ</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5" name="Title 1">
            <a:extLst>
              <a:ext uri="{FF2B5EF4-FFF2-40B4-BE49-F238E27FC236}">
                <a16:creationId xmlns:a16="http://schemas.microsoft.com/office/drawing/2014/main" id="{A19AB3E3-89BE-610A-19D7-7754BF3181B9}"/>
              </a:ext>
            </a:extLst>
          </p:cNvPr>
          <p:cNvSpPr txBox="1">
            <a:spLocks/>
          </p:cNvSpPr>
          <p:nvPr/>
        </p:nvSpPr>
        <p:spPr>
          <a:xfrm>
            <a:off x="1116324" y="3204599"/>
            <a:ext cx="7085141" cy="732010"/>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2" name="Dikdörtgen 1"/>
          <p:cNvSpPr/>
          <p:nvPr/>
        </p:nvSpPr>
        <p:spPr>
          <a:xfrm>
            <a:off x="398704" y="1162836"/>
            <a:ext cx="1135514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EXPRESS 2 SPECIFY AND PROTECT THE EU SOCIAL CONTRACT</a:t>
            </a:r>
            <a:endParaRPr kumimoji="0" lang="tr-TR"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Metin kutusu 6"/>
          <p:cNvSpPr txBox="1"/>
          <p:nvPr/>
        </p:nvSpPr>
        <p:spPr>
          <a:xfrm>
            <a:off x="7245845" y="5695950"/>
            <a:ext cx="29078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FF0000"/>
                </a:solidFill>
                <a:effectLst/>
                <a:uLnTx/>
                <a:uFillTx/>
                <a:latin typeface="Calibri"/>
                <a:ea typeface="+mn-ea"/>
                <a:cs typeface="+mn-cs"/>
              </a:rPr>
              <a:t>192 bin avro</a:t>
            </a:r>
          </a:p>
        </p:txBody>
      </p:sp>
      <p:graphicFrame>
        <p:nvGraphicFramePr>
          <p:cNvPr id="4" name="Diyagram 3"/>
          <p:cNvGraphicFramePr/>
          <p:nvPr/>
        </p:nvGraphicFramePr>
        <p:xfrm>
          <a:off x="261842" y="1866900"/>
          <a:ext cx="6652727" cy="428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Resi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4419600"/>
            <a:ext cx="2628900" cy="1200293"/>
          </a:xfrm>
          <a:prstGeom prst="rect">
            <a:avLst/>
          </a:prstGeom>
        </p:spPr>
      </p:pic>
      <p:pic>
        <p:nvPicPr>
          <p:cNvPr id="10" name="Resi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3391" y="1962150"/>
            <a:ext cx="2332057" cy="3657600"/>
          </a:xfrm>
          <a:prstGeom prst="rect">
            <a:avLst/>
          </a:prstGeom>
        </p:spPr>
      </p:pic>
      <p:pic>
        <p:nvPicPr>
          <p:cNvPr id="11" name="Resim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9368" y="1962799"/>
            <a:ext cx="2633282" cy="2438039"/>
          </a:xfrm>
          <a:prstGeom prst="rect">
            <a:avLst/>
          </a:prstGeom>
        </p:spPr>
      </p:pic>
    </p:spTree>
    <p:extLst>
      <p:ext uri="{BB962C8B-B14F-4D97-AF65-F5344CB8AC3E}">
        <p14:creationId xmlns:p14="http://schemas.microsoft.com/office/powerpoint/2010/main" val="4231703314"/>
      </p:ext>
    </p:extLst>
  </p:cSld>
  <p:clrMapOvr>
    <a:masterClrMapping/>
  </p:clrMapOvr>
  <p:transition spd="slow">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148393"/>
            <a:ext cx="10044356" cy="732010"/>
          </a:xfrm>
          <a:prstGeom prst="rect">
            <a:avLst/>
          </a:prstGeom>
        </p:spPr>
        <p:txBody>
          <a:bodyPr>
            <a:no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UYUMLU D</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YALOG YOLUYLA MUHAL</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F S</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YAS</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AŞIRILIĞA KARŞI MÜCADELE: TAK</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P, UYUM, SINIRLAMA</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PROJESİ</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5" name="Title 1">
            <a:extLst>
              <a:ext uri="{FF2B5EF4-FFF2-40B4-BE49-F238E27FC236}">
                <a16:creationId xmlns:a16="http://schemas.microsoft.com/office/drawing/2014/main" id="{A19AB3E3-89BE-610A-19D7-7754BF3181B9}"/>
              </a:ext>
            </a:extLst>
          </p:cNvPr>
          <p:cNvSpPr txBox="1">
            <a:spLocks/>
          </p:cNvSpPr>
          <p:nvPr/>
        </p:nvSpPr>
        <p:spPr>
          <a:xfrm>
            <a:off x="1116324" y="3204599"/>
            <a:ext cx="7085141" cy="732010"/>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2" name="Dikdörtgen 1"/>
          <p:cNvSpPr/>
          <p:nvPr/>
        </p:nvSpPr>
        <p:spPr>
          <a:xfrm>
            <a:off x="764584" y="1131379"/>
            <a:ext cx="10627316" cy="83099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COUNTERING OPPOSITIONAL POLITICAL EXTREMISM THROUGH ATTUNED DIALOGUE: TRACK, ATTUNE, LIMIT</a:t>
            </a:r>
          </a:p>
        </p:txBody>
      </p:sp>
      <p:sp>
        <p:nvSpPr>
          <p:cNvPr id="7" name="Metin kutusu 6"/>
          <p:cNvSpPr txBox="1"/>
          <p:nvPr/>
        </p:nvSpPr>
        <p:spPr>
          <a:xfrm>
            <a:off x="7098528" y="5482807"/>
            <a:ext cx="2911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0000"/>
                </a:solidFill>
                <a:effectLst/>
                <a:uLnTx/>
                <a:uFillTx/>
                <a:latin typeface="Calibri"/>
                <a:ea typeface="+mn-ea"/>
                <a:cs typeface="+mn-cs"/>
              </a:rPr>
              <a:t>103 bin avro</a:t>
            </a:r>
          </a:p>
        </p:txBody>
      </p:sp>
      <p:graphicFrame>
        <p:nvGraphicFramePr>
          <p:cNvPr id="3" name="Diyagram 2"/>
          <p:cNvGraphicFramePr/>
          <p:nvPr/>
        </p:nvGraphicFramePr>
        <p:xfrm>
          <a:off x="261842" y="2114550"/>
          <a:ext cx="6652727" cy="4019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Resi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931" y="2114550"/>
            <a:ext cx="2496719" cy="3914837"/>
          </a:xfrm>
          <a:prstGeom prst="rect">
            <a:avLst/>
          </a:prstGeom>
        </p:spPr>
      </p:pic>
      <p:pic>
        <p:nvPicPr>
          <p:cNvPr id="10" name="Resi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72595" y="2133600"/>
            <a:ext cx="2567829" cy="2034956"/>
          </a:xfrm>
          <a:prstGeom prst="rect">
            <a:avLst/>
          </a:prstGeom>
        </p:spPr>
      </p:pic>
      <p:pic>
        <p:nvPicPr>
          <p:cNvPr id="11" name="Resim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0690" y="4218746"/>
            <a:ext cx="2539225" cy="1134304"/>
          </a:xfrm>
          <a:prstGeom prst="rect">
            <a:avLst/>
          </a:prstGeom>
          <a:ln>
            <a:solidFill>
              <a:schemeClr val="lt1">
                <a:hueOff val="0"/>
                <a:satOff val="0"/>
                <a:lumOff val="0"/>
              </a:schemeClr>
            </a:solidFill>
          </a:ln>
        </p:spPr>
      </p:pic>
    </p:spTree>
    <p:extLst>
      <p:ext uri="{BB962C8B-B14F-4D97-AF65-F5344CB8AC3E}">
        <p14:creationId xmlns:p14="http://schemas.microsoft.com/office/powerpoint/2010/main" val="1662306982"/>
      </p:ext>
    </p:extLst>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7653" name="Group 4"/>
          <p:cNvGrpSpPr>
            <a:grpSpLocks/>
          </p:cNvGrpSpPr>
          <p:nvPr/>
        </p:nvGrpSpPr>
        <p:grpSpPr bwMode="auto">
          <a:xfrm>
            <a:off x="303438" y="64653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124045"/>
              <a:ext cx="11621834" cy="213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Toplum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için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Sivil</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Güvenlik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Kümesi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pSp>
      <p:sp>
        <p:nvSpPr>
          <p:cNvPr id="8" name="Title 1"/>
          <p:cNvSpPr txBox="1">
            <a:spLocks/>
          </p:cNvSpPr>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UFUK AVRUPA PROGRAMI KÜMELERİ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1505643416"/>
      </p:ext>
    </p:extLst>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with low confidence">
            <a:extLst>
              <a:ext uri="{FF2B5EF4-FFF2-40B4-BE49-F238E27FC236}">
                <a16:creationId xmlns:a16="http://schemas.microsoft.com/office/drawing/2014/main" id="{B47CB2C2-D562-C148-DB89-CCF44BDCE2D2}"/>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7693" y="1676400"/>
            <a:ext cx="3313470" cy="3313470"/>
          </a:xfrm>
          <a:prstGeom prst="rect">
            <a:avLst/>
          </a:prstGeom>
          <a:noFill/>
          <a:effectLst>
            <a:outerShdw blurRad="50800" dist="50800" dir="5400000" algn="ctr" rotWithShape="0">
              <a:schemeClr val="tx2"/>
            </a:outerShdw>
          </a:effectLst>
        </p:spPr>
      </p:pic>
      <p:sp>
        <p:nvSpPr>
          <p:cNvPr id="26" name="Title 1">
            <a:extLst>
              <a:ext uri="{FF2B5EF4-FFF2-40B4-BE49-F238E27FC236}">
                <a16:creationId xmlns:a16="http://schemas.microsoft.com/office/drawing/2014/main" id="{A19AB3E3-89BE-610A-19D7-7754BF3181B9}"/>
              </a:ext>
            </a:extLst>
          </p:cNvPr>
          <p:cNvSpPr txBox="1">
            <a:spLocks/>
          </p:cNvSpPr>
          <p:nvPr/>
        </p:nvSpPr>
        <p:spPr>
          <a:xfrm>
            <a:off x="830615" y="207938"/>
            <a:ext cx="10044356" cy="1200328"/>
          </a:xfrm>
          <a:prstGeom prst="rect">
            <a:avLst/>
          </a:prstGeom>
        </p:spPr>
        <p:txBody>
          <a:bodyPr>
            <a:no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TOPLUM </a:t>
            </a: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Ç</a:t>
            </a: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N S</a:t>
            </a: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V</a:t>
            </a: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a:t>
            </a:r>
            <a:r>
              <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L </a:t>
            </a: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GÜVENLİK KÜMESİ</a:t>
            </a:r>
            <a:endPar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2" name="Diyagram 1"/>
          <p:cNvGraphicFramePr/>
          <p:nvPr/>
        </p:nvGraphicFramePr>
        <p:xfrm>
          <a:off x="3962400" y="1305663"/>
          <a:ext cx="7486650" cy="4809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ikdörtgen 2"/>
          <p:cNvSpPr/>
          <p:nvPr/>
        </p:nvSpPr>
        <p:spPr>
          <a:xfrm>
            <a:off x="796324" y="5270213"/>
            <a:ext cx="241867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1,6 milyar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893917721"/>
      </p:ext>
    </p:extLst>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fontScale="40000" lnSpcReduction="20000"/>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AFETE DİRENÇLİ TOPLUM İÇİN ÇOKLU TEHLİKE RİSKLERİNE DAİR GELİŞMİŞ ANLAYIŞ VE FARKINDALIK</a:t>
            </a:r>
            <a:r>
              <a:rPr kumimoji="0" lang="tr-TR" sz="7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PROJESİ</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5" name="Title 1">
            <a:extLst>
              <a:ext uri="{FF2B5EF4-FFF2-40B4-BE49-F238E27FC236}">
                <a16:creationId xmlns:a16="http://schemas.microsoft.com/office/drawing/2014/main" id="{A19AB3E3-89BE-610A-19D7-7754BF3181B9}"/>
              </a:ext>
            </a:extLst>
          </p:cNvPr>
          <p:cNvSpPr txBox="1">
            <a:spLocks/>
          </p:cNvSpPr>
          <p:nvPr/>
        </p:nvSpPr>
        <p:spPr>
          <a:xfrm>
            <a:off x="868674" y="3204599"/>
            <a:ext cx="7085141" cy="732010"/>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10" name="Diyagram 9"/>
          <p:cNvGraphicFramePr/>
          <p:nvPr/>
        </p:nvGraphicFramePr>
        <p:xfrm>
          <a:off x="402634" y="1199836"/>
          <a:ext cx="11370266" cy="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etin kutusu 6"/>
          <p:cNvSpPr txBox="1"/>
          <p:nvPr/>
        </p:nvSpPr>
        <p:spPr>
          <a:xfrm>
            <a:off x="6801594" y="4746845"/>
            <a:ext cx="29111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70AD47">
                    <a:lumMod val="60000"/>
                    <a:lumOff val="40000"/>
                  </a:srgbClr>
                </a:solidFill>
                <a:effectLst/>
                <a:uLnTx/>
                <a:uFillTx/>
                <a:latin typeface="Calibri"/>
                <a:ea typeface="+mn-ea"/>
                <a:cs typeface="+mn-cs"/>
              </a:rPr>
              <a:t>467 bin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70AD47">
                    <a:lumMod val="60000"/>
                    <a:lumOff val="40000"/>
                  </a:srgbClr>
                </a:solidFill>
                <a:effectLst/>
                <a:uLnTx/>
                <a:uFillTx/>
                <a:latin typeface="Calibri"/>
                <a:ea typeface="+mn-ea"/>
                <a:cs typeface="+mn-cs"/>
              </a:rPr>
              <a:t>&amp; İstanbul Üniversitesi 218 bin avro</a:t>
            </a:r>
          </a:p>
        </p:txBody>
      </p:sp>
      <p:graphicFrame>
        <p:nvGraphicFramePr>
          <p:cNvPr id="9" name="Diyagram 8"/>
          <p:cNvGraphicFramePr/>
          <p:nvPr/>
        </p:nvGraphicFramePr>
        <p:xfrm>
          <a:off x="359299" y="2247900"/>
          <a:ext cx="6327251" cy="39433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Resim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27630" y="2318593"/>
            <a:ext cx="2383370" cy="3663108"/>
          </a:xfrm>
          <a:prstGeom prst="rect">
            <a:avLst/>
          </a:prstGeom>
        </p:spPr>
      </p:pic>
      <p:pic>
        <p:nvPicPr>
          <p:cNvPr id="6" name="Resim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01594" y="2327532"/>
            <a:ext cx="2635030" cy="1700461"/>
          </a:xfrm>
          <a:prstGeom prst="rect">
            <a:avLst/>
          </a:prstGeom>
        </p:spPr>
      </p:pic>
      <p:pic>
        <p:nvPicPr>
          <p:cNvPr id="12" name="Resim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72289" y="3980538"/>
            <a:ext cx="2657184" cy="839111"/>
          </a:xfrm>
          <a:prstGeom prst="rect">
            <a:avLst/>
          </a:prstGeom>
        </p:spPr>
      </p:pic>
      <p:pic>
        <p:nvPicPr>
          <p:cNvPr id="2" name="Resim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83180" y="5545566"/>
            <a:ext cx="872270" cy="872270"/>
          </a:xfrm>
          <a:prstGeom prst="rect">
            <a:avLst/>
          </a:prstGeom>
        </p:spPr>
      </p:pic>
    </p:spTree>
    <p:extLst>
      <p:ext uri="{BB962C8B-B14F-4D97-AF65-F5344CB8AC3E}">
        <p14:creationId xmlns:p14="http://schemas.microsoft.com/office/powerpoint/2010/main" val="251693049"/>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7653" name="Group 4"/>
          <p:cNvGrpSpPr>
            <a:grpSpLocks/>
          </p:cNvGrpSpPr>
          <p:nvPr/>
        </p:nvGrpSpPr>
        <p:grpSpPr bwMode="auto">
          <a:xfrm>
            <a:off x="303438" y="64653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349659"/>
              <a:ext cx="11621834" cy="213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Dijital, Endüstri 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Uzay Kümesi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pSp>
      <p:sp>
        <p:nvSpPr>
          <p:cNvPr id="8" name="Title 1"/>
          <p:cNvSpPr txBox="1">
            <a:spLocks/>
          </p:cNvSpPr>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UFUK AVRUPA PROGRAMI KÜMELERİ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3234590823"/>
      </p:ext>
    </p:extLst>
  </p:cSld>
  <p:clrMapOvr>
    <a:masterClrMapping/>
  </p:clrMapOvr>
  <p:transition spd="slow">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830615" y="207938"/>
            <a:ext cx="10044356" cy="1200328"/>
          </a:xfrm>
          <a:prstGeom prst="rect">
            <a:avLst/>
          </a:prstGeom>
        </p:spPr>
        <p:txBody>
          <a:bodyPr>
            <a:no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DİJİTAL, ENDÜSTRİ VE UZAY KÜMESİ</a:t>
            </a:r>
            <a:endPar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4" name="Diyagram 3"/>
          <p:cNvGraphicFramePr/>
          <p:nvPr/>
        </p:nvGraphicFramePr>
        <p:xfrm>
          <a:off x="4230733" y="1104899"/>
          <a:ext cx="7343192" cy="5283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14" descr="Icon&#10;&#10;Description automatically generated">
            <a:extLst>
              <a:ext uri="{FF2B5EF4-FFF2-40B4-BE49-F238E27FC236}">
                <a16:creationId xmlns:a16="http://schemas.microsoft.com/office/drawing/2014/main" id="{0218F679-4812-4D4D-C421-36F0E1AB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588" y="1638300"/>
            <a:ext cx="3549832" cy="3549832"/>
          </a:xfrm>
          <a:prstGeom prst="rect">
            <a:avLst/>
          </a:prstGeom>
        </p:spPr>
      </p:pic>
      <p:sp>
        <p:nvSpPr>
          <p:cNvPr id="2" name="Dikdörtgen 1"/>
          <p:cNvSpPr/>
          <p:nvPr/>
        </p:nvSpPr>
        <p:spPr>
          <a:xfrm>
            <a:off x="692129" y="5479763"/>
            <a:ext cx="26527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15,4 milyar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3111320808"/>
      </p:ext>
    </p:extLst>
  </p:cSld>
  <p:clrMapOvr>
    <a:masterClrMapping/>
  </p:clrMapOvr>
  <p:transition spd="slow">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7653" name="Group 4"/>
          <p:cNvGrpSpPr>
            <a:grpSpLocks/>
          </p:cNvGrpSpPr>
          <p:nvPr/>
        </p:nvGrpSpPr>
        <p:grpSpPr bwMode="auto">
          <a:xfrm>
            <a:off x="303438" y="64653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323973"/>
              <a:ext cx="11621834" cy="244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İklim</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Enerji</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ve</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Mobilite</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Kümesi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p:txBody>
        </p:sp>
      </p:grpSp>
      <p:sp>
        <p:nvSpPr>
          <p:cNvPr id="8" name="Title 1"/>
          <p:cNvSpPr txBox="1">
            <a:spLocks/>
          </p:cNvSpPr>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UFUK AVRUPA PROGRAMI KÜMELERİ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1972020182"/>
      </p:ext>
    </p:extLst>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İKLİM, ENERJİ VE MOBİLİTE KÜMESİ</a:t>
            </a:r>
            <a:endParaRPr kumimoji="0" lang="en-GB"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pic>
        <p:nvPicPr>
          <p:cNvPr id="2" name="Resim 1"/>
          <p:cNvPicPr>
            <a:picLocks noChangeAspect="1"/>
          </p:cNvPicPr>
          <p:nvPr/>
        </p:nvPicPr>
        <p:blipFill>
          <a:blip r:embed="rId3"/>
          <a:stretch>
            <a:fillRect/>
          </a:stretch>
        </p:blipFill>
        <p:spPr>
          <a:xfrm>
            <a:off x="7652935" y="1219200"/>
            <a:ext cx="4076715" cy="4076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8" name="Diyagram 7"/>
          <p:cNvGraphicFramePr/>
          <p:nvPr/>
        </p:nvGraphicFramePr>
        <p:xfrm>
          <a:off x="353850" y="581072"/>
          <a:ext cx="6945586" cy="6466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ikdörtgen 2"/>
          <p:cNvSpPr/>
          <p:nvPr/>
        </p:nvSpPr>
        <p:spPr>
          <a:xfrm>
            <a:off x="8523406" y="5549384"/>
            <a:ext cx="24763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15,123 milyar €</a:t>
            </a:r>
            <a:endParaRPr kumimoji="0" lang="en-GB"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231909375"/>
      </p:ext>
    </p:extLst>
  </p:cSld>
  <p:clrMapOvr>
    <a:masterClrMapping/>
  </p:clrMapOvr>
  <p:transition spd="slow">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fontScale="92500"/>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İKLİM, ENERJİ VE MOBİLİTE KÜMESİ – 2025 yılı Çalışma Programı </a:t>
            </a:r>
            <a:r>
              <a:rPr kumimoji="0" lang="tr-TR" sz="3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en-GB"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2" name="Diyagram 1"/>
          <p:cNvGraphicFramePr/>
          <p:nvPr/>
        </p:nvGraphicFramePr>
        <p:xfrm>
          <a:off x="703386" y="1406769"/>
          <a:ext cx="10733648"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6451388"/>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3400" dirty="0">
                <a:solidFill>
                  <a:schemeClr val="bg1"/>
                </a:solidFill>
                <a:latin typeface="Calibri" panose="020F0502020204030204" pitchFamily="34" charset="0"/>
                <a:cs typeface="Calibri" panose="020F0502020204030204" pitchFamily="34" charset="0"/>
              </a:rPr>
              <a:t>JEAN MONNET BURS PROGRAMI</a:t>
            </a:r>
            <a:endParaRPr lang="en-GB" altLang="tr-TR" sz="3400" dirty="0">
              <a:solidFill>
                <a:schemeClr val="bg1"/>
              </a:solidFill>
              <a:latin typeface="Calibri" panose="020F0502020204030204" pitchFamily="34" charset="0"/>
              <a:cs typeface="Calibri" panose="020F0502020204030204" pitchFamily="34" charset="0"/>
            </a:endParaRPr>
          </a:p>
        </p:txBody>
      </p:sp>
      <p:sp>
        <p:nvSpPr>
          <p:cNvPr id="22539" name="Rectangle 4"/>
          <p:cNvSpPr>
            <a:spLocks noChangeArrowheads="1"/>
          </p:cNvSpPr>
          <p:nvPr/>
        </p:nvSpPr>
        <p:spPr bwMode="auto">
          <a:xfrm>
            <a:off x="2932076" y="3472247"/>
            <a:ext cx="3936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alt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13" name="Dikdörtgen 12"/>
          <p:cNvSpPr/>
          <p:nvPr/>
        </p:nvSpPr>
        <p:spPr>
          <a:xfrm>
            <a:off x="546882" y="904993"/>
            <a:ext cx="7724775" cy="216982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1990 yılından bu yana devam eden,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AB tarafından finanse edilen,</a:t>
            </a:r>
            <a:endParaRPr kumimoji="0" lang="en-US"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Ülkemizin AB’ye katılım sürecinde ihtiyaç duyduğu AB müktesebatı konusunda bilgi sahibi personel sayısını artırmayı amaçlayan,</a:t>
            </a:r>
            <a:endParaRPr kumimoji="0" lang="en-US"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Bugüne kadar yaklaşık 3000 kişinin faydalandığı bir burs programıdır.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3" descr="C:\Users\yturan\Desktop\resi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3381" y="1213724"/>
            <a:ext cx="2497209" cy="2497209"/>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descr="metin, ekran görüntüsü, yazı tipi, çizgi içeren bir resim&#10;&#10;Açıklama otomatik olarak oluşturuldu">
            <a:extLst>
              <a:ext uri="{FF2B5EF4-FFF2-40B4-BE49-F238E27FC236}">
                <a16:creationId xmlns:a16="http://schemas.microsoft.com/office/drawing/2014/main" id="{9BF60AC5-91DD-4085-F4FA-ABC217D03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477" y="2996418"/>
            <a:ext cx="9818238" cy="3706648"/>
          </a:xfrm>
          <a:prstGeom prst="rect">
            <a:avLst/>
          </a:prstGeom>
        </p:spPr>
      </p:pic>
      <p:sp>
        <p:nvSpPr>
          <p:cNvPr id="2" name="Dikdörtgen 1"/>
          <p:cNvSpPr/>
          <p:nvPr/>
        </p:nvSpPr>
        <p:spPr>
          <a:xfrm>
            <a:off x="715263" y="4620917"/>
            <a:ext cx="23668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Kimler başvurabilir? </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300935"/>
      </p:ext>
    </p:extLst>
  </p:cSld>
  <p:clrMapOvr>
    <a:masterClrMapping/>
  </p:clrMapOvr>
  <p:transition spd="slow">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picture containing pers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t="12280" b="19093"/>
          <a:stretch>
            <a:fillRect/>
          </a:stretch>
        </p:blipFill>
        <p:spPr bwMode="auto">
          <a:xfrm>
            <a:off x="0" y="1089025"/>
            <a:ext cx="12192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a:extLst>
              <a:ext uri="{FF2B5EF4-FFF2-40B4-BE49-F238E27FC236}">
                <a16:creationId xmlns:a16="http://schemas.microsoft.com/office/drawing/2014/main" id="{F22362BB-BD51-6347-8E40-69BF383971F9}"/>
              </a:ext>
            </a:extLst>
          </p:cNvPr>
          <p:cNvSpPr/>
          <p:nvPr/>
        </p:nvSpPr>
        <p:spPr>
          <a:xfrm>
            <a:off x="-12700" y="1089025"/>
            <a:ext cx="12185650" cy="5416550"/>
          </a:xfrm>
          <a:prstGeom prst="rect">
            <a:avLst/>
          </a:prstGeom>
          <a:solidFill>
            <a:srgbClr val="041B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7653" name="Group 4"/>
          <p:cNvGrpSpPr>
            <a:grpSpLocks/>
          </p:cNvGrpSpPr>
          <p:nvPr/>
        </p:nvGrpSpPr>
        <p:grpSpPr bwMode="auto">
          <a:xfrm>
            <a:off x="303438" y="646534"/>
            <a:ext cx="11182417" cy="6211466"/>
            <a:chOff x="406820" y="1874226"/>
            <a:chExt cx="11621834" cy="7356389"/>
          </a:xfrm>
        </p:grpSpPr>
        <p:pic>
          <p:nvPicPr>
            <p:cNvPr id="27656" name="Picture 95"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39" y="1874226"/>
              <a:ext cx="7356388" cy="73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p:cNvSpPr txBox="1">
              <a:spLocks/>
            </p:cNvSpPr>
            <p:nvPr/>
          </p:nvSpPr>
          <p:spPr bwMode="auto">
            <a:xfrm>
              <a:off x="406820" y="4323972"/>
              <a:ext cx="11621834" cy="26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Gıda, </a:t>
              </a:r>
              <a:r>
                <a:rPr kumimoji="0" lang="tr-TR" altLang="tr-TR"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Biyoekonomi</a:t>
              </a: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Doğal Kaynaklar,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Tarım ve Çevre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Kümesi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p:txBody>
        </p:sp>
      </p:grpSp>
      <p:sp>
        <p:nvSpPr>
          <p:cNvPr id="8" name="Title 1"/>
          <p:cNvSpPr txBox="1">
            <a:spLocks/>
          </p:cNvSpPr>
          <p:nvPr/>
        </p:nvSpPr>
        <p:spPr bwMode="auto">
          <a:xfrm>
            <a:off x="1685925" y="285750"/>
            <a:ext cx="11652250"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UFUK AVRUPA PROGRAMI KÜMELERİ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1201062669"/>
      </p:ext>
    </p:extLst>
  </p:cSld>
  <p:clrMapOvr>
    <a:masterClrMapping/>
  </p:clrMapOvr>
  <p:transition spd="slow">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22053" y="112051"/>
            <a:ext cx="10044356" cy="732010"/>
          </a:xfrm>
          <a:prstGeom prst="rect">
            <a:avLst/>
          </a:prstGeom>
        </p:spPr>
        <p:txBody>
          <a:bodyPr>
            <a:no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779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GIDA, BİYOEKONOMİ, DOĞAL KAYNAKLAR, TARIM VE ÇEVRE KÜMESİ</a:t>
            </a:r>
            <a:endParaRPr kumimoji="0" lang="en-GB" sz="24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2" name="Diyagram 1"/>
          <p:cNvGraphicFramePr/>
          <p:nvPr/>
        </p:nvGraphicFramePr>
        <p:xfrm>
          <a:off x="529883" y="1356066"/>
          <a:ext cx="6816848" cy="4650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6" descr="Logo, icon&#10;&#10;Description automatically generated">
            <a:extLst>
              <a:ext uri="{FF2B5EF4-FFF2-40B4-BE49-F238E27FC236}">
                <a16:creationId xmlns:a16="http://schemas.microsoft.com/office/drawing/2014/main" id="{5869F8AF-D964-7258-C3CE-B920EEB500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1381" y="1403364"/>
            <a:ext cx="3764573" cy="3764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Dikdörtgen 2"/>
          <p:cNvSpPr/>
          <p:nvPr/>
        </p:nvSpPr>
        <p:spPr>
          <a:xfrm>
            <a:off x="8540526" y="5279970"/>
            <a:ext cx="2418675" cy="646331"/>
          </a:xfrm>
          <a:prstGeom prst="rect">
            <a:avLst/>
          </a:prstGeom>
        </p:spPr>
        <p:txBody>
          <a:bodyPr wrap="none">
            <a:spAutoFit/>
          </a:bodyPr>
          <a:lstStyle/>
          <a:p>
            <a:pPr marL="0" marR="0" lvl="0" indent="0" algn="l" defTabSz="9779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8,9 milyar €</a:t>
            </a:r>
            <a:endParaRPr kumimoji="0" lang="en-GB" sz="32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2048592141"/>
      </p:ext>
    </p:extLst>
  </p:cSld>
  <p:clrMapOvr>
    <a:masterClrMapping/>
  </p:clrMapOvr>
  <p:transition spd="slow">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19AB3E3-89BE-610A-19D7-7754BF3181B9}"/>
              </a:ext>
            </a:extLst>
          </p:cNvPr>
          <p:cNvSpPr txBox="1">
            <a:spLocks/>
          </p:cNvSpPr>
          <p:nvPr/>
        </p:nvSpPr>
        <p:spPr>
          <a:xfrm>
            <a:off x="1892391" y="224593"/>
            <a:ext cx="10044356" cy="732010"/>
          </a:xfrm>
          <a:prstGeom prst="rect">
            <a:avLst/>
          </a:prstGeom>
        </p:spPr>
        <p:txBody>
          <a:bodyPr>
            <a:normAutofit fontScale="92500" lnSpcReduction="20000"/>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GIDA, BİYOEKONOMİ, DOĞAL KAYNAKLAR, TARIM VE ÇEVRE </a:t>
            </a: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KÜMESİ – 2025 yılı Çalışma Programı </a:t>
            </a:r>
            <a:r>
              <a:rPr kumimoji="0" lang="tr-TR" sz="3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en-GB" sz="2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graphicFrame>
        <p:nvGraphicFramePr>
          <p:cNvPr id="2" name="Diyagram 1"/>
          <p:cNvGraphicFramePr/>
          <p:nvPr/>
        </p:nvGraphicFramePr>
        <p:xfrm>
          <a:off x="295422" y="1223889"/>
          <a:ext cx="11437032" cy="4893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2935800"/>
      </p:ext>
    </p:extLst>
  </p:cSld>
  <p:clrMapOvr>
    <a:masterClrMapping/>
  </p:clrMapOvr>
  <p:transition spd="slow">
    <p:push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YENİLİKÇİ AVRUPA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1268571"/>
            <a:ext cx="3077679" cy="5021475"/>
          </a:xfrm>
          <a:prstGeom prst="rect">
            <a:avLst/>
          </a:prstGeom>
        </p:spPr>
      </p:pic>
      <p:sp>
        <p:nvSpPr>
          <p:cNvPr id="10" name="Dikdörtgen 9"/>
          <p:cNvSpPr/>
          <p:nvPr/>
        </p:nvSpPr>
        <p:spPr>
          <a:xfrm>
            <a:off x="4438889" y="1251285"/>
            <a:ext cx="6096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738" y="4117296"/>
            <a:ext cx="7951193" cy="1635804"/>
          </a:xfrm>
          <a:prstGeom prst="rect">
            <a:avLst/>
          </a:prstGeom>
        </p:spPr>
      </p:pic>
      <p:sp>
        <p:nvSpPr>
          <p:cNvPr id="12" name="Oval 11"/>
          <p:cNvSpPr/>
          <p:nvPr/>
        </p:nvSpPr>
        <p:spPr>
          <a:xfrm>
            <a:off x="444500" y="2235200"/>
            <a:ext cx="3238500" cy="116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3" name="Diyagram 12"/>
          <p:cNvGraphicFramePr/>
          <p:nvPr/>
        </p:nvGraphicFramePr>
        <p:xfrm>
          <a:off x="3886200" y="1365240"/>
          <a:ext cx="7848600" cy="28623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04211762"/>
      </p:ext>
    </p:extLst>
  </p:cSld>
  <p:clrMapOvr>
    <a:masterClrMapping/>
  </p:clrMapOvr>
  <p:transition spd="slow">
    <p:push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6978E40-9BA6-41A9-B7F1-9C81F6EE4E77}"/>
              </a:ext>
            </a:extLst>
          </p:cNvPr>
          <p:cNvSpPr/>
          <p:nvPr/>
        </p:nvSpPr>
        <p:spPr>
          <a:xfrm>
            <a:off x="868680" y="2771074"/>
            <a:ext cx="2843725" cy="2954048"/>
          </a:xfrm>
          <a:prstGeom prst="roundRect">
            <a:avLst/>
          </a:prstGeom>
        </p:spPr>
        <p:style>
          <a:lnRef idx="1">
            <a:schemeClr val="dk1"/>
          </a:lnRef>
          <a:fillRef idx="1001">
            <a:schemeClr val="dk2"/>
          </a:fillRef>
          <a:effectRef idx="1">
            <a:schemeClr val="dk1"/>
          </a:effectRef>
          <a:fontRef idx="minor">
            <a:schemeClr val="dk1"/>
          </a:fontRef>
        </p:style>
        <p:txBody>
          <a:bodyPr rtlCol="0" anchor="ctr"/>
          <a:lstStyle/>
          <a:p>
            <a:pPr marL="0" marR="0" lvl="1" indent="0" algn="l" defTabSz="800100" rtl="0" eaLnBrk="1" fontAlgn="auto" latinLnBrk="0" hangingPunct="1">
              <a:lnSpc>
                <a:spcPct val="100000"/>
              </a:lnSpc>
              <a:spcBef>
                <a:spcPct val="0"/>
              </a:spcBef>
              <a:spcAft>
                <a:spcPct val="1500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Yenilikçi </a:t>
            </a:r>
            <a:r>
              <a:rPr kumimoji="0" lang="en-GB"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Teknoloji</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GB"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geliştirme</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GB"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alanında</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ü</a:t>
            </a:r>
            <a:r>
              <a:rPr kumimoji="0" lang="tr-TR"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niversite</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ve </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a:t>
            </a:r>
            <a:r>
              <a:rPr kumimoji="0" lang="tr-TR"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raştırma</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merkezlerine yönelik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1800" b="1" i="0" u="none" strike="noStrike" kern="1200" cap="none" spc="0" normalizeH="0" baseline="0" noProof="0" dirty="0">
                <a:ln>
                  <a:noFill/>
                </a:ln>
                <a:solidFill>
                  <a:srgbClr val="E30613"/>
                </a:solidFill>
                <a:effectLst/>
                <a:uLnTx/>
                <a:uFillTx/>
                <a:latin typeface="Calibri" panose="020F0502020204030204" pitchFamily="34" charset="0"/>
                <a:ea typeface="Source Sans Pro" panose="020B0503030403020204" pitchFamily="34" charset="0"/>
                <a:cs typeface="Calibri" panose="020F0502020204030204" pitchFamily="34" charset="0"/>
              </a:rPr>
              <a:t>4 milyon avroya </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kadar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hibe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deste</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ği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sağlamaktadır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670F445-55C2-4CC0-B2D5-8B14B8DEB28C}"/>
              </a:ext>
            </a:extLst>
          </p:cNvPr>
          <p:cNvSpPr/>
          <p:nvPr/>
        </p:nvSpPr>
        <p:spPr>
          <a:xfrm>
            <a:off x="4541520" y="2771074"/>
            <a:ext cx="2843725" cy="2954048"/>
          </a:xfrm>
          <a:prstGeom prst="roundRect">
            <a:avLst/>
          </a:prstGeom>
        </p:spPr>
        <p:style>
          <a:lnRef idx="1">
            <a:schemeClr val="dk1"/>
          </a:lnRef>
          <a:fillRef idx="1001">
            <a:schemeClr val="dk2"/>
          </a:fillRef>
          <a:effectRef idx="1">
            <a:schemeClr val="dk1"/>
          </a:effectRef>
          <a:fontRef idx="minor">
            <a:schemeClr val="dk1"/>
          </a:fontRef>
        </p:style>
        <p:txBody>
          <a:bodyPr rtlCol="0" anchor="ctr"/>
          <a:lstStyle/>
          <a:p>
            <a:pPr marL="0" marR="0" lvl="1" indent="0" algn="l" defTabSz="800100" rtl="0" eaLnBrk="1" fontAlgn="auto" latinLnBrk="0" hangingPunct="1">
              <a:lnSpc>
                <a:spcPct val="90000"/>
              </a:lnSpc>
              <a:spcBef>
                <a:spcPct val="0"/>
              </a:spcBef>
              <a:spcAft>
                <a:spcPct val="1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Yeni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bir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teknolojiyi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olgunlaştırmak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geliştirmek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ve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pazara</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sunmak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üzere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hazırlanmış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projelere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1800" b="1" i="0" u="none" strike="noStrike" kern="1200" cap="none" spc="0" normalizeH="0" baseline="0" noProof="0" dirty="0">
                <a:ln>
                  <a:noFill/>
                </a:ln>
                <a:solidFill>
                  <a:srgbClr val="E30613"/>
                </a:solidFill>
                <a:effectLst/>
                <a:uLnTx/>
                <a:uFillTx/>
                <a:latin typeface="Calibri" panose="020F0502020204030204" pitchFamily="34" charset="0"/>
                <a:ea typeface="Source Sans Pro" panose="020B0503030403020204" pitchFamily="34" charset="0"/>
                <a:cs typeface="Calibri" panose="020F0502020204030204" pitchFamily="34" charset="0"/>
              </a:rPr>
              <a:t>2,5 milyon avroya </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kadar destek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sağlanmaktadır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4DC34850-2968-48DA-9AD4-1D2A6520DFFA}"/>
              </a:ext>
            </a:extLst>
          </p:cNvPr>
          <p:cNvSpPr/>
          <p:nvPr/>
        </p:nvSpPr>
        <p:spPr>
          <a:xfrm>
            <a:off x="8520506" y="2771074"/>
            <a:ext cx="2843725" cy="2954048"/>
          </a:xfrm>
          <a:prstGeom prst="roundRect">
            <a:avLst/>
          </a:prstGeom>
        </p:spPr>
        <p:style>
          <a:lnRef idx="1">
            <a:schemeClr val="dk1"/>
          </a:lnRef>
          <a:fillRef idx="1001">
            <a:schemeClr val="dk2"/>
          </a:fillRef>
          <a:effectRef idx="1">
            <a:schemeClr val="dk1"/>
          </a:effectRef>
          <a:fontRef idx="minor">
            <a:schemeClr val="dk1"/>
          </a:fontRef>
        </p:style>
        <p:txBody>
          <a:bodyPr rtlCol="0" anchor="ctr"/>
          <a:lstStyle/>
          <a:p>
            <a:pPr marL="171450" marR="0" lvl="1" indent="0" algn="l" defTabSz="800100" rtl="0" eaLnBrk="1" fontAlgn="auto" latinLnBrk="0" hangingPunct="1">
              <a:lnSpc>
                <a:spcPct val="90000"/>
              </a:lnSpc>
              <a:spcBef>
                <a:spcPct val="0"/>
              </a:spcBef>
              <a:spcAft>
                <a:spcPct val="1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1" indent="0" algn="l" defTabSz="800100" rtl="0" eaLnBrk="1" fontAlgn="auto" latinLnBrk="0" hangingPunct="1">
              <a:lnSpc>
                <a:spcPct val="90000"/>
              </a:lnSpc>
              <a:spcBef>
                <a:spcPct val="0"/>
              </a:spcBef>
              <a:spcAft>
                <a:spcPct val="1500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Hızlandırıcı Programı start-</a:t>
            </a:r>
            <a:r>
              <a:rPr kumimoji="0" lang="tr-TR"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upların</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ve küçük şirketlerin yenilik geliştirmesi ve büyümesi için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2,5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milyon</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1800" b="1" i="0" u="none" strike="noStrike" kern="1200" cap="none" spc="0" normalizeH="0" baseline="0" noProof="0" dirty="0" err="1">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a</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vroya</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kadar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hibe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desteği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ve </a:t>
            </a:r>
            <a:r>
              <a:rPr kumimoji="0" lang="tr-TR" sz="18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0"/>
                <a:cs typeface="Calibri" panose="020F0502020204030204" pitchFamily="34" charset="0"/>
              </a:rPr>
              <a:t>15 milyon avroya</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kadar yatırım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sağlamaktadır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79016C8-3434-463C-9E56-9037E349C3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8170"/>
          <a:stretch/>
        </p:blipFill>
        <p:spPr>
          <a:xfrm>
            <a:off x="-61329" y="1684017"/>
            <a:ext cx="12192000" cy="1524745"/>
          </a:xfrm>
          <a:prstGeom prst="rect">
            <a:avLst/>
          </a:prstGeom>
        </p:spPr>
      </p:pic>
      <p:sp>
        <p:nvSpPr>
          <p:cNvPr id="2" name="Metin kutusu 1"/>
          <p:cNvSpPr txBox="1"/>
          <p:nvPr/>
        </p:nvSpPr>
        <p:spPr>
          <a:xfrm>
            <a:off x="849056" y="5902037"/>
            <a:ext cx="2863349"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Son Başvuru </a:t>
            </a:r>
            <a:r>
              <a:rPr kumimoji="0" lang="tr-TR" sz="1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07 Mart 2024</a:t>
            </a:r>
          </a:p>
        </p:txBody>
      </p:sp>
      <p:sp>
        <p:nvSpPr>
          <p:cNvPr id="8" name="Metin kutusu 7"/>
          <p:cNvSpPr txBox="1"/>
          <p:nvPr/>
        </p:nvSpPr>
        <p:spPr>
          <a:xfrm>
            <a:off x="4475846" y="5868787"/>
            <a:ext cx="3117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Son Başvuru </a:t>
            </a:r>
            <a:r>
              <a:rPr kumimoji="0" lang="tr-TR" sz="20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18 Eylül 2024</a:t>
            </a:r>
          </a:p>
        </p:txBody>
      </p:sp>
      <p:sp>
        <p:nvSpPr>
          <p:cNvPr id="9" name="Metin kutusu 8"/>
          <p:cNvSpPr txBox="1"/>
          <p:nvPr/>
        </p:nvSpPr>
        <p:spPr>
          <a:xfrm>
            <a:off x="8454390" y="5861025"/>
            <a:ext cx="3117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Son Başvuru </a:t>
            </a:r>
            <a:r>
              <a:rPr kumimoji="0" lang="tr-TR" sz="20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24 Aralık 2024</a:t>
            </a:r>
          </a:p>
        </p:txBody>
      </p:sp>
      <p:sp>
        <p:nvSpPr>
          <p:cNvPr id="17" name="TextBox 16">
            <a:extLst>
              <a:ext uri="{FF2B5EF4-FFF2-40B4-BE49-F238E27FC236}">
                <a16:creationId xmlns:a16="http://schemas.microsoft.com/office/drawing/2014/main" id="{D32BD2C0-9AD2-8E67-47E9-A4228B29BB3D}"/>
              </a:ext>
            </a:extLst>
          </p:cNvPr>
          <p:cNvSpPr txBox="1"/>
          <p:nvPr/>
        </p:nvSpPr>
        <p:spPr>
          <a:xfrm>
            <a:off x="528570" y="1207423"/>
            <a:ext cx="1052374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Fikirden</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Pazara</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Boşluğu</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Dolduran</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Tamamlayıcı</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Araçlar</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
        <p:nvSpPr>
          <p:cNvPr id="10"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YENİLİKÇİ AVRUPA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939" y="116796"/>
            <a:ext cx="4859292" cy="735815"/>
          </a:xfrm>
          <a:prstGeom prst="rect">
            <a:avLst/>
          </a:prstGeom>
        </p:spPr>
      </p:pic>
    </p:spTree>
    <p:extLst>
      <p:ext uri="{BB962C8B-B14F-4D97-AF65-F5344CB8AC3E}">
        <p14:creationId xmlns:p14="http://schemas.microsoft.com/office/powerpoint/2010/main" val="2088993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939" y="116796"/>
            <a:ext cx="4859292" cy="735815"/>
          </a:xfrm>
          <a:prstGeom prst="rect">
            <a:avLst/>
          </a:prstGeom>
        </p:spPr>
      </p:pic>
      <p:sp>
        <p:nvSpPr>
          <p:cNvPr id="3"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YENİLİKÇİ AVRUPA/EIC ÖDÜLLERİ</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sp>
        <p:nvSpPr>
          <p:cNvPr id="4" name="Metin kutusu 3"/>
          <p:cNvSpPr txBox="1"/>
          <p:nvPr/>
        </p:nvSpPr>
        <p:spPr>
          <a:xfrm>
            <a:off x="386861" y="1186962"/>
            <a:ext cx="10717824"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FFC000"/>
                </a:solidFill>
                <a:effectLst/>
                <a:uLnTx/>
                <a:uFillTx/>
                <a:latin typeface="Calibri"/>
                <a:ea typeface="+mn-ea"/>
                <a:cs typeface="+mn-cs"/>
              </a:rPr>
              <a:t>EIC ÖDÜLLERİ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srgbClr val="FFC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0" i="0" u="none" strike="noStrike" kern="1200" cap="none" spc="0" normalizeH="0" baseline="0" noProof="0" dirty="0">
                <a:ln>
                  <a:noFill/>
                </a:ln>
                <a:solidFill>
                  <a:srgbClr val="FFC000"/>
                </a:solidFill>
                <a:effectLst/>
                <a:uLnTx/>
                <a:uFillTx/>
                <a:latin typeface="Calibri"/>
                <a:ea typeface="+mn-ea"/>
                <a:cs typeface="+mn-cs"/>
              </a:rPr>
              <a:t>Avrupa Yenilik Başkenti Ödülleri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iCapital</a:t>
            </a:r>
            <a:r>
              <a:rPr kumimoji="0" lang="tr-TR" sz="2800" b="0" i="0" u="none" strike="noStrike" kern="1200" cap="none" spc="0" normalizeH="0" baseline="0" noProof="0" dirty="0">
                <a:ln>
                  <a:noFill/>
                </a:ln>
                <a:solidFill>
                  <a:srgbClr val="FFC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FFC000"/>
                </a:solidFill>
                <a:effectLst/>
                <a:uLnTx/>
                <a:uFillTx/>
                <a:latin typeface="Calibri"/>
                <a:ea typeface="+mn-ea"/>
                <a:cs typeface="+mn-cs"/>
              </a:rPr>
              <a:t>(</a:t>
            </a:r>
            <a:r>
              <a:rPr kumimoji="0" lang="tr-TR" sz="2000" b="0" i="0" u="none" strike="noStrike" kern="1200" cap="none" spc="0" normalizeH="0" baseline="0" noProof="0" dirty="0">
                <a:ln>
                  <a:noFill/>
                </a:ln>
                <a:solidFill>
                  <a:srgbClr val="FFC000"/>
                </a:solidFill>
                <a:effectLst/>
                <a:uLnTx/>
                <a:uFillTx/>
                <a:latin typeface="Calibri"/>
                <a:ea typeface="+mn-ea"/>
                <a:cs typeface="+mn-cs"/>
                <a:hlinkClick r:id="rId3"/>
              </a:rPr>
              <a:t>https://eic.ec.europa.eu/eic-prizes/european-capital-innovation-awards_en</a:t>
            </a:r>
            <a:r>
              <a:rPr kumimoji="0" lang="tr-TR" sz="2000" b="0" i="0" u="none" strike="noStrike" kern="1200" cap="none" spc="0" normalizeH="0" baseline="0" noProof="0" dirty="0">
                <a:ln>
                  <a:noFill/>
                </a:ln>
                <a:solidFill>
                  <a:srgbClr val="FFC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0" i="0" u="none" strike="noStrike" kern="1200" cap="none" spc="0" normalizeH="0" baseline="0" noProof="0" dirty="0">
                <a:ln>
                  <a:noFill/>
                </a:ln>
                <a:solidFill>
                  <a:srgbClr val="FFC000"/>
                </a:solidFill>
                <a:effectLst/>
                <a:uLnTx/>
                <a:uFillTx/>
                <a:latin typeface="Calibri"/>
                <a:ea typeface="+mn-ea"/>
                <a:cs typeface="+mn-cs"/>
              </a:rPr>
              <a:t>Kadın Yenilikçiler Ödülleri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Women</a:t>
            </a:r>
            <a:r>
              <a:rPr kumimoji="0" lang="tr-TR" sz="2800" b="0" i="0" u="none" strike="noStrike" kern="1200" cap="none" spc="0" normalizeH="0" baseline="0" noProof="0" dirty="0">
                <a:ln>
                  <a:noFill/>
                </a:ln>
                <a:solidFill>
                  <a:srgbClr val="FFC000"/>
                </a:solidFill>
                <a:effectLst/>
                <a:uLnTx/>
                <a:uFillTx/>
                <a:latin typeface="Calibri"/>
                <a:ea typeface="+mn-ea"/>
                <a:cs typeface="+mn-cs"/>
              </a:rPr>
              <a:t>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Innovators</a:t>
            </a:r>
            <a:r>
              <a:rPr kumimoji="0" lang="tr-TR" sz="2800" b="0" i="0" u="none" strike="noStrike" kern="1200" cap="none" spc="0" normalizeH="0" baseline="0" noProof="0" dirty="0">
                <a:ln>
                  <a:noFill/>
                </a:ln>
                <a:solidFill>
                  <a:srgbClr val="FFC000"/>
                </a:solidFill>
                <a:effectLst/>
                <a:uLnTx/>
                <a:uFillTx/>
                <a:latin typeface="Calibri"/>
                <a:ea typeface="+mn-ea"/>
                <a:cs typeface="+mn-cs"/>
              </a:rPr>
              <a:t> / </a:t>
            </a:r>
            <a:r>
              <a:rPr kumimoji="0" lang="tr-TR" sz="2800" b="0" i="0" u="none" strike="noStrike" kern="1200" cap="none" spc="0" normalizeH="0" baseline="0" noProof="0" dirty="0">
                <a:ln>
                  <a:noFill/>
                </a:ln>
                <a:solidFill>
                  <a:srgbClr val="00B050"/>
                </a:solidFill>
                <a:effectLst/>
                <a:uLnTx/>
                <a:uFillTx/>
                <a:latin typeface="Calibri"/>
                <a:ea typeface="+mn-ea"/>
                <a:cs typeface="+mn-cs"/>
              </a:rPr>
              <a:t>25 Eylül 2024!</a:t>
            </a:r>
            <a:r>
              <a:rPr kumimoji="0" lang="tr-TR" sz="2800" b="0" i="0" u="none" strike="noStrike" kern="1200" cap="none" spc="0" normalizeH="0" baseline="0" noProof="0" dirty="0">
                <a:ln>
                  <a:noFill/>
                </a:ln>
                <a:solidFill>
                  <a:srgbClr val="FFC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FFC000"/>
                </a:solidFill>
                <a:effectLst/>
                <a:uLnTx/>
                <a:uFillTx/>
                <a:latin typeface="Calibri"/>
                <a:ea typeface="+mn-ea"/>
                <a:cs typeface="+mn-cs"/>
              </a:rPr>
              <a:t>(</a:t>
            </a:r>
            <a:r>
              <a:rPr kumimoji="0" lang="tr-TR" sz="2000" b="0" i="0" u="none" strike="noStrike" kern="1200" cap="none" spc="0" normalizeH="0" baseline="0" noProof="0" dirty="0">
                <a:ln>
                  <a:noFill/>
                </a:ln>
                <a:solidFill>
                  <a:srgbClr val="FFC000"/>
                </a:solidFill>
                <a:effectLst/>
                <a:uLnTx/>
                <a:uFillTx/>
                <a:latin typeface="Calibri"/>
                <a:ea typeface="+mn-ea"/>
                <a:cs typeface="+mn-cs"/>
                <a:hlinkClick r:id="rId4"/>
              </a:rPr>
              <a:t>https://eic.ec.europa.eu/eic-prizes/european-prize-women-innovators-powered-eic-eit_en</a:t>
            </a:r>
            <a:r>
              <a:rPr kumimoji="0" lang="tr-TR" sz="2000" b="0" i="0" u="none" strike="noStrike" kern="1200" cap="none" spc="0" normalizeH="0" baseline="0" noProof="0" dirty="0">
                <a:ln>
                  <a:noFill/>
                </a:ln>
                <a:solidFill>
                  <a:srgbClr val="FFC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0" i="0" u="none" strike="noStrike" kern="1200" cap="none" spc="0" normalizeH="0" baseline="0" noProof="0" dirty="0">
                <a:ln>
                  <a:noFill/>
                </a:ln>
                <a:solidFill>
                  <a:srgbClr val="FFC000"/>
                </a:solidFill>
                <a:effectLst/>
                <a:uLnTx/>
                <a:uFillTx/>
                <a:latin typeface="Calibri"/>
                <a:ea typeface="+mn-ea"/>
                <a:cs typeface="+mn-cs"/>
              </a:rPr>
              <a:t>Yenilik Satın Alma Ödülleri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Innovation</a:t>
            </a:r>
            <a:r>
              <a:rPr kumimoji="0" lang="tr-TR" sz="2800" b="0" i="0" u="none" strike="noStrike" kern="1200" cap="none" spc="0" normalizeH="0" baseline="0" noProof="0" dirty="0">
                <a:ln>
                  <a:noFill/>
                </a:ln>
                <a:solidFill>
                  <a:srgbClr val="FFC000"/>
                </a:solidFill>
                <a:effectLst/>
                <a:uLnTx/>
                <a:uFillTx/>
                <a:latin typeface="Calibri"/>
                <a:ea typeface="+mn-ea"/>
                <a:cs typeface="+mn-cs"/>
              </a:rPr>
              <a:t>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Procurement</a:t>
            </a:r>
            <a:r>
              <a:rPr kumimoji="0" lang="tr-TR" sz="2800" b="0" i="0" u="none" strike="noStrike" kern="1200" cap="none" spc="0" normalizeH="0" baseline="0" noProof="0" dirty="0">
                <a:ln>
                  <a:noFill/>
                </a:ln>
                <a:solidFill>
                  <a:srgbClr val="FFC000"/>
                </a:solidFill>
                <a:effectLst/>
                <a:uLnTx/>
                <a:uFillTx/>
                <a:latin typeface="Calibri"/>
                <a:ea typeface="+mn-ea"/>
                <a:cs typeface="+mn-cs"/>
              </a:rPr>
              <a:t> / </a:t>
            </a:r>
            <a:r>
              <a:rPr kumimoji="0" lang="tr-TR" sz="2800" b="0" i="0" u="none" strike="noStrike" kern="1200" cap="none" spc="0" normalizeH="0" baseline="0" noProof="0" dirty="0">
                <a:ln>
                  <a:noFill/>
                </a:ln>
                <a:solidFill>
                  <a:srgbClr val="00B050"/>
                </a:solidFill>
                <a:effectLst/>
                <a:uLnTx/>
                <a:uFillTx/>
                <a:latin typeface="Calibri"/>
                <a:ea typeface="+mn-ea"/>
                <a:cs typeface="+mn-cs"/>
              </a:rPr>
              <a:t>26 Eylül 2024!</a:t>
            </a:r>
            <a:r>
              <a:rPr kumimoji="0" lang="tr-TR" sz="2800" b="0" i="0" u="none" strike="noStrike" kern="1200" cap="none" spc="0" normalizeH="0" baseline="0" noProof="0" dirty="0">
                <a:ln>
                  <a:noFill/>
                </a:ln>
                <a:solidFill>
                  <a:srgbClr val="FFC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FFC000"/>
                </a:solidFill>
                <a:effectLst/>
                <a:uLnTx/>
                <a:uFillTx/>
                <a:latin typeface="Calibri"/>
                <a:ea typeface="+mn-ea"/>
                <a:cs typeface="+mn-cs"/>
              </a:rPr>
              <a:t>(</a:t>
            </a:r>
            <a:r>
              <a:rPr kumimoji="0" lang="tr-TR" sz="2000" b="0" i="0" u="none" strike="noStrike" kern="1200" cap="none" spc="0" normalizeH="0" baseline="0" noProof="0" dirty="0">
                <a:ln>
                  <a:noFill/>
                </a:ln>
                <a:solidFill>
                  <a:srgbClr val="FFC000"/>
                </a:solidFill>
                <a:effectLst/>
                <a:uLnTx/>
                <a:uFillTx/>
                <a:latin typeface="Calibri"/>
                <a:ea typeface="+mn-ea"/>
                <a:cs typeface="+mn-cs"/>
                <a:hlinkClick r:id="rId5"/>
              </a:rPr>
              <a:t>https://eic.ec.europa.eu/eic-prizes/european-innovation-procurement-awards_en</a:t>
            </a:r>
            <a:r>
              <a:rPr kumimoji="0" lang="tr-TR" sz="2000" b="0" i="0" u="none" strike="noStrike" kern="1200" cap="none" spc="0" normalizeH="0" baseline="0" noProof="0" dirty="0">
                <a:ln>
                  <a:noFill/>
                </a:ln>
                <a:solidFill>
                  <a:srgbClr val="FFC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0" i="0" u="none" strike="noStrike" kern="1200" cap="none" spc="0" normalizeH="0" baseline="0" noProof="0" dirty="0">
                <a:ln>
                  <a:noFill/>
                </a:ln>
                <a:solidFill>
                  <a:srgbClr val="FFC000"/>
                </a:solidFill>
                <a:effectLst/>
                <a:uLnTx/>
                <a:uFillTx/>
                <a:latin typeface="Calibri"/>
                <a:ea typeface="+mn-ea"/>
                <a:cs typeface="+mn-cs"/>
              </a:rPr>
              <a:t>Sosyal Yenilik Ödülleri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Social</a:t>
            </a:r>
            <a:r>
              <a:rPr kumimoji="0" lang="tr-TR" sz="2800" b="0" i="0" u="none" strike="noStrike" kern="1200" cap="none" spc="0" normalizeH="0" baseline="0" noProof="0" dirty="0">
                <a:ln>
                  <a:noFill/>
                </a:ln>
                <a:solidFill>
                  <a:srgbClr val="FFC000"/>
                </a:solidFill>
                <a:effectLst/>
                <a:uLnTx/>
                <a:uFillTx/>
                <a:latin typeface="Calibri"/>
                <a:ea typeface="+mn-ea"/>
                <a:cs typeface="+mn-cs"/>
              </a:rPr>
              <a:t>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Innovation</a:t>
            </a:r>
            <a:r>
              <a:rPr kumimoji="0" lang="tr-TR" sz="2800" b="0" i="0" u="none" strike="noStrike" kern="1200" cap="none" spc="0" normalizeH="0" baseline="0" noProof="0" dirty="0">
                <a:ln>
                  <a:noFill/>
                </a:ln>
                <a:solidFill>
                  <a:srgbClr val="FFC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FFC000"/>
                </a:solidFill>
                <a:effectLst/>
                <a:uLnTx/>
                <a:uFillTx/>
                <a:latin typeface="Calibri"/>
                <a:ea typeface="+mn-ea"/>
                <a:cs typeface="+mn-cs"/>
              </a:rPr>
              <a:t>(</a:t>
            </a:r>
            <a:r>
              <a:rPr kumimoji="0" lang="tr-TR" sz="2000" b="0" i="0" u="none" strike="noStrike" kern="1200" cap="none" spc="0" normalizeH="0" baseline="0" noProof="0" dirty="0">
                <a:ln>
                  <a:noFill/>
                </a:ln>
                <a:solidFill>
                  <a:srgbClr val="FFC000"/>
                </a:solidFill>
                <a:effectLst/>
                <a:uLnTx/>
                <a:uFillTx/>
                <a:latin typeface="Calibri"/>
                <a:ea typeface="+mn-ea"/>
                <a:cs typeface="+mn-cs"/>
                <a:hlinkClick r:id="rId6"/>
              </a:rPr>
              <a:t>https://eic.ec.europa.eu/eic-prizes/european-social-innovation-competition_en</a:t>
            </a:r>
            <a:r>
              <a:rPr kumimoji="0" lang="tr-TR" sz="2000" b="0" i="0" u="none" strike="noStrike" kern="1200" cap="none" spc="0" normalizeH="0" baseline="0" noProof="0" dirty="0">
                <a:ln>
                  <a:noFill/>
                </a:ln>
                <a:solidFill>
                  <a:srgbClr val="FFC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2800" b="0" i="0" u="none" strike="noStrike" kern="1200" cap="none" spc="0" normalizeH="0" baseline="0" noProof="0" dirty="0">
                <a:ln>
                  <a:noFill/>
                </a:ln>
                <a:solidFill>
                  <a:srgbClr val="FFC000"/>
                </a:solidFill>
                <a:effectLst/>
                <a:uLnTx/>
                <a:uFillTx/>
                <a:latin typeface="Calibri"/>
                <a:ea typeface="+mn-ea"/>
                <a:cs typeface="+mn-cs"/>
              </a:rPr>
              <a:t>İnsani Yenilik Ödülleri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Humanitarian</a:t>
            </a:r>
            <a:r>
              <a:rPr kumimoji="0" lang="tr-TR" sz="2800" b="0" i="0" u="none" strike="noStrike" kern="1200" cap="none" spc="0" normalizeH="0" baseline="0" noProof="0" dirty="0">
                <a:ln>
                  <a:noFill/>
                </a:ln>
                <a:solidFill>
                  <a:srgbClr val="FFC000"/>
                </a:solidFill>
                <a:effectLst/>
                <a:uLnTx/>
                <a:uFillTx/>
                <a:latin typeface="Calibri"/>
                <a:ea typeface="+mn-ea"/>
                <a:cs typeface="+mn-cs"/>
              </a:rPr>
              <a:t> </a:t>
            </a:r>
            <a:r>
              <a:rPr kumimoji="0" lang="tr-TR" sz="2800" b="0" i="0" u="none" strike="noStrike" kern="1200" cap="none" spc="0" normalizeH="0" baseline="0" noProof="0" dirty="0" err="1">
                <a:ln>
                  <a:noFill/>
                </a:ln>
                <a:solidFill>
                  <a:srgbClr val="FFC000"/>
                </a:solidFill>
                <a:effectLst/>
                <a:uLnTx/>
                <a:uFillTx/>
                <a:latin typeface="Calibri"/>
                <a:ea typeface="+mn-ea"/>
                <a:cs typeface="+mn-cs"/>
              </a:rPr>
              <a:t>Innovation</a:t>
            </a:r>
            <a:r>
              <a:rPr kumimoji="0" lang="tr-TR" sz="2800" b="0" i="0" u="none" strike="noStrike" kern="1200" cap="none" spc="0" normalizeH="0" baseline="0" noProof="0" dirty="0">
                <a:ln>
                  <a:noFill/>
                </a:ln>
                <a:solidFill>
                  <a:srgbClr val="FFC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FFC000"/>
                </a:solidFill>
                <a:effectLst/>
                <a:uLnTx/>
                <a:uFillTx/>
                <a:latin typeface="Calibri"/>
                <a:ea typeface="+mn-ea"/>
                <a:cs typeface="+mn-cs"/>
              </a:rPr>
              <a:t>(</a:t>
            </a:r>
            <a:r>
              <a:rPr kumimoji="0" lang="tr-TR" sz="2000" b="0" i="0" u="none" strike="noStrike" kern="1200" cap="none" spc="0" normalizeH="0" baseline="0" noProof="0" dirty="0">
                <a:ln>
                  <a:noFill/>
                </a:ln>
                <a:solidFill>
                  <a:srgbClr val="FFC000"/>
                </a:solidFill>
                <a:effectLst/>
                <a:uLnTx/>
                <a:uFillTx/>
                <a:latin typeface="Calibri"/>
                <a:ea typeface="+mn-ea"/>
                <a:cs typeface="+mn-cs"/>
                <a:hlinkClick r:id="rId7"/>
              </a:rPr>
              <a:t>https://eic.ec.europa.eu/eic-prizes/european-prize-humanitarian-innovation_en</a:t>
            </a:r>
            <a:r>
              <a:rPr kumimoji="0" lang="tr-TR" sz="2000" b="0" i="0" u="none" strike="noStrike" kern="1200" cap="none" spc="0" normalizeH="0" baseline="0" noProof="0" dirty="0">
                <a:ln>
                  <a:noFill/>
                </a:ln>
                <a:solidFill>
                  <a:srgbClr val="FFC000"/>
                </a:solidFill>
                <a:effectLst/>
                <a:uLnTx/>
                <a:uFillTx/>
                <a:latin typeface="Calibri"/>
                <a:ea typeface="+mn-ea"/>
                <a:cs typeface="+mn-cs"/>
              </a:rPr>
              <a:t>)</a:t>
            </a:r>
          </a:p>
        </p:txBody>
      </p:sp>
    </p:spTree>
    <p:extLst>
      <p:ext uri="{BB962C8B-B14F-4D97-AF65-F5344CB8AC3E}">
        <p14:creationId xmlns:p14="http://schemas.microsoft.com/office/powerpoint/2010/main" val="3935237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YENİLİKÇİ AVRUPA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5858" y="1159681"/>
            <a:ext cx="3825753" cy="2150297"/>
          </a:xfrm>
          <a:prstGeom prst="rect">
            <a:avLst/>
          </a:prstGeom>
        </p:spPr>
      </p:pic>
      <p:sp>
        <p:nvSpPr>
          <p:cNvPr id="5" name="Metin kutusu 4"/>
          <p:cNvSpPr txBox="1"/>
          <p:nvPr/>
        </p:nvSpPr>
        <p:spPr>
          <a:xfrm>
            <a:off x="313593" y="1157612"/>
            <a:ext cx="1010236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FFFF00"/>
                </a:solidFill>
                <a:effectLst/>
                <a:uLnTx/>
                <a:uFillTx/>
                <a:latin typeface="Calibri"/>
                <a:ea typeface="+mn-ea"/>
                <a:cs typeface="+mn-cs"/>
              </a:rPr>
              <a:t>EIC </a:t>
            </a:r>
            <a:r>
              <a:rPr kumimoji="0" lang="tr-TR" sz="2800" b="0" i="0" u="none" strike="noStrike" kern="1200" cap="none" spc="0" normalizeH="0" baseline="0" noProof="0" dirty="0" err="1">
                <a:ln>
                  <a:noFill/>
                </a:ln>
                <a:solidFill>
                  <a:srgbClr val="FFFF00"/>
                </a:solidFill>
                <a:effectLst/>
                <a:uLnTx/>
                <a:uFillTx/>
                <a:latin typeface="Calibri"/>
                <a:ea typeface="+mn-ea"/>
                <a:cs typeface="+mn-cs"/>
              </a:rPr>
              <a:t>iCapital</a:t>
            </a:r>
            <a:r>
              <a:rPr kumimoji="0" lang="tr-TR" sz="2800" b="0" i="0" u="none" strike="noStrike" kern="1200" cap="none" spc="0" normalizeH="0" baseline="0" noProof="0" dirty="0">
                <a:ln>
                  <a:noFill/>
                </a:ln>
                <a:solidFill>
                  <a:srgbClr val="FFFF00"/>
                </a:solidFill>
                <a:effectLst/>
                <a:uLnTx/>
                <a:uFillTx/>
                <a:latin typeface="Calibri"/>
                <a:ea typeface="+mn-ea"/>
                <a:cs typeface="+mn-cs"/>
              </a:rPr>
              <a:t> Ödülleri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ikdörtgen 5"/>
          <p:cNvSpPr/>
          <p:nvPr/>
        </p:nvSpPr>
        <p:spPr>
          <a:xfrm>
            <a:off x="313593" y="1949358"/>
            <a:ext cx="6096000" cy="452431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rPr>
              <a:t>Yenilikçi politikalar geliştiren ve uygulayan şehirler;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rPr>
              <a:t>Çığır açan yenilikleri destekleyen çerçeveler kurmuş şehirler;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rPr>
              <a:t>Yatırımcılar, sanayi, işletmeler ve yetenekler açısından şehrin çekiciliğini artıran şehirler;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rPr>
              <a:t>Diğer şehirlerle bağlantıların açılmasına ve bağların güçlendirilmesine yardımcı olan şehirler;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rPr>
              <a:t>Yenilik alanındaki en iyi uygulamaların çoğaltılmasını teşvik eden şehirler;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rPr>
              <a:t>Vatandaşların karar alma sürecine katılımını artıran şehirler;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95000"/>
                  </a:prstClr>
                </a:solidFill>
                <a:effectLst/>
                <a:uLnTx/>
                <a:uFillTx/>
                <a:latin typeface="Calibri"/>
                <a:ea typeface="+mn-ea"/>
                <a:cs typeface="+mn-cs"/>
              </a:rPr>
              <a:t>Şehirlerin dayanıklılığını destekleyen şehirler…</a:t>
            </a:r>
          </a:p>
        </p:txBody>
      </p:sp>
      <p:sp>
        <p:nvSpPr>
          <p:cNvPr id="7" name="Dikey Kaydırma 6"/>
          <p:cNvSpPr/>
          <p:nvPr/>
        </p:nvSpPr>
        <p:spPr>
          <a:xfrm>
            <a:off x="6402266" y="3393831"/>
            <a:ext cx="5618284" cy="2983127"/>
          </a:xfrm>
          <a:prstGeom prst="vertic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Metin kutusu 7"/>
          <p:cNvSpPr txBox="1"/>
          <p:nvPr/>
        </p:nvSpPr>
        <p:spPr>
          <a:xfrm>
            <a:off x="7195039" y="3793826"/>
            <a:ext cx="429650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2023 Ödülleri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Avrupa Yenilik Başkenti kategorisi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 Lizbon (Portekiz) – 1 milyon avronun kazananı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 Varşova (Polonya) - ikinci ve 100 bin avronun kazananı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 </a:t>
            </a:r>
            <a:r>
              <a:rPr kumimoji="0" lang="tr-TR" sz="1100" b="0" i="0" u="none" strike="noStrike" kern="1200" cap="none" spc="0" normalizeH="0" baseline="0" noProof="0" dirty="0" err="1">
                <a:ln>
                  <a:noFill/>
                </a:ln>
                <a:solidFill>
                  <a:prstClr val="black"/>
                </a:solidFill>
                <a:effectLst/>
                <a:uLnTx/>
                <a:uFillTx/>
                <a:latin typeface="Calibri"/>
                <a:ea typeface="+mn-ea"/>
                <a:cs typeface="+mn-cs"/>
              </a:rPr>
              <a:t>Lviv</a:t>
            </a:r>
            <a:r>
              <a:rPr kumimoji="0" lang="tr-TR" sz="1100" b="0" i="0" u="none" strike="noStrike" kern="1200" cap="none" spc="0" normalizeH="0" baseline="0" noProof="0" dirty="0">
                <a:ln>
                  <a:noFill/>
                </a:ln>
                <a:solidFill>
                  <a:prstClr val="black"/>
                </a:solidFill>
                <a:effectLst/>
                <a:uLnTx/>
                <a:uFillTx/>
                <a:latin typeface="Calibri"/>
                <a:ea typeface="+mn-ea"/>
                <a:cs typeface="+mn-cs"/>
              </a:rPr>
              <a:t> (Ukrayna) - üçüncü ve 100 bin avronun kazananı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Avrupa'nın Yükselen Yenilikçi Şehri kategorisi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 </a:t>
            </a:r>
            <a:r>
              <a:rPr kumimoji="0" lang="tr-TR" sz="1100" b="0" i="0" u="none" strike="noStrike" kern="1200" cap="none" spc="0" normalizeH="0" baseline="0" noProof="0" dirty="0" err="1">
                <a:ln>
                  <a:noFill/>
                </a:ln>
                <a:solidFill>
                  <a:prstClr val="black"/>
                </a:solidFill>
                <a:effectLst/>
                <a:uLnTx/>
                <a:uFillTx/>
                <a:latin typeface="Calibri"/>
                <a:ea typeface="+mn-ea"/>
                <a:cs typeface="+mn-cs"/>
              </a:rPr>
              <a:t>Linköping</a:t>
            </a:r>
            <a:r>
              <a:rPr kumimoji="0" lang="tr-TR" sz="1100" b="0" i="0" u="none" strike="noStrike" kern="1200" cap="none" spc="0" normalizeH="0" baseline="0" noProof="0" dirty="0">
                <a:ln>
                  <a:noFill/>
                </a:ln>
                <a:solidFill>
                  <a:prstClr val="black"/>
                </a:solidFill>
                <a:effectLst/>
                <a:uLnTx/>
                <a:uFillTx/>
                <a:latin typeface="Calibri"/>
                <a:ea typeface="+mn-ea"/>
                <a:cs typeface="+mn-cs"/>
              </a:rPr>
              <a:t> (İsveç) – 500 bin avronun kazananı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 </a:t>
            </a:r>
            <a:r>
              <a:rPr kumimoji="0" lang="tr-TR" sz="1100" b="0" i="0" u="none" strike="noStrike" kern="1200" cap="none" spc="0" normalizeH="0" baseline="0" noProof="0" dirty="0" err="1">
                <a:ln>
                  <a:noFill/>
                </a:ln>
                <a:solidFill>
                  <a:prstClr val="black"/>
                </a:solidFill>
                <a:effectLst/>
                <a:uLnTx/>
                <a:uFillTx/>
                <a:latin typeface="Calibri"/>
                <a:ea typeface="+mn-ea"/>
                <a:cs typeface="+mn-cs"/>
              </a:rPr>
              <a:t>Padova</a:t>
            </a:r>
            <a:r>
              <a:rPr kumimoji="0" lang="tr-TR" sz="1100" b="0" i="0" u="none" strike="noStrike" kern="1200" cap="none" spc="0" normalizeH="0" baseline="0" noProof="0" dirty="0">
                <a:ln>
                  <a:noFill/>
                </a:ln>
                <a:solidFill>
                  <a:prstClr val="black"/>
                </a:solidFill>
                <a:effectLst/>
                <a:uLnTx/>
                <a:uFillTx/>
                <a:latin typeface="Calibri"/>
                <a:ea typeface="+mn-ea"/>
                <a:cs typeface="+mn-cs"/>
              </a:rPr>
              <a:t> (İtalya) - ikinci ve 50 bin avronun kazananı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 Cork (İrlanda) - üçüncü ve 50 bin avronun kazananı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Yenilik Başkenti kategorisinde İBB 2023’te; </a:t>
            </a:r>
            <a:r>
              <a:rPr kumimoji="0" lang="tr-TR" sz="1100" b="0" i="0" u="none" strike="noStrike" kern="1200" cap="none" spc="0" normalizeH="0" baseline="0" noProof="0" dirty="0" err="1">
                <a:ln>
                  <a:noFill/>
                </a:ln>
                <a:solidFill>
                  <a:prstClr val="black"/>
                </a:solidFill>
                <a:effectLst/>
                <a:uLnTx/>
                <a:uFillTx/>
                <a:latin typeface="Calibri"/>
                <a:ea typeface="+mn-ea"/>
                <a:cs typeface="+mn-cs"/>
              </a:rPr>
              <a:t>Başakşehir</a:t>
            </a:r>
            <a:r>
              <a:rPr kumimoji="0" lang="tr-TR" sz="1100" b="0" i="0" u="none" strike="noStrike" kern="1200" cap="none" spc="0" normalizeH="0" baseline="0" noProof="0" dirty="0">
                <a:ln>
                  <a:noFill/>
                </a:ln>
                <a:solidFill>
                  <a:prstClr val="black"/>
                </a:solidFill>
                <a:effectLst/>
                <a:uLnTx/>
                <a:uFillTx/>
                <a:latin typeface="Calibri"/>
                <a:ea typeface="+mn-ea"/>
                <a:cs typeface="+mn-cs"/>
              </a:rPr>
              <a:t> Belediyesi 2022 ve 2023'te yarı finalist olma başarısı göstermiştir.</a:t>
            </a:r>
          </a:p>
        </p:txBody>
      </p:sp>
    </p:spTree>
    <p:extLst>
      <p:ext uri="{BB962C8B-B14F-4D97-AF65-F5344CB8AC3E}">
        <p14:creationId xmlns:p14="http://schemas.microsoft.com/office/powerpoint/2010/main" val="2425484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F9BE01-CBA7-57B6-8642-4B9CAF13B4C4}"/>
              </a:ext>
            </a:extLst>
          </p:cNvPr>
          <p:cNvSpPr/>
          <p:nvPr/>
        </p:nvSpPr>
        <p:spPr>
          <a:xfrm>
            <a:off x="1636382" y="294243"/>
            <a:ext cx="81974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UFUK AVRUPA PROGRAMI-AVRUPA YENİLİK KONSEYİ  </a:t>
            </a:r>
          </a:p>
        </p:txBody>
      </p:sp>
      <p:sp>
        <p:nvSpPr>
          <p:cNvPr id="4" name="Metin kutusu 3"/>
          <p:cNvSpPr txBox="1"/>
          <p:nvPr/>
        </p:nvSpPr>
        <p:spPr>
          <a:xfrm>
            <a:off x="697483" y="1454331"/>
            <a:ext cx="78290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FF00"/>
                </a:solidFill>
                <a:effectLst/>
                <a:uLnTx/>
                <a:uFillTx/>
                <a:latin typeface="Calibri"/>
                <a:ea typeface="+mn-ea"/>
                <a:cs typeface="+mn-cs"/>
              </a:rPr>
              <a:t>Avrupa Yenilik Konseyi-EIC/Avrupa Yenilik ve Teknoloji Enstitüsü-EIT Ortak Ödülü</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83" y="2011815"/>
            <a:ext cx="4549431" cy="4031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4361" y="1107757"/>
            <a:ext cx="2215692" cy="1243557"/>
          </a:xfrm>
          <a:prstGeom prst="rect">
            <a:avLst/>
          </a:prstGeom>
        </p:spPr>
      </p:pic>
      <p:sp>
        <p:nvSpPr>
          <p:cNvPr id="7" name="Metin kutusu 6"/>
          <p:cNvSpPr txBox="1"/>
          <p:nvPr/>
        </p:nvSpPr>
        <p:spPr>
          <a:xfrm>
            <a:off x="6017623" y="2873829"/>
            <a:ext cx="55473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EIC ve EIT tarafından birlikte düzenlenen Kadın Yenilikçiler ödüllerinde Boğaziçi Üniversitesinden Prof. Dr. Rana </a:t>
            </a:r>
            <a:r>
              <a:rPr kumimoji="0" lang="tr-TR" sz="1800" b="0" i="0" u="none" strike="noStrike" kern="1200" cap="none" spc="0" normalizeH="0" baseline="0" noProof="0" dirty="0" err="1">
                <a:ln>
                  <a:noFill/>
                </a:ln>
                <a:solidFill>
                  <a:prstClr val="white">
                    <a:lumMod val="85000"/>
                  </a:prstClr>
                </a:solidFill>
                <a:effectLst/>
                <a:uLnTx/>
                <a:uFillTx/>
                <a:latin typeface="Calibri"/>
                <a:ea typeface="+mn-ea"/>
                <a:cs typeface="+mn-cs"/>
              </a:rPr>
              <a:t>Sanyal</a:t>
            </a: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 ana kategoride birincilik ödülüne ulaşmıştır.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RS </a:t>
            </a:r>
            <a:r>
              <a:rPr kumimoji="0" lang="tr-TR" sz="1800" b="0" i="0" u="none" strike="noStrike" kern="1200" cap="none" spc="0" normalizeH="0" baseline="0" noProof="0" dirty="0" err="1">
                <a:ln>
                  <a:noFill/>
                </a:ln>
                <a:solidFill>
                  <a:prstClr val="white">
                    <a:lumMod val="85000"/>
                  </a:prstClr>
                </a:solidFill>
                <a:effectLst/>
                <a:uLnTx/>
                <a:uFillTx/>
                <a:latin typeface="Calibri"/>
                <a:ea typeface="+mn-ea"/>
                <a:cs typeface="+mn-cs"/>
              </a:rPr>
              <a:t>Research</a:t>
            </a: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 isimli firmanın da kurucularından olan Prof. </a:t>
            </a:r>
            <a:r>
              <a:rPr kumimoji="0" lang="tr-TR" sz="1800" b="0" i="0" u="none" strike="noStrike" kern="1200" cap="none" spc="0" normalizeH="0" baseline="0" noProof="0" dirty="0" err="1">
                <a:ln>
                  <a:noFill/>
                </a:ln>
                <a:solidFill>
                  <a:prstClr val="white">
                    <a:lumMod val="85000"/>
                  </a:prstClr>
                </a:solidFill>
                <a:effectLst/>
                <a:uLnTx/>
                <a:uFillTx/>
                <a:latin typeface="Calibri"/>
                <a:ea typeface="+mn-ea"/>
                <a:cs typeface="+mn-cs"/>
              </a:rPr>
              <a:t>Sanyal’ı</a:t>
            </a: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 ödüle </a:t>
            </a:r>
            <a:r>
              <a:rPr kumimoji="0" lang="tr-TR" sz="1800" b="0" i="0" u="none" strike="noStrike" kern="1200" cap="none" spc="0" normalizeH="0" baseline="0" noProof="0">
                <a:ln>
                  <a:noFill/>
                </a:ln>
                <a:solidFill>
                  <a:prstClr val="white">
                    <a:lumMod val="85000"/>
                  </a:prstClr>
                </a:solidFill>
                <a:effectLst/>
                <a:uLnTx/>
                <a:uFillTx/>
                <a:latin typeface="Calibri"/>
                <a:ea typeface="+mn-ea"/>
                <a:cs typeface="+mn-cs"/>
              </a:rPr>
              <a:t>ulaştıran yeniliği, </a:t>
            </a: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hedefli kemoterapide akıllı </a:t>
            </a:r>
            <a:r>
              <a:rPr kumimoji="0" lang="tr-TR" sz="1800" b="0" i="0" u="none" strike="noStrike" kern="1200" cap="none" spc="0" normalizeH="0" baseline="0" noProof="0" dirty="0" err="1">
                <a:ln>
                  <a:noFill/>
                </a:ln>
                <a:solidFill>
                  <a:prstClr val="white">
                    <a:lumMod val="85000"/>
                  </a:prstClr>
                </a:solidFill>
                <a:effectLst/>
                <a:uLnTx/>
                <a:uFillTx/>
                <a:latin typeface="Calibri"/>
                <a:ea typeface="+mn-ea"/>
                <a:cs typeface="+mn-cs"/>
              </a:rPr>
              <a:t>nanoilaçların</a:t>
            </a: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 kullanımına yönelik çalışmaları oluşturmaktadır.</a:t>
            </a:r>
          </a:p>
        </p:txBody>
      </p:sp>
      <p:sp>
        <p:nvSpPr>
          <p:cNvPr id="10" name="Metin kutusu 9"/>
          <p:cNvSpPr txBox="1"/>
          <p:nvPr/>
        </p:nvSpPr>
        <p:spPr>
          <a:xfrm>
            <a:off x="8003177" y="2349220"/>
            <a:ext cx="2133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ED7D31">
                    <a:lumMod val="75000"/>
                  </a:srgbClr>
                </a:solidFill>
                <a:effectLst/>
                <a:uLnTx/>
                <a:uFillTx/>
                <a:latin typeface="Calibri"/>
                <a:ea typeface="+mn-ea"/>
                <a:cs typeface="+mn-cs"/>
              </a:rPr>
              <a:t>2024</a:t>
            </a:r>
          </a:p>
        </p:txBody>
      </p:sp>
    </p:spTree>
    <p:extLst>
      <p:ext uri="{BB962C8B-B14F-4D97-AF65-F5344CB8AC3E}">
        <p14:creationId xmlns:p14="http://schemas.microsoft.com/office/powerpoint/2010/main" val="731694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YENİLİKÇİ AVRUPA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44772"/>
            <a:ext cx="3022599" cy="4931608"/>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939" y="116796"/>
            <a:ext cx="4859292" cy="735815"/>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7912" y="3441700"/>
            <a:ext cx="6697788" cy="2956211"/>
          </a:xfrm>
          <a:prstGeom prst="rect">
            <a:avLst/>
          </a:prstGeom>
        </p:spPr>
      </p:pic>
      <p:sp>
        <p:nvSpPr>
          <p:cNvPr id="8" name="Oval 7"/>
          <p:cNvSpPr/>
          <p:nvPr/>
        </p:nvSpPr>
        <p:spPr>
          <a:xfrm>
            <a:off x="558800" y="3302000"/>
            <a:ext cx="3238500" cy="116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9" name="Diyagram 8"/>
          <p:cNvGraphicFramePr/>
          <p:nvPr/>
        </p:nvGraphicFramePr>
        <p:xfrm>
          <a:off x="4114800" y="1352540"/>
          <a:ext cx="7848600" cy="24574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36889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YENİLİKÇİ AVRUPA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1" y="1243172"/>
            <a:ext cx="3103078" cy="5062915"/>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939" y="116796"/>
            <a:ext cx="4859292" cy="735815"/>
          </a:xfrm>
          <a:prstGeom prst="rect">
            <a:avLst/>
          </a:prstGeom>
        </p:spPr>
      </p:pic>
      <p:graphicFrame>
        <p:nvGraphicFramePr>
          <p:cNvPr id="7" name="Diyagram 6"/>
          <p:cNvGraphicFramePr/>
          <p:nvPr/>
        </p:nvGraphicFramePr>
        <p:xfrm>
          <a:off x="3949700" y="1200140"/>
          <a:ext cx="7848600" cy="4362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Oval 7"/>
          <p:cNvSpPr/>
          <p:nvPr/>
        </p:nvSpPr>
        <p:spPr>
          <a:xfrm>
            <a:off x="444500" y="4368800"/>
            <a:ext cx="3238500" cy="116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901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etin kutusu">
            <a:extLst>
              <a:ext uri="{FF2B5EF4-FFF2-40B4-BE49-F238E27FC236}">
                <a16:creationId xmlns:a16="http://schemas.microsoft.com/office/drawing/2014/main" id="{DD2A1355-7917-4298-87B1-076D3C3D411A}"/>
              </a:ext>
            </a:extLst>
          </p:cNvPr>
          <p:cNvSpPr txBox="1"/>
          <p:nvPr/>
        </p:nvSpPr>
        <p:spPr>
          <a:xfrm>
            <a:off x="1848669" y="5559152"/>
            <a:ext cx="79928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12 aydan uzun süren programlar, kalan kısmını </a:t>
            </a:r>
            <a:r>
              <a:rPr kumimoji="0" lang="tr-TR"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bursiyer</a:t>
            </a:r>
            <a:r>
              <a:rPr kumimoji="0" lang="tr-T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karşılasa dahi Burs Programı kapsamında desteklenemez</a:t>
            </a:r>
            <a:r>
              <a:rPr kumimoji="0" lang="tr-TR" sz="1800" b="0"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Resim 2" descr="grafik, yaratıcılık, tasarım içeren bir resim&#10;&#10;Açıklama otomatik olarak oluşturuldu">
            <a:extLst>
              <a:ext uri="{FF2B5EF4-FFF2-40B4-BE49-F238E27FC236}">
                <a16:creationId xmlns:a16="http://schemas.microsoft.com/office/drawing/2014/main" id="{B2A7D235-C8EC-BB55-97E4-F1292ECAB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50" y="1299486"/>
            <a:ext cx="4091673" cy="2864661"/>
          </a:xfrm>
          <a:prstGeom prst="rect">
            <a:avLst/>
          </a:prstGeom>
        </p:spPr>
      </p:pic>
      <p:sp>
        <p:nvSpPr>
          <p:cNvPr id="4" name="5 Metin kutusu">
            <a:extLst>
              <a:ext uri="{FF2B5EF4-FFF2-40B4-BE49-F238E27FC236}">
                <a16:creationId xmlns:a16="http://schemas.microsoft.com/office/drawing/2014/main" id="{564FC6E4-5FF3-0125-9EAF-9C1395E4E9EE}"/>
              </a:ext>
            </a:extLst>
          </p:cNvPr>
          <p:cNvSpPr txBox="1"/>
          <p:nvPr/>
        </p:nvSpPr>
        <p:spPr>
          <a:xfrm>
            <a:off x="831007" y="2184771"/>
            <a:ext cx="25202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AB üye</a:t>
            </a:r>
            <a:endParaRPr kumimoji="0" lang="tr-CY"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ülkelerinde</a:t>
            </a:r>
          </a:p>
        </p:txBody>
      </p:sp>
      <p:pic>
        <p:nvPicPr>
          <p:cNvPr id="5" name="Resim 4" descr="grafik, yaratıcılık, tasarım içeren bir resim&#10;&#10;Açıklama otomatik olarak oluşturuldu">
            <a:extLst>
              <a:ext uri="{FF2B5EF4-FFF2-40B4-BE49-F238E27FC236}">
                <a16:creationId xmlns:a16="http://schemas.microsoft.com/office/drawing/2014/main" id="{331E1889-DF8B-CA2E-A775-976894EA7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482" y="1299486"/>
            <a:ext cx="4091673" cy="2864661"/>
          </a:xfrm>
          <a:prstGeom prst="rect">
            <a:avLst/>
          </a:prstGeom>
        </p:spPr>
      </p:pic>
      <p:sp>
        <p:nvSpPr>
          <p:cNvPr id="6" name="5 Metin kutusu">
            <a:extLst>
              <a:ext uri="{FF2B5EF4-FFF2-40B4-BE49-F238E27FC236}">
                <a16:creationId xmlns:a16="http://schemas.microsoft.com/office/drawing/2014/main" id="{E4D2F4DC-CBB4-369B-1198-D59D9A376671}"/>
              </a:ext>
            </a:extLst>
          </p:cNvPr>
          <p:cNvSpPr txBox="1"/>
          <p:nvPr/>
        </p:nvSpPr>
        <p:spPr>
          <a:xfrm>
            <a:off x="5037187" y="2030883"/>
            <a:ext cx="19442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Üniversite veya eşdeğer kuruluşlarda</a:t>
            </a:r>
          </a:p>
        </p:txBody>
      </p:sp>
      <p:pic>
        <p:nvPicPr>
          <p:cNvPr id="7" name="Resim 6" descr="grafik, yaratıcılık, tasarım içeren bir resim&#10;&#10;Açıklama otomatik olarak oluşturuldu">
            <a:extLst>
              <a:ext uri="{FF2B5EF4-FFF2-40B4-BE49-F238E27FC236}">
                <a16:creationId xmlns:a16="http://schemas.microsoft.com/office/drawing/2014/main" id="{6E00D1F5-854B-D110-E03D-6F4C62A81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500" y="3322564"/>
            <a:ext cx="4091673" cy="2864661"/>
          </a:xfrm>
          <a:prstGeom prst="rect">
            <a:avLst/>
          </a:prstGeom>
        </p:spPr>
      </p:pic>
      <p:sp>
        <p:nvSpPr>
          <p:cNvPr id="8" name="5 Metin kutusu">
            <a:extLst>
              <a:ext uri="{FF2B5EF4-FFF2-40B4-BE49-F238E27FC236}">
                <a16:creationId xmlns:a16="http://schemas.microsoft.com/office/drawing/2014/main" id="{2381E866-D307-9393-9AF0-02AAE1107EB4}"/>
              </a:ext>
            </a:extLst>
          </p:cNvPr>
          <p:cNvSpPr txBox="1"/>
          <p:nvPr/>
        </p:nvSpPr>
        <p:spPr>
          <a:xfrm>
            <a:off x="2625405" y="4125108"/>
            <a:ext cx="2520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Yüksek lisans</a:t>
            </a:r>
            <a:endParaRPr kumimoji="0" lang="tr-CY"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veya araştırma programları</a:t>
            </a:r>
          </a:p>
        </p:txBody>
      </p:sp>
      <p:pic>
        <p:nvPicPr>
          <p:cNvPr id="9" name="Resim 8" descr="grafik, yaratıcılık, tasarım içeren bir resim&#10;&#10;Açıklama otomatik olarak oluşturuldu">
            <a:extLst>
              <a:ext uri="{FF2B5EF4-FFF2-40B4-BE49-F238E27FC236}">
                <a16:creationId xmlns:a16="http://schemas.microsoft.com/office/drawing/2014/main" id="{629FD11A-9F71-546B-34F2-1F66E89C4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532" y="3347779"/>
            <a:ext cx="4091673" cy="2864661"/>
          </a:xfrm>
          <a:prstGeom prst="rect">
            <a:avLst/>
          </a:prstGeom>
        </p:spPr>
      </p:pic>
      <p:sp>
        <p:nvSpPr>
          <p:cNvPr id="10" name="5 Metin kutusu">
            <a:extLst>
              <a:ext uri="{FF2B5EF4-FFF2-40B4-BE49-F238E27FC236}">
                <a16:creationId xmlns:a16="http://schemas.microsoft.com/office/drawing/2014/main" id="{3B322423-4FB6-BDA7-6432-650CA3541429}"/>
              </a:ext>
            </a:extLst>
          </p:cNvPr>
          <p:cNvSpPr txBox="1"/>
          <p:nvPr/>
        </p:nvSpPr>
        <p:spPr>
          <a:xfrm>
            <a:off x="6673205" y="4259377"/>
            <a:ext cx="25202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ay</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12 ay</a:t>
            </a:r>
            <a:endParaRPr kumimoji="0" lang="tr-CY"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süren*</a:t>
            </a:r>
          </a:p>
        </p:txBody>
      </p:sp>
      <p:sp>
        <p:nvSpPr>
          <p:cNvPr id="11" name="Title 1"/>
          <p:cNvSpPr txBox="1">
            <a:spLocks/>
          </p:cNvSpPr>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JEAN MONNET BURS PROGRAMI</a:t>
            </a:r>
            <a:endParaRPr kumimoji="0" lang="en-GB"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pic>
        <p:nvPicPr>
          <p:cNvPr id="12" name="Resim 11" descr="grafik, yaratıcılık, tasarım içeren bir resim&#10;&#10;Açıklama otomatik olarak oluşturuldu">
            <a:extLst>
              <a:ext uri="{FF2B5EF4-FFF2-40B4-BE49-F238E27FC236}">
                <a16:creationId xmlns:a16="http://schemas.microsoft.com/office/drawing/2014/main" id="{331E1889-DF8B-CA2E-A775-976894EA7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593" y="1250139"/>
            <a:ext cx="4091673" cy="2864661"/>
          </a:xfrm>
          <a:prstGeom prst="rect">
            <a:avLst/>
          </a:prstGeom>
        </p:spPr>
      </p:pic>
      <p:sp>
        <p:nvSpPr>
          <p:cNvPr id="13" name="5 Metin kutusu">
            <a:extLst>
              <a:ext uri="{FF2B5EF4-FFF2-40B4-BE49-F238E27FC236}">
                <a16:creationId xmlns:a16="http://schemas.microsoft.com/office/drawing/2014/main" id="{E4D2F4DC-CBB4-369B-1198-D59D9A376671}"/>
              </a:ext>
            </a:extLst>
          </p:cNvPr>
          <p:cNvSpPr txBox="1"/>
          <p:nvPr/>
        </p:nvSpPr>
        <p:spPr>
          <a:xfrm>
            <a:off x="8374575" y="2105361"/>
            <a:ext cx="27294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AB'ye uyum süreci ve AB müktesebatı ile ilgili konularda</a:t>
            </a:r>
          </a:p>
        </p:txBody>
      </p:sp>
    </p:spTree>
    <p:extLst>
      <p:ext uri="{BB962C8B-B14F-4D97-AF65-F5344CB8AC3E}">
        <p14:creationId xmlns:p14="http://schemas.microsoft.com/office/powerpoint/2010/main" val="2599334866"/>
      </p:ext>
    </p:extLst>
  </p:cSld>
  <p:clrMapOvr>
    <a:masterClrMapping/>
  </p:clrMapOvr>
  <p:transition spd="slow">
    <p:push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50B8-CC2C-F261-A0DD-6D60772A68F9}"/>
              </a:ext>
            </a:extLst>
          </p:cNvPr>
          <p:cNvSpPr txBox="1">
            <a:spLocks/>
          </p:cNvSpPr>
          <p:nvPr/>
        </p:nvSpPr>
        <p:spPr>
          <a:xfrm>
            <a:off x="1554084" y="267740"/>
            <a:ext cx="8199516" cy="983545"/>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YENİLİKÇİ AVRUPA: EKOSİSTEMLER PROJE ÖRNEĞİ</a:t>
            </a:r>
            <a:endParaRPr kumimoji="0" lang="tr-TR" sz="2800" b="1" i="0" u="none" strike="noStrike" kern="1200" cap="none" spc="0" normalizeH="0" baseline="0" noProof="0" dirty="0">
              <a:ln>
                <a:noFill/>
              </a:ln>
              <a:solidFill>
                <a:prstClr val="black"/>
              </a:solidFill>
              <a:effectLst/>
              <a:uLnTx/>
              <a:uFillTx/>
              <a:latin typeface="Times New Roman" panose="02020603050405020304" pitchFamily="18" charset="0"/>
              <a:ea typeface="Ebrima" panose="02000000000000000000" pitchFamily="2"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8D90F239-447C-CEEB-938A-00F1A914951C}"/>
              </a:ext>
            </a:extLst>
          </p:cNvPr>
          <p:cNvSpPr txBox="1"/>
          <p:nvPr/>
        </p:nvSpPr>
        <p:spPr>
          <a:xfrm>
            <a:off x="2877523" y="1101969"/>
            <a:ext cx="8114129"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Türkiye İhracatçılar Meclisi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EIE-2023-CONNECT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9933"/>
                </a:solidFill>
                <a:effectLst/>
                <a:uLnTx/>
                <a:uFillTx/>
                <a:latin typeface="Calibri" panose="020F0502020204030204" pitchFamily="34" charset="0"/>
                <a:ea typeface="+mn-ea"/>
                <a:cs typeface="Calibri" panose="020F0502020204030204" pitchFamily="34" charset="0"/>
              </a:rPr>
              <a:t>500 bin avro (TİM; 97 bin avro)</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INTERCONNECTED EUROPEAN INNOVATION</a:t>
            </a:r>
            <a:endPar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ECOSYSTEMS</a:t>
            </a:r>
            <a:endPar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FOR SUSTAINABLE GROWTH AND DEVELOPMENT</a:t>
            </a:r>
            <a:r>
              <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Projesi (2024-2027)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Kırsal alanlarda, kopuk ağlar ve sınırlı kaynaklar nedeniyle </a:t>
            </a:r>
            <a:r>
              <a:rPr kumimoji="0" lang="tr-TR"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inovasyon</a:t>
            </a: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sıklıkla sekteye uğruyor ve ekonomik büyümeyi engelliyor. Tutarlı stratejilerden yoksun olan bu alanlar, girişimciliği ve iş yaratmayı engelleyen zorluklarla boğuşuyor. Bunu akılda tutarak, AB tarafından finanse edilen </a:t>
            </a:r>
            <a:r>
              <a:rPr kumimoji="0" lang="tr-TR"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InnovationGUIDE</a:t>
            </a: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projesi, bölgesel ihtiyaçların haritasını çıkarmak, kapsayıcı ekonomik büyümeyi teşvik etmek ve kırsal-kentsel uçurum arasında köprü kurmak amacıyla Hollanda, Malta, İspanyol ve Türk deneyimlerini ortak bir çaba içinde birleştirmek üzere tasarlandı. Proje özellikle Avrupa Komisyonu'nun </a:t>
            </a:r>
            <a:r>
              <a:rPr kumimoji="0" lang="tr-TR"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İnovasyon</a:t>
            </a:r>
            <a:r>
              <a:rPr kumimoji="0" lang="tr-TR"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Gündemi ile uyumlu olup, daha az temsil edilen bölgeler ile daha entegre bir Avrupa ekosistemi arasındaki boşluğu doldurmaktadır. Bu girişim, eşitsizliklerin aşılmasında işbirliğinin gücünün bir kanıtıdır.</a:t>
            </a:r>
          </a:p>
        </p:txBody>
      </p:sp>
      <p:sp>
        <p:nvSpPr>
          <p:cNvPr id="6" name="Metin kutusu 5"/>
          <p:cNvSpPr txBox="1"/>
          <p:nvPr/>
        </p:nvSpPr>
        <p:spPr>
          <a:xfrm>
            <a:off x="161297" y="3778272"/>
            <a:ext cx="2361406"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1800" b="0" i="0" u="none" strike="noStrike" kern="1200" cap="none" spc="0" normalizeH="0" baseline="0" noProof="0" dirty="0">
                <a:ln>
                  <a:noFill/>
                </a:ln>
                <a:solidFill>
                  <a:srgbClr val="70AD47">
                    <a:lumMod val="60000"/>
                    <a:lumOff val="40000"/>
                  </a:srgbClr>
                </a:solidFill>
                <a:effectLst/>
                <a:uLnTx/>
                <a:uFillTx/>
                <a:latin typeface="Calibri"/>
                <a:ea typeface="+mn-ea"/>
                <a:cs typeface="+mn-cs"/>
              </a:rPr>
              <a:t>4 ülkeden; 6 ortak…</a:t>
            </a: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867" y="900190"/>
            <a:ext cx="1238052" cy="927344"/>
          </a:xfrm>
          <a:prstGeom prst="rect">
            <a:avLst/>
          </a:prstGeom>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5381" y="1453064"/>
            <a:ext cx="2659137" cy="1908218"/>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485" y="2310842"/>
            <a:ext cx="2505198" cy="1215902"/>
          </a:xfrm>
          <a:prstGeom prst="rect">
            <a:avLst/>
          </a:prstGeom>
        </p:spPr>
      </p:pic>
      <p:sp>
        <p:nvSpPr>
          <p:cNvPr id="11" name="Metin kutusu 10"/>
          <p:cNvSpPr txBox="1"/>
          <p:nvPr/>
        </p:nvSpPr>
        <p:spPr>
          <a:xfrm>
            <a:off x="773723" y="2831123"/>
            <a:ext cx="1529862" cy="246221"/>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black"/>
                </a:solidFill>
                <a:effectLst/>
                <a:uLnTx/>
                <a:uFillTx/>
                <a:latin typeface="Calibri"/>
                <a:ea typeface="+mn-ea"/>
                <a:cs typeface="+mn-cs"/>
              </a:rPr>
              <a:t>INNOVATION ECOSYSTEM</a:t>
            </a:r>
          </a:p>
        </p:txBody>
      </p:sp>
      <p:pic>
        <p:nvPicPr>
          <p:cNvPr id="12" name="Resi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85" y="4586301"/>
            <a:ext cx="2419711" cy="1588564"/>
          </a:xfrm>
          <a:prstGeom prst="rect">
            <a:avLst/>
          </a:prstGeom>
        </p:spPr>
      </p:pic>
      <p:sp>
        <p:nvSpPr>
          <p:cNvPr id="13" name="Sağ Ok 12"/>
          <p:cNvSpPr/>
          <p:nvPr/>
        </p:nvSpPr>
        <p:spPr>
          <a:xfrm rot="6813563">
            <a:off x="1178895" y="4378568"/>
            <a:ext cx="325316" cy="2286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6150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28B306-E820-4744-9717-29EA79D17E7D}"/>
              </a:ext>
            </a:extLst>
          </p:cNvPr>
          <p:cNvSpPr/>
          <p:nvPr/>
        </p:nvSpPr>
        <p:spPr>
          <a:xfrm>
            <a:off x="1678477" y="279639"/>
            <a:ext cx="88350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UFUK AVRUPA PROGRAMI- Web </a:t>
            </a: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Sitesi</a:t>
            </a:r>
            <a:endParaRPr kumimoji="0" lang="tr-T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D09F0EA4-44F9-194A-9A57-BBB4FEE5177D}"/>
              </a:ext>
            </a:extLst>
          </p:cNvPr>
          <p:cNvSpPr/>
          <p:nvPr/>
        </p:nvSpPr>
        <p:spPr>
          <a:xfrm>
            <a:off x="6297555" y="2111251"/>
            <a:ext cx="512791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Ufuk Avrupa Programını ülkemizde TÜBİTAK koordine ediyor. </a:t>
            </a:r>
            <a:r>
              <a:rPr kumimoji="0" lang="tr-TR" sz="2400" b="1" i="0" u="none" strike="noStrike" kern="1200" cap="none" spc="0" normalizeH="0" baseline="0" noProof="0" dirty="0" err="1">
                <a:ln>
                  <a:noFill/>
                </a:ln>
                <a:solidFill>
                  <a:srgbClr val="D6392E"/>
                </a:solidFill>
                <a:effectLst/>
                <a:uLnTx/>
                <a:uFillTx/>
                <a:latin typeface="Calibri"/>
                <a:ea typeface="+mn-ea"/>
                <a:cs typeface="+mn-cs"/>
              </a:rPr>
              <a:t>www.ufukavrupa.org.tr</a:t>
            </a:r>
            <a:r>
              <a:rPr kumimoji="0" lang="tr-TR" sz="2400" b="1" i="0" u="none" strike="noStrike" kern="1200" cap="none" spc="0" normalizeH="0" baseline="0" noProof="0" dirty="0">
                <a:ln>
                  <a:noFill/>
                </a:ln>
                <a:solidFill>
                  <a:srgbClr val="D6392E"/>
                </a:solidFill>
                <a:effectLst/>
                <a:uLnTx/>
                <a:uFillTx/>
                <a:latin typeface="Calibri"/>
                <a:ea typeface="+mn-ea"/>
                <a:cs typeface="+mn-cs"/>
              </a:rPr>
              <a:t> </a:t>
            </a:r>
            <a:r>
              <a:rPr kumimoji="0" lang="tr-TR" sz="2400" b="1" i="0" u="none" strike="noStrike" kern="1200" cap="none" spc="0" normalizeH="0" baseline="0" noProof="0" dirty="0">
                <a:ln>
                  <a:noFill/>
                </a:ln>
                <a:solidFill>
                  <a:prstClr val="white"/>
                </a:solidFill>
                <a:effectLst/>
                <a:uLnTx/>
                <a:uFillTx/>
                <a:latin typeface="Calibri"/>
                <a:ea typeface="+mn-ea"/>
                <a:cs typeface="+mn-cs"/>
              </a:rPr>
              <a:t>adresinden program hakkında bilgi alabilir, açık çağrıları takip edebilirsiniz. </a:t>
            </a:r>
          </a:p>
        </p:txBody>
      </p:sp>
      <p:pic>
        <p:nvPicPr>
          <p:cNvPr id="7" name="Picture 6" descr="A picture containing text, indoor, screenshot&#10;&#10;Description automatically generated">
            <a:extLst>
              <a:ext uri="{FF2B5EF4-FFF2-40B4-BE49-F238E27FC236}">
                <a16:creationId xmlns:a16="http://schemas.microsoft.com/office/drawing/2014/main" id="{70543222-5ECA-1250-AB95-993CAA47C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26" y="1154828"/>
            <a:ext cx="6695096" cy="5021322"/>
          </a:xfrm>
          <a:prstGeom prst="rect">
            <a:avLst/>
          </a:prstGeom>
        </p:spPr>
      </p:pic>
    </p:spTree>
    <p:extLst>
      <p:ext uri="{BB962C8B-B14F-4D97-AF65-F5344CB8AC3E}">
        <p14:creationId xmlns:p14="http://schemas.microsoft.com/office/powerpoint/2010/main" val="2476886857"/>
      </p:ext>
    </p:extLst>
  </p:cSld>
  <p:clrMapOvr>
    <a:masterClrMapping/>
  </p:clrMapOvr>
  <p:transition spd="slow">
    <p:push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68">
            <a:extLst>
              <a:ext uri="{FF2B5EF4-FFF2-40B4-BE49-F238E27FC236}">
                <a16:creationId xmlns:a16="http://schemas.microsoft.com/office/drawing/2014/main" id="{509CBD71-66F6-455D-9EFF-19BA1E4F2AD8}"/>
              </a:ext>
            </a:extLst>
          </p:cNvPr>
          <p:cNvSpPr txBox="1"/>
          <p:nvPr/>
        </p:nvSpPr>
        <p:spPr>
          <a:xfrm>
            <a:off x="1394519" y="3519045"/>
            <a:ext cx="4701482" cy="364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ysClr val="window" lastClr="FFFFFF"/>
              </a:solidFill>
              <a:effectLst/>
              <a:uLnTx/>
              <a:uFillTx/>
              <a:latin typeface="Montserrat Light"/>
              <a:ea typeface="+mn-ea"/>
              <a:cs typeface="+mn-cs"/>
            </a:endParaRPr>
          </a:p>
        </p:txBody>
      </p:sp>
      <p:sp>
        <p:nvSpPr>
          <p:cNvPr id="20" name="TextBox 68">
            <a:extLst>
              <a:ext uri="{FF2B5EF4-FFF2-40B4-BE49-F238E27FC236}">
                <a16:creationId xmlns:a16="http://schemas.microsoft.com/office/drawing/2014/main" id="{509CBD71-66F6-455D-9EFF-19BA1E4F2AD8}"/>
              </a:ext>
            </a:extLst>
          </p:cNvPr>
          <p:cNvSpPr txBox="1"/>
          <p:nvPr/>
        </p:nvSpPr>
        <p:spPr>
          <a:xfrm>
            <a:off x="7050736" y="3464235"/>
            <a:ext cx="4701482" cy="364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ysClr val="window" lastClr="FFFFFF"/>
              </a:solidFill>
              <a:effectLst/>
              <a:uLnTx/>
              <a:uFillTx/>
              <a:latin typeface="Montserrat Light"/>
              <a:ea typeface="+mn-ea"/>
              <a:cs typeface="+mn-cs"/>
            </a:endParaRPr>
          </a:p>
        </p:txBody>
      </p:sp>
      <p:sp>
        <p:nvSpPr>
          <p:cNvPr id="21" name="TextBox 3">
            <a:extLst>
              <a:ext uri="{FF2B5EF4-FFF2-40B4-BE49-F238E27FC236}">
                <a16:creationId xmlns:a16="http://schemas.microsoft.com/office/drawing/2014/main" id="{964FB1AB-5B3D-4A4D-9B2A-EAD0F8681158}"/>
              </a:ext>
            </a:extLst>
          </p:cNvPr>
          <p:cNvSpPr txBox="1"/>
          <p:nvPr/>
        </p:nvSpPr>
        <p:spPr>
          <a:xfrm>
            <a:off x="79253" y="2489980"/>
            <a:ext cx="6120764"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AB’nin eğitim, gençlik ve spor alanlarındaki programı olan </a:t>
            </a:r>
            <a:r>
              <a:rPr kumimoji="0" lang="tr-TR"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Erasmus</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tr-T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Avrupa çapında ve ötesinde </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eğitim, öğretim, staj, profesyonel gelişim, yaygın öğrenme temelli gençlik aktiviteleri ile kurumlar arasındaki işbirliklerini destekliyor. 2021-2027 döneminde programın toplam bütçesi </a:t>
            </a:r>
            <a:r>
              <a:rPr kumimoji="0" lang="tr-TR"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28,4 Milyar €</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’dur. </a:t>
            </a:r>
            <a:endParaRPr kumimoji="0" lang="tr-TR"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9">
            <a:extLst>
              <a:ext uri="{FF2B5EF4-FFF2-40B4-BE49-F238E27FC236}">
                <a16:creationId xmlns:a16="http://schemas.microsoft.com/office/drawing/2014/main" id="{E7431306-8488-4D85-8232-DF61A8C26B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782"/>
          <a:stretch/>
        </p:blipFill>
        <p:spPr>
          <a:xfrm>
            <a:off x="5406365" y="1744835"/>
            <a:ext cx="5552201" cy="3419130"/>
          </a:xfrm>
          <a:prstGeom prst="rect">
            <a:avLst/>
          </a:prstGeom>
        </p:spPr>
      </p:pic>
      <p:pic>
        <p:nvPicPr>
          <p:cNvPr id="6" name="Picture 5">
            <a:extLst>
              <a:ext uri="{FF2B5EF4-FFF2-40B4-BE49-F238E27FC236}">
                <a16:creationId xmlns:a16="http://schemas.microsoft.com/office/drawing/2014/main" id="{67C83652-5F22-A8E3-CEB5-40D33A7D5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65281"/>
            <a:ext cx="12192000" cy="1270000"/>
          </a:xfrm>
          <a:prstGeom prst="rect">
            <a:avLst/>
          </a:prstGeom>
        </p:spPr>
      </p:pic>
      <p:sp>
        <p:nvSpPr>
          <p:cNvPr id="5" name="TextBox 4">
            <a:extLst>
              <a:ext uri="{FF2B5EF4-FFF2-40B4-BE49-F238E27FC236}">
                <a16:creationId xmlns:a16="http://schemas.microsoft.com/office/drawing/2014/main" id="{687AFDBE-787F-4E87-88C3-473FB888DE2C}"/>
              </a:ext>
            </a:extLst>
          </p:cNvPr>
          <p:cNvSpPr txBox="1"/>
          <p:nvPr/>
        </p:nvSpPr>
        <p:spPr>
          <a:xfrm>
            <a:off x="370889" y="1414360"/>
            <a:ext cx="98185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PLUS PROGRAMI</a:t>
            </a:r>
          </a:p>
        </p:txBody>
      </p:sp>
      <p:sp>
        <p:nvSpPr>
          <p:cNvPr id="13" name="Title 1">
            <a:extLst>
              <a:ext uri="{FF2B5EF4-FFF2-40B4-BE49-F238E27FC236}">
                <a16:creationId xmlns:a16="http://schemas.microsoft.com/office/drawing/2014/main" id="{B8D3E690-EDC9-7814-ABB9-623D589C5FDA}"/>
              </a:ext>
            </a:extLst>
          </p:cNvPr>
          <p:cNvSpPr txBox="1">
            <a:spLocks/>
          </p:cNvSpPr>
          <p:nvPr/>
        </p:nvSpPr>
        <p:spPr bwMode="auto">
          <a:xfrm>
            <a:off x="1570722" y="-154332"/>
            <a:ext cx="5279255" cy="10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altLang="tr-TR" sz="36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charset="0"/>
                <a:cs typeface="Calibri" panose="020F0502020204030204" pitchFamily="34" charset="0"/>
              </a:rPr>
              <a:t>BİRLİK PROGRAMLARI </a:t>
            </a:r>
          </a:p>
        </p:txBody>
      </p:sp>
    </p:spTree>
    <p:extLst>
      <p:ext uri="{BB962C8B-B14F-4D97-AF65-F5344CB8AC3E}">
        <p14:creationId xmlns:p14="http://schemas.microsoft.com/office/powerpoint/2010/main" val="2840008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1">
            <a:extLst>
              <a:ext uri="{FF2B5EF4-FFF2-40B4-BE49-F238E27FC236}">
                <a16:creationId xmlns:a16="http://schemas.microsoft.com/office/drawing/2014/main" id="{ADC4F69B-5069-9C4E-9E11-5DD81DC4E1C1}"/>
              </a:ext>
            </a:extLst>
          </p:cNvPr>
          <p:cNvSpPr txBox="1">
            <a:spLocks/>
          </p:cNvSpPr>
          <p:nvPr/>
        </p:nvSpPr>
        <p:spPr>
          <a:xfrm>
            <a:off x="1607127" y="250733"/>
            <a:ext cx="10261600" cy="571304"/>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PROGRAMINDAN KİMLER FAYDALANABİLİR?: </a:t>
            </a:r>
          </a:p>
        </p:txBody>
      </p:sp>
      <p:sp>
        <p:nvSpPr>
          <p:cNvPr id="2" name="TextBox 1">
            <a:extLst>
              <a:ext uri="{FF2B5EF4-FFF2-40B4-BE49-F238E27FC236}">
                <a16:creationId xmlns:a16="http://schemas.microsoft.com/office/drawing/2014/main" id="{6F30DF74-D503-4F93-838F-154CBC7E5625}"/>
              </a:ext>
            </a:extLst>
          </p:cNvPr>
          <p:cNvSpPr txBox="1"/>
          <p:nvPr/>
        </p:nvSpPr>
        <p:spPr>
          <a:xfrm>
            <a:off x="1166696" y="1822750"/>
            <a:ext cx="4880141" cy="473975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Üniversite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öğrencileri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akademisyenler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yükseköğretim</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çalışanları</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eslek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okulları</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öğrencileri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çıraklar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profesyoneller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eğitimciler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mesleki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eğitim</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alanında</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çalışanlar</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İlk ve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ortaöğretim</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öğrencileri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okul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liderleri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öğretmenler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ve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okul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çalışanları</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77C95998-737C-1E71-FF65-12F13C0A0487}"/>
              </a:ext>
            </a:extLst>
          </p:cNvPr>
          <p:cNvSpPr txBox="1"/>
          <p:nvPr/>
        </p:nvSpPr>
        <p:spPr>
          <a:xfrm>
            <a:off x="6388081" y="1777030"/>
            <a:ext cx="4789556" cy="452431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8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br>
            <a:endParaRPr kumimoji="0" lang="en-US" sz="18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Öğrenciler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eğitimciler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yetişkin</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eğitimi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veren</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kurumların</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üyeleri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ve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çalışanları</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13-30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yaş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arası</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gençler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gençlik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çalışanları</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gençlik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kuruluşlarının</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üyeleri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ve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çalışanları</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Sporla</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ilgili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kamu</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kuruluşları</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sporcuları</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temsil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eden</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birlik</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veya</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kuruluşlar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federasyonlar, spor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kul</a:t>
            </a:r>
            <a:r>
              <a:rPr kumimoji="0" lang="tr-TR"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üpleri</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Olimpiyat</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Komitesi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ulusal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spor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ligi</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federasyonlar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kulüpler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spor</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STK’lar</a:t>
            </a:r>
            <a:r>
              <a:rPr kumimoji="0" lang="tr-TR"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ı</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Oval 18">
            <a:extLst>
              <a:ext uri="{FF2B5EF4-FFF2-40B4-BE49-F238E27FC236}">
                <a16:creationId xmlns:a16="http://schemas.microsoft.com/office/drawing/2014/main" id="{97E6EE0E-7868-FAE7-0D2F-9BE5D129E2E8}"/>
              </a:ext>
            </a:extLst>
          </p:cNvPr>
          <p:cNvSpPr>
            <a:spLocks/>
          </p:cNvSpPr>
          <p:nvPr/>
        </p:nvSpPr>
        <p:spPr bwMode="auto">
          <a:xfrm>
            <a:off x="741522" y="1822750"/>
            <a:ext cx="303887"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6" name="Oval 18">
            <a:extLst>
              <a:ext uri="{FF2B5EF4-FFF2-40B4-BE49-F238E27FC236}">
                <a16:creationId xmlns:a16="http://schemas.microsoft.com/office/drawing/2014/main" id="{940CD3F0-726F-B953-5DBB-488A76F5E0FB}"/>
              </a:ext>
            </a:extLst>
          </p:cNvPr>
          <p:cNvSpPr>
            <a:spLocks/>
          </p:cNvSpPr>
          <p:nvPr/>
        </p:nvSpPr>
        <p:spPr bwMode="auto">
          <a:xfrm>
            <a:off x="733764" y="3261625"/>
            <a:ext cx="303887"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7" name="Oval 18">
            <a:extLst>
              <a:ext uri="{FF2B5EF4-FFF2-40B4-BE49-F238E27FC236}">
                <a16:creationId xmlns:a16="http://schemas.microsoft.com/office/drawing/2014/main" id="{5A32314C-F1B5-AAED-3D1D-3F69E806BF2E}"/>
              </a:ext>
            </a:extLst>
          </p:cNvPr>
          <p:cNvSpPr>
            <a:spLocks/>
          </p:cNvSpPr>
          <p:nvPr/>
        </p:nvSpPr>
        <p:spPr bwMode="auto">
          <a:xfrm>
            <a:off x="741522" y="4852900"/>
            <a:ext cx="303887"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8" name="Oval 18">
            <a:extLst>
              <a:ext uri="{FF2B5EF4-FFF2-40B4-BE49-F238E27FC236}">
                <a16:creationId xmlns:a16="http://schemas.microsoft.com/office/drawing/2014/main" id="{31311A5B-14D6-133E-ED23-7AD5FE622A7C}"/>
              </a:ext>
            </a:extLst>
          </p:cNvPr>
          <p:cNvSpPr>
            <a:spLocks/>
          </p:cNvSpPr>
          <p:nvPr/>
        </p:nvSpPr>
        <p:spPr bwMode="auto">
          <a:xfrm>
            <a:off x="5984994" y="1777030"/>
            <a:ext cx="259799"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9" name="Oval 18">
            <a:extLst>
              <a:ext uri="{FF2B5EF4-FFF2-40B4-BE49-F238E27FC236}">
                <a16:creationId xmlns:a16="http://schemas.microsoft.com/office/drawing/2014/main" id="{F85C1363-FAF7-B9E3-A33F-63503F24D601}"/>
              </a:ext>
            </a:extLst>
          </p:cNvPr>
          <p:cNvSpPr>
            <a:spLocks/>
          </p:cNvSpPr>
          <p:nvPr/>
        </p:nvSpPr>
        <p:spPr bwMode="auto">
          <a:xfrm>
            <a:off x="5989660" y="3196910"/>
            <a:ext cx="259799"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sp>
        <p:nvSpPr>
          <p:cNvPr id="11" name="Oval 18">
            <a:extLst>
              <a:ext uri="{FF2B5EF4-FFF2-40B4-BE49-F238E27FC236}">
                <a16:creationId xmlns:a16="http://schemas.microsoft.com/office/drawing/2014/main" id="{197998FB-139D-A920-A61B-99A3E84DFEA3}"/>
              </a:ext>
            </a:extLst>
          </p:cNvPr>
          <p:cNvSpPr>
            <a:spLocks/>
          </p:cNvSpPr>
          <p:nvPr/>
        </p:nvSpPr>
        <p:spPr bwMode="auto">
          <a:xfrm>
            <a:off x="6027539" y="4515463"/>
            <a:ext cx="259799" cy="345990"/>
          </a:xfrm>
          <a:prstGeom prst="ellipse">
            <a:avLst/>
          </a:prstGeom>
          <a:solidFill>
            <a:srgbClr val="D6392E"/>
          </a:solidFill>
          <a:ln w="12700" cap="flat" cmpd="sng">
            <a:solidFill>
              <a:srgbClr val="000000"/>
            </a:solidFill>
            <a:prstDash val="solid"/>
            <a:miter lim="400000"/>
            <a:headEnd type="none" w="med" len="med"/>
            <a:tailEnd type="none" w="med" len="med"/>
          </a:ln>
          <a:effectLst/>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p:txBody>
      </p:sp>
      <p:graphicFrame>
        <p:nvGraphicFramePr>
          <p:cNvPr id="12" name="Diyagram 11"/>
          <p:cNvGraphicFramePr/>
          <p:nvPr/>
        </p:nvGraphicFramePr>
        <p:xfrm>
          <a:off x="829916" y="1099404"/>
          <a:ext cx="10305115" cy="537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yagram 13"/>
          <p:cNvGraphicFramePr/>
          <p:nvPr>
            <p:extLst>
              <p:ext uri="{D42A27DB-BD31-4B8C-83A1-F6EECF244321}">
                <p14:modId xmlns:p14="http://schemas.microsoft.com/office/powerpoint/2010/main" val="2183868780"/>
              </p:ext>
            </p:extLst>
          </p:nvPr>
        </p:nvGraphicFramePr>
        <p:xfrm>
          <a:off x="6452022" y="1822749"/>
          <a:ext cx="2923429"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yagram 15"/>
          <p:cNvGraphicFramePr/>
          <p:nvPr>
            <p:extLst>
              <p:ext uri="{D42A27DB-BD31-4B8C-83A1-F6EECF244321}">
                <p14:modId xmlns:p14="http://schemas.microsoft.com/office/powerpoint/2010/main" val="2208497696"/>
              </p:ext>
            </p:extLst>
          </p:nvPr>
        </p:nvGraphicFramePr>
        <p:xfrm>
          <a:off x="6454168" y="3168949"/>
          <a:ext cx="2131737" cy="3693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8" name="Diyagram 17"/>
          <p:cNvGraphicFramePr/>
          <p:nvPr>
            <p:extLst>
              <p:ext uri="{D42A27DB-BD31-4B8C-83A1-F6EECF244321}">
                <p14:modId xmlns:p14="http://schemas.microsoft.com/office/powerpoint/2010/main" val="4200358317"/>
              </p:ext>
            </p:extLst>
          </p:nvPr>
        </p:nvGraphicFramePr>
        <p:xfrm>
          <a:off x="6478900" y="4540549"/>
          <a:ext cx="1777474" cy="3693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0" name="Diyagram 19"/>
          <p:cNvGraphicFramePr/>
          <p:nvPr>
            <p:extLst>
              <p:ext uri="{D42A27DB-BD31-4B8C-83A1-F6EECF244321}">
                <p14:modId xmlns:p14="http://schemas.microsoft.com/office/powerpoint/2010/main" val="269148685"/>
              </p:ext>
            </p:extLst>
          </p:nvPr>
        </p:nvGraphicFramePr>
        <p:xfrm>
          <a:off x="1261922" y="1810049"/>
          <a:ext cx="2915029" cy="36933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2" name="Diyagram 21"/>
          <p:cNvGraphicFramePr/>
          <p:nvPr>
            <p:extLst>
              <p:ext uri="{D42A27DB-BD31-4B8C-83A1-F6EECF244321}">
                <p14:modId xmlns:p14="http://schemas.microsoft.com/office/powerpoint/2010/main" val="561389256"/>
              </p:ext>
            </p:extLst>
          </p:nvPr>
        </p:nvGraphicFramePr>
        <p:xfrm>
          <a:off x="1256135" y="3207049"/>
          <a:ext cx="2825004" cy="36933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4" name="Diyagram 23"/>
          <p:cNvGraphicFramePr/>
          <p:nvPr>
            <p:extLst>
              <p:ext uri="{D42A27DB-BD31-4B8C-83A1-F6EECF244321}">
                <p14:modId xmlns:p14="http://schemas.microsoft.com/office/powerpoint/2010/main" val="3842745382"/>
              </p:ext>
            </p:extLst>
          </p:nvPr>
        </p:nvGraphicFramePr>
        <p:xfrm>
          <a:off x="1256802" y="4858049"/>
          <a:ext cx="2595069" cy="369332"/>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Tree>
    <p:extLst>
      <p:ext uri="{BB962C8B-B14F-4D97-AF65-F5344CB8AC3E}">
        <p14:creationId xmlns:p14="http://schemas.microsoft.com/office/powerpoint/2010/main" val="1948690695"/>
      </p:ext>
    </p:extLst>
  </p:cSld>
  <p:clrMapOvr>
    <a:masterClrMapping/>
  </p:clrMapOvr>
  <p:transition spd="slow">
    <p:push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559837" y="1287623"/>
            <a:ext cx="10954139"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Bireylerin Öğrenme Hareketliliği:</a:t>
            </a:r>
            <a:endParaRPr kumimoji="0" lang="tr-TR"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a:ea typeface="+mn-ea"/>
                <a:cs typeface="+mn-cs"/>
              </a:rPr>
              <a:t>Mobility of higher education students and staff </a:t>
            </a:r>
            <a:endParaRPr kumimoji="0" lang="tr-TR" sz="28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Dönemi	</a:t>
            </a:r>
            <a:r>
              <a:rPr kumimoji="0" lang="tr-TR" sz="2800" b="0" i="0" u="none" strike="noStrike" kern="1200" cap="none" spc="0" normalizeH="0" baseline="0" noProof="0" dirty="0">
                <a:ln>
                  <a:noFill/>
                </a:ln>
                <a:solidFill>
                  <a:prstClr val="white"/>
                </a:solidFill>
                <a:effectLst/>
                <a:uLnTx/>
                <a:uFillTx/>
                <a:latin typeface="Calibri"/>
                <a:ea typeface="+mn-ea"/>
                <a:cs typeface="+mn-cs"/>
              </a:rPr>
              <a:t>:2022-2024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800" b="0" i="0" u="none" strike="noStrike" kern="1200" cap="none" spc="0" normalizeH="0" baseline="0" noProof="0" dirty="0">
                <a:ln>
                  <a:noFill/>
                </a:ln>
                <a:solidFill>
                  <a:prstClr val="white"/>
                </a:solidFill>
                <a:effectLst/>
                <a:uLnTx/>
                <a:uFillTx/>
                <a:latin typeface="Calibri"/>
                <a:ea typeface="+mn-ea"/>
                <a:cs typeface="+mn-cs"/>
              </a:rPr>
              <a:t>: </a:t>
            </a:r>
            <a:r>
              <a:rPr kumimoji="0" lang="tr-TR" sz="2800" b="0" i="0" u="none" strike="noStrike" kern="1200" cap="none" spc="0" normalizeH="0" baseline="0" noProof="0" dirty="0">
                <a:ln>
                  <a:noFill/>
                </a:ln>
                <a:solidFill>
                  <a:srgbClr val="FF0000"/>
                </a:solidFill>
                <a:effectLst/>
                <a:uLnTx/>
                <a:uFillTx/>
                <a:latin typeface="Calibri"/>
                <a:ea typeface="+mn-ea"/>
                <a:cs typeface="+mn-cs"/>
              </a:rPr>
              <a:t>Ankara Sosyal Bilimler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Bütçe			:</a:t>
            </a:r>
            <a:r>
              <a:rPr kumimoji="0" lang="tr-TR" sz="2800" b="0" i="0" u="none" strike="noStrike" kern="1200" cap="none" spc="0" normalizeH="0" baseline="0" noProof="0" dirty="0">
                <a:ln>
                  <a:noFill/>
                </a:ln>
                <a:solidFill>
                  <a:prstClr val="white"/>
                </a:solidFill>
                <a:effectLst/>
                <a:uLnTx/>
                <a:uFillTx/>
                <a:latin typeface="Calibri"/>
                <a:ea typeface="+mn-ea"/>
                <a:cs typeface="+mn-cs"/>
              </a:rPr>
              <a:t>35.550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Özeti		</a:t>
            </a:r>
            <a:r>
              <a:rPr kumimoji="0" lang="tr-TR" sz="2800" b="0" i="0" u="none" strike="noStrike" kern="1200" cap="none" spc="0" normalizeH="0" baseline="0" noProof="0" dirty="0">
                <a:ln>
                  <a:noFill/>
                </a:ln>
                <a:solidFill>
                  <a:prstClr val="white"/>
                </a:solidFill>
                <a:effectLst/>
                <a:uLnTx/>
                <a:uFillTx/>
                <a:latin typeface="Calibri"/>
                <a:ea typeface="+mn-ea"/>
                <a:cs typeface="+mn-cs"/>
              </a:rPr>
              <a:t>:Bu eylem, AB Üye Devletleri ve </a:t>
            </a:r>
            <a:r>
              <a:rPr kumimoji="0" lang="tr-TR" sz="2800" b="0" i="0" u="none" strike="noStrike" kern="1200" cap="none" spc="0" normalizeH="0" baseline="0" noProof="0" dirty="0" err="1">
                <a:ln>
                  <a:noFill/>
                </a:ln>
                <a:solidFill>
                  <a:prstClr val="white"/>
                </a:solidFill>
                <a:effectLst/>
                <a:uLnTx/>
                <a:uFillTx/>
                <a:latin typeface="Calibri"/>
                <a:ea typeface="+mn-ea"/>
                <a:cs typeface="+mn-cs"/>
              </a:rPr>
              <a:t>Erasmus</a:t>
            </a:r>
            <a:r>
              <a:rPr kumimoji="0" lang="tr-TR" sz="2800" b="0" i="0" u="none" strike="noStrike" kern="1200" cap="none" spc="0" normalizeH="0" baseline="0" noProof="0" dirty="0">
                <a:ln>
                  <a:noFill/>
                </a:ln>
                <a:solidFill>
                  <a:prstClr val="white"/>
                </a:solidFill>
                <a:effectLst/>
                <a:uLnTx/>
                <a:uFillTx/>
                <a:latin typeface="Calibri"/>
                <a:ea typeface="+mn-ea"/>
                <a:cs typeface="+mn-cs"/>
              </a:rPr>
              <a:t>+ ile ilişkili üçüncü ülkelerden yükseköğretim öğrencileri ve personelinin dünyanın herhangi bir ülkesine fiziksel ve karma hareketliliğini desteklemektedir. </a:t>
            </a: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Unvan 1">
            <a:extLst>
              <a:ext uri="{FF2B5EF4-FFF2-40B4-BE49-F238E27FC236}">
                <a16:creationId xmlns:a16="http://schemas.microsoft.com/office/drawing/2014/main" id="{40D27805-64E2-12CA-0EE6-4DAC7933738C}"/>
              </a:ext>
            </a:extLst>
          </p:cNvPr>
          <p:cNvSpPr txBox="1">
            <a:spLocks/>
          </p:cNvSpPr>
          <p:nvPr/>
        </p:nvSpPr>
        <p:spPr>
          <a:xfrm>
            <a:off x="3053670" y="191489"/>
            <a:ext cx="7022659" cy="650462"/>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KA-1 Bireylerin öğrenme hareketliliği/Ulusal</a:t>
            </a:r>
          </a:p>
        </p:txBody>
      </p:sp>
    </p:spTree>
    <p:extLst>
      <p:ext uri="{BB962C8B-B14F-4D97-AF65-F5344CB8AC3E}">
        <p14:creationId xmlns:p14="http://schemas.microsoft.com/office/powerpoint/2010/main" val="638166334"/>
      </p:ext>
    </p:extLst>
  </p:cSld>
  <p:clrMapOvr>
    <a:masterClrMapping/>
  </p:clrMapOvr>
  <p:transition spd="slow">
    <p:push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559837" y="1287623"/>
            <a:ext cx="10954139"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Gençlik Çalışanlarının Hareketliliği:</a:t>
            </a:r>
            <a:endParaRPr kumimoji="0" lang="tr-TR"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sng" strike="noStrike" kern="1200" cap="none" spc="0" normalizeH="0" baseline="0" noProof="0" dirty="0">
                <a:ln>
                  <a:noFill/>
                </a:ln>
                <a:solidFill>
                  <a:prstClr val="white"/>
                </a:solidFill>
                <a:effectLst/>
                <a:uLnTx/>
                <a:uFillTx/>
                <a:latin typeface="Calibri"/>
                <a:ea typeface="+mn-ea"/>
                <a:cs typeface="+mn-cs"/>
              </a:rPr>
              <a:t>Türkçe Dil Farkındalığı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Dönemi	</a:t>
            </a:r>
            <a:r>
              <a:rPr kumimoji="0" lang="tr-TR" sz="2800" b="0" i="0" u="none" strike="noStrike" kern="1200" cap="none" spc="0" normalizeH="0" baseline="0" noProof="0" dirty="0">
                <a:ln>
                  <a:noFill/>
                </a:ln>
                <a:solidFill>
                  <a:prstClr val="white"/>
                </a:solidFill>
                <a:effectLst/>
                <a:uLnTx/>
                <a:uFillTx/>
                <a:latin typeface="Calibri"/>
                <a:ea typeface="+mn-ea"/>
                <a:cs typeface="+mn-cs"/>
              </a:rPr>
              <a:t>:2022-2024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800" b="0" i="0" u="none" strike="noStrike" kern="1200" cap="none" spc="0" normalizeH="0" baseline="0" noProof="0" dirty="0">
                <a:ln>
                  <a:noFill/>
                </a:ln>
                <a:solidFill>
                  <a:prstClr val="white"/>
                </a:solidFill>
                <a:effectLst/>
                <a:uLnTx/>
                <a:uFillTx/>
                <a:latin typeface="Calibri"/>
                <a:ea typeface="+mn-ea"/>
                <a:cs typeface="+mn-cs"/>
              </a:rPr>
              <a:t>: </a:t>
            </a:r>
            <a:r>
              <a:rPr kumimoji="0" lang="tr-TR" sz="2800" b="0" i="0" u="none" strike="noStrike" kern="1200" cap="none" spc="0" normalizeH="0" baseline="0" noProof="0" dirty="0">
                <a:ln>
                  <a:noFill/>
                </a:ln>
                <a:solidFill>
                  <a:srgbClr val="FF0000"/>
                </a:solidFill>
                <a:effectLst/>
                <a:uLnTx/>
                <a:uFillTx/>
                <a:latin typeface="Calibri"/>
                <a:ea typeface="+mn-ea"/>
                <a:cs typeface="+mn-cs"/>
              </a:rPr>
              <a:t>Ankara Sosyal Bilimler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Konsorsiyum</a:t>
            </a:r>
            <a:r>
              <a:rPr kumimoji="0" lang="tr-TR" sz="2800" b="0" i="0" u="none" strike="noStrike" kern="1200" cap="none" spc="0" normalizeH="0" baseline="0" noProof="0" dirty="0">
                <a:ln>
                  <a:noFill/>
                </a:ln>
                <a:solidFill>
                  <a:srgbClr val="FF0000"/>
                </a:solidFill>
                <a:effectLst/>
                <a:uLnTx/>
                <a:uFillTx/>
                <a:latin typeface="Calibri"/>
                <a:ea typeface="+mn-ea"/>
                <a:cs typeface="+mn-cs"/>
              </a:rPr>
              <a:t>	</a:t>
            </a:r>
            <a:r>
              <a:rPr kumimoji="0" lang="tr-TR" sz="2800" b="0" i="0" u="none" strike="noStrike" kern="1200" cap="none" spc="0" normalizeH="0" baseline="0" noProof="0" dirty="0">
                <a:ln>
                  <a:noFill/>
                </a:ln>
                <a:solidFill>
                  <a:prstClr val="white"/>
                </a:solidFill>
                <a:effectLst/>
                <a:uLnTx/>
                <a:uFillTx/>
                <a:latin typeface="Calibri"/>
                <a:ea typeface="+mn-ea"/>
                <a:cs typeface="+mn-cs"/>
              </a:rPr>
              <a:t>:6 ülkeden 6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Bütçe			:</a:t>
            </a:r>
            <a:r>
              <a:rPr kumimoji="0" lang="tr-TR" sz="2800" b="0" i="0" u="none" strike="noStrike" kern="1200" cap="none" spc="0" normalizeH="0" baseline="0" noProof="0" dirty="0">
                <a:ln>
                  <a:noFill/>
                </a:ln>
                <a:solidFill>
                  <a:prstClr val="white"/>
                </a:solidFill>
                <a:effectLst/>
                <a:uLnTx/>
                <a:uFillTx/>
                <a:latin typeface="Calibri"/>
                <a:ea typeface="+mn-ea"/>
                <a:cs typeface="+mn-cs"/>
              </a:rPr>
              <a:t>56.696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Özeti		</a:t>
            </a:r>
            <a:r>
              <a:rPr kumimoji="0" lang="tr-TR" sz="2800" b="0" i="0" u="none" strike="noStrike" kern="1200" cap="none" spc="0" normalizeH="0" baseline="0" noProof="0" dirty="0">
                <a:ln>
                  <a:noFill/>
                </a:ln>
                <a:solidFill>
                  <a:prstClr val="white"/>
                </a:solidFill>
                <a:effectLst/>
                <a:uLnTx/>
                <a:uFillTx/>
                <a:latin typeface="Calibri"/>
                <a:ea typeface="+mn-ea"/>
                <a:cs typeface="+mn-cs"/>
              </a:rPr>
              <a:t>:Proje ile farklı ülkelerden Türkçe öğrenmek isteyen gençlere ve Türkiye’de yaşayan mültecilere yönelik başlangıç düzeyinde Türkçe kursları verilmesi amaçlanmıştır.</a:t>
            </a: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Unvan 1">
            <a:extLst>
              <a:ext uri="{FF2B5EF4-FFF2-40B4-BE49-F238E27FC236}">
                <a16:creationId xmlns:a16="http://schemas.microsoft.com/office/drawing/2014/main" id="{40D27805-64E2-12CA-0EE6-4DAC7933738C}"/>
              </a:ext>
            </a:extLst>
          </p:cNvPr>
          <p:cNvSpPr txBox="1">
            <a:spLocks/>
          </p:cNvSpPr>
          <p:nvPr/>
        </p:nvSpPr>
        <p:spPr>
          <a:xfrm>
            <a:off x="3053670" y="191489"/>
            <a:ext cx="7022659" cy="650462"/>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KA-1 Bireylerin öğrenme hareketliliği/Ulusal</a:t>
            </a:r>
          </a:p>
        </p:txBody>
      </p:sp>
    </p:spTree>
    <p:extLst>
      <p:ext uri="{BB962C8B-B14F-4D97-AF65-F5344CB8AC3E}">
        <p14:creationId xmlns:p14="http://schemas.microsoft.com/office/powerpoint/2010/main" val="4082065722"/>
      </p:ext>
    </p:extLst>
  </p:cSld>
  <p:clrMapOvr>
    <a:masterClrMapping/>
  </p:clrMapOvr>
  <p:transition spd="slow">
    <p:push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559837" y="1287623"/>
            <a:ext cx="10954139"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Mesleki Eğitim Alanında Stratejik Ortaklık: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a:ea typeface="+mn-ea"/>
                <a:cs typeface="+mn-cs"/>
              </a:rPr>
              <a:t>SMALL BUSINESS DEVELOPMENT CENTRE FOR YOUNG ENTREPRENEURS</a:t>
            </a:r>
            <a:endParaRPr kumimoji="0" lang="tr-TR" sz="2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Dönemi	</a:t>
            </a:r>
            <a:r>
              <a:rPr kumimoji="0" lang="tr-TR" sz="2800" b="0" i="0" u="none" strike="noStrike" kern="1200" cap="none" spc="0" normalizeH="0" baseline="0" noProof="0" dirty="0">
                <a:ln>
                  <a:noFill/>
                </a:ln>
                <a:solidFill>
                  <a:prstClr val="white"/>
                </a:solidFill>
                <a:effectLst/>
                <a:uLnTx/>
                <a:uFillTx/>
                <a:latin typeface="Calibri"/>
                <a:ea typeface="+mn-ea"/>
                <a:cs typeface="+mn-cs"/>
              </a:rPr>
              <a:t>:2017-2019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800" b="0" i="0" u="none" strike="noStrike" kern="1200" cap="none" spc="0" normalizeH="0" baseline="0" noProof="0" dirty="0">
                <a:ln>
                  <a:noFill/>
                </a:ln>
                <a:solidFill>
                  <a:prstClr val="white"/>
                </a:solidFill>
                <a:effectLst/>
                <a:uLnTx/>
                <a:uFillTx/>
                <a:latin typeface="Calibri"/>
                <a:ea typeface="+mn-ea"/>
                <a:cs typeface="+mn-cs"/>
              </a:rPr>
              <a:t>: </a:t>
            </a:r>
            <a:r>
              <a:rPr kumimoji="0" lang="tr-TR" sz="2800" b="0" i="0" u="none" strike="noStrike" kern="1200" cap="none" spc="0" normalizeH="0" baseline="0" noProof="0" dirty="0">
                <a:ln>
                  <a:noFill/>
                </a:ln>
                <a:solidFill>
                  <a:srgbClr val="FF0000"/>
                </a:solidFill>
                <a:effectLst/>
                <a:uLnTx/>
                <a:uFillTx/>
                <a:latin typeface="Calibri"/>
                <a:ea typeface="+mn-ea"/>
                <a:cs typeface="+mn-cs"/>
              </a:rPr>
              <a:t>Uşak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800" b="0" i="0" u="none" strike="noStrike" kern="1200" cap="none" spc="0" normalizeH="0" baseline="0" noProof="0" dirty="0">
                <a:ln>
                  <a:noFill/>
                </a:ln>
                <a:solidFill>
                  <a:srgbClr val="FF0000"/>
                </a:solidFill>
                <a:effectLst/>
                <a:uLnTx/>
                <a:uFillTx/>
                <a:latin typeface="Calibri"/>
                <a:ea typeface="+mn-ea"/>
                <a:cs typeface="+mn-cs"/>
              </a:rPr>
              <a:t> 	</a:t>
            </a:r>
            <a:r>
              <a:rPr kumimoji="0" lang="tr-TR" sz="2800" b="0" i="0" u="none" strike="noStrike" kern="1200" cap="none" spc="0" normalizeH="0" baseline="0" noProof="0" dirty="0">
                <a:ln>
                  <a:noFill/>
                </a:ln>
                <a:solidFill>
                  <a:prstClr val="white"/>
                </a:solidFill>
                <a:effectLst/>
                <a:uLnTx/>
                <a:uFillTx/>
                <a:latin typeface="Calibri"/>
                <a:ea typeface="+mn-ea"/>
                <a:cs typeface="+mn-cs"/>
              </a:rPr>
              <a:t>:4 ülkeden 5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Bütçe			:210.018</a:t>
            </a:r>
            <a:r>
              <a:rPr kumimoji="0" lang="tr-TR" sz="2800" b="0" i="0" u="none" strike="noStrike" kern="1200" cap="none" spc="0" normalizeH="0" baseline="0" noProof="0" dirty="0">
                <a:ln>
                  <a:noFill/>
                </a:ln>
                <a:solidFill>
                  <a:prstClr val="white"/>
                </a:solidFill>
                <a:effectLst/>
                <a:uLnTx/>
                <a:uFillTx/>
                <a:latin typeface="Calibri"/>
                <a:ea typeface="+mn-ea"/>
                <a:cs typeface="+mn-cs"/>
              </a:rPr>
              <a:t>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Özeti		</a:t>
            </a:r>
            <a:r>
              <a:rPr kumimoji="0" lang="tr-TR" sz="2800" b="0" i="0" u="none" strike="noStrike" kern="1200" cap="none" spc="0" normalizeH="0" baseline="0" noProof="0" dirty="0">
                <a:ln>
                  <a:noFill/>
                </a:ln>
                <a:solidFill>
                  <a:prstClr val="white"/>
                </a:solidFill>
                <a:effectLst/>
                <a:uLnTx/>
                <a:uFillTx/>
                <a:latin typeface="Calibri"/>
                <a:ea typeface="+mn-ea"/>
                <a:cs typeface="+mn-cs"/>
              </a:rPr>
              <a:t>:Bu projenin genel amacı, açık erişimli eğitim modülleri ile genç girişimcilerin yönetsel, finansal ve iş yetkinliklerini geliştirmektir.</a:t>
            </a: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Unvan 1">
            <a:extLst>
              <a:ext uri="{FF2B5EF4-FFF2-40B4-BE49-F238E27FC236}">
                <a16:creationId xmlns:a16="http://schemas.microsoft.com/office/drawing/2014/main" id="{40D27805-64E2-12CA-0EE6-4DAC7933738C}"/>
              </a:ext>
            </a:extLst>
          </p:cNvPr>
          <p:cNvSpPr txBox="1">
            <a:spLocks/>
          </p:cNvSpPr>
          <p:nvPr/>
        </p:nvSpPr>
        <p:spPr>
          <a:xfrm>
            <a:off x="3053670" y="191489"/>
            <a:ext cx="7022659" cy="650462"/>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 Ulusal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3335899290"/>
      </p:ext>
    </p:extLst>
  </p:cSld>
  <p:clrMapOvr>
    <a:masterClrMapping/>
  </p:clrMapOvr>
  <p:transition spd="slow">
    <p:push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59838" y="1384366"/>
            <a:ext cx="11392677"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Yetişkin Eğitiminde Küçük Ölçekli Ortaklıklar: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sng" strike="noStrike" kern="1200" cap="none" spc="0" normalizeH="0" baseline="0" noProof="0" dirty="0">
                <a:ln>
                  <a:noFill/>
                </a:ln>
                <a:solidFill>
                  <a:prstClr val="white"/>
                </a:solidFill>
                <a:effectLst/>
                <a:uLnTx/>
                <a:uFillTx/>
                <a:latin typeface="Calibri"/>
                <a:ea typeface="+mn-ea"/>
                <a:cs typeface="+mn-cs"/>
              </a:rPr>
              <a:t>Dijital Bir Avrupa için Yenilikçi Müzeler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Bütçe			: </a:t>
            </a:r>
            <a:r>
              <a:rPr kumimoji="0" lang="tr-TR" sz="2800" b="0" i="0" u="none" strike="noStrike" kern="1200" cap="none" spc="0" normalizeH="0" baseline="0" noProof="0" dirty="0">
                <a:ln>
                  <a:noFill/>
                </a:ln>
                <a:solidFill>
                  <a:prstClr val="white"/>
                </a:solidFill>
                <a:effectLst/>
                <a:uLnTx/>
                <a:uFillTx/>
                <a:latin typeface="Calibri"/>
                <a:ea typeface="+mn-ea"/>
                <a:cs typeface="+mn-cs"/>
              </a:rPr>
              <a:t>60.000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Yılı		: </a:t>
            </a:r>
            <a:r>
              <a:rPr kumimoji="0" lang="tr-TR" sz="2800" b="0" i="0" u="none" strike="noStrike" kern="1200" cap="none" spc="0" normalizeH="0" baseline="0" noProof="0" dirty="0">
                <a:ln>
                  <a:noFill/>
                </a:ln>
                <a:solidFill>
                  <a:prstClr val="white"/>
                </a:solidFill>
                <a:effectLst/>
                <a:uLnTx/>
                <a:uFillTx/>
                <a:latin typeface="Calibri"/>
                <a:ea typeface="+mn-ea"/>
                <a:cs typeface="+mn-cs"/>
              </a:rPr>
              <a:t>2022-2023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800" b="0" i="0" u="none" strike="noStrike" kern="1200" cap="none" spc="0" normalizeH="0" baseline="0" noProof="0" dirty="0">
                <a:ln>
                  <a:noFill/>
                </a:ln>
                <a:solidFill>
                  <a:prstClr val="white"/>
                </a:solidFill>
                <a:effectLst/>
                <a:uLnTx/>
                <a:uFillTx/>
                <a:latin typeface="Calibri"/>
                <a:ea typeface="+mn-ea"/>
                <a:cs typeface="+mn-cs"/>
              </a:rPr>
              <a:t> </a:t>
            </a:r>
            <a:r>
              <a:rPr kumimoji="0" lang="tr-TR" sz="2800" b="0" i="0" u="none" strike="noStrike" kern="1200" cap="none" spc="0" normalizeH="0" baseline="0" noProof="0" dirty="0">
                <a:ln>
                  <a:noFill/>
                </a:ln>
                <a:solidFill>
                  <a:srgbClr val="FF0000"/>
                </a:solidFill>
                <a:effectLst/>
                <a:uLnTx/>
                <a:uFillTx/>
                <a:latin typeface="Calibri"/>
                <a:ea typeface="+mn-ea"/>
                <a:cs typeface="+mn-cs"/>
              </a:rPr>
              <a:t>İstanbul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800" b="0" i="0" u="none" strike="noStrike" kern="1200" cap="none" spc="0" normalizeH="0" baseline="0" noProof="0" dirty="0">
                <a:ln>
                  <a:noFill/>
                </a:ln>
                <a:solidFill>
                  <a:prstClr val="white"/>
                </a:solidFill>
                <a:effectLst/>
                <a:uLnTx/>
                <a:uFillTx/>
                <a:latin typeface="Calibri"/>
                <a:ea typeface="+mn-ea"/>
                <a:cs typeface="+mn-cs"/>
              </a:rPr>
              <a:t>2 ülkeden 3 ortak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Özeti		: </a:t>
            </a:r>
            <a:r>
              <a:rPr kumimoji="0" lang="tr-TR" sz="2800" b="0" i="0" u="none" strike="noStrike" kern="1200" cap="none" spc="0" normalizeH="0" baseline="0" noProof="0" dirty="0">
                <a:ln>
                  <a:noFill/>
                </a:ln>
                <a:solidFill>
                  <a:prstClr val="white"/>
                </a:solidFill>
                <a:effectLst/>
                <a:uLnTx/>
                <a:uFillTx/>
                <a:latin typeface="Calibri"/>
                <a:ea typeface="+mn-ea"/>
                <a:cs typeface="+mn-cs"/>
              </a:rPr>
              <a:t>Projenin amacı dijital müzelerde yeniliğin ve dijital müze kullanımının artırılmasının teşvik edilmesi, bunun için gerekli becerilerin geliştirilmesine katkı sağlanması amaçlanmaktadır. </a:t>
            </a:r>
          </a:p>
        </p:txBody>
      </p:sp>
      <p:sp>
        <p:nvSpPr>
          <p:cNvPr id="5" name="Unvan 1">
            <a:extLst>
              <a:ext uri="{FF2B5EF4-FFF2-40B4-BE49-F238E27FC236}">
                <a16:creationId xmlns:a16="http://schemas.microsoft.com/office/drawing/2014/main" id="{40D27805-64E2-12CA-0EE6-4DAC7933738C}"/>
              </a:ext>
            </a:extLst>
          </p:cNvPr>
          <p:cNvSpPr txBox="1">
            <a:spLocks/>
          </p:cNvSpPr>
          <p:nvPr/>
        </p:nvSpPr>
        <p:spPr>
          <a:xfrm>
            <a:off x="3053670" y="191489"/>
            <a:ext cx="7022659" cy="650462"/>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 Ulusal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1899200702"/>
      </p:ext>
    </p:extLst>
  </p:cSld>
  <p:clrMapOvr>
    <a:masterClrMapping/>
  </p:clrMapOvr>
  <p:transition spd="slow">
    <p:push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403808" y="1111897"/>
            <a:ext cx="11271380"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Yüksek Öğretim Alanında İşbirliği Ortaklıkları:</a:t>
            </a:r>
            <a:endParaRPr kumimoji="0" lang="tr-TR"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a:ea typeface="+mn-ea"/>
                <a:cs typeface="+mn-cs"/>
              </a:rPr>
              <a:t>Digital Transformation of Language Teacher Education with Data-Informed Evidence</a:t>
            </a:r>
            <a:endParaRPr kumimoji="0" lang="tr-TR" sz="2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Bütçe			: 250.000 </a:t>
            </a:r>
            <a:r>
              <a:rPr kumimoji="0" lang="tr-TR" sz="2800" b="0" i="0" u="none" strike="noStrike" kern="1200" cap="none" spc="0" normalizeH="0" baseline="0" noProof="0" dirty="0">
                <a:ln>
                  <a:noFill/>
                </a:ln>
                <a:solidFill>
                  <a:prstClr val="white"/>
                </a:solidFill>
                <a:effectLst/>
                <a:uLnTx/>
                <a:uFillTx/>
                <a:latin typeface="Calibri"/>
                <a:ea typeface="+mn-ea"/>
                <a:cs typeface="+mn-cs"/>
              </a:rPr>
              <a:t>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FF0000"/>
                </a:solidFill>
                <a:effectLst/>
                <a:uLnTx/>
                <a:uFillTx/>
                <a:latin typeface="Calibri"/>
                <a:ea typeface="+mn-ea"/>
                <a:cs typeface="+mn-cs"/>
              </a:rPr>
              <a:t>Koordinatör		: TED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yılı		:</a:t>
            </a:r>
            <a:r>
              <a:rPr kumimoji="0" lang="tr-TR" sz="2800" b="0" i="0" u="none" strike="noStrike" kern="1200" cap="none" spc="0" normalizeH="0" baseline="0" noProof="0" dirty="0">
                <a:ln>
                  <a:noFill/>
                </a:ln>
                <a:solidFill>
                  <a:prstClr val="white"/>
                </a:solidFill>
                <a:effectLst/>
                <a:uLnTx/>
                <a:uFillTx/>
                <a:latin typeface="Calibri"/>
                <a:ea typeface="+mn-ea"/>
                <a:cs typeface="+mn-cs"/>
              </a:rPr>
              <a:t>2024-2026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800" b="0" i="0" u="none" strike="noStrike" kern="1200" cap="none" spc="0" normalizeH="0" baseline="0" noProof="0" dirty="0">
                <a:ln>
                  <a:noFill/>
                </a:ln>
                <a:solidFill>
                  <a:prstClr val="white"/>
                </a:solidFill>
                <a:effectLst/>
                <a:uLnTx/>
                <a:uFillTx/>
                <a:latin typeface="Calibri"/>
                <a:ea typeface="+mn-ea"/>
                <a:cs typeface="+mn-cs"/>
              </a:rPr>
              <a:t> 4 ülkeden 4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Proje özeti		:</a:t>
            </a:r>
            <a:r>
              <a:rPr kumimoji="0" lang="tr-TR" sz="2800" b="0" i="0" u="none" strike="noStrike" kern="1200" cap="none" spc="0" normalizeH="0" baseline="0" noProof="0" dirty="0" err="1">
                <a:ln>
                  <a:noFill/>
                </a:ln>
                <a:solidFill>
                  <a:prstClr val="white"/>
                </a:solidFill>
                <a:effectLst/>
                <a:uLnTx/>
                <a:uFillTx/>
                <a:latin typeface="Calibri"/>
                <a:ea typeface="+mn-ea"/>
                <a:cs typeface="+mn-cs"/>
              </a:rPr>
              <a:t>DigiLTE</a:t>
            </a:r>
            <a:r>
              <a:rPr kumimoji="0" lang="tr-TR" sz="2800" b="0" i="0" u="none" strike="noStrike" kern="1200" cap="none" spc="0" normalizeH="0" baseline="0" noProof="0" dirty="0">
                <a:ln>
                  <a:noFill/>
                </a:ln>
                <a:solidFill>
                  <a:prstClr val="white"/>
                </a:solidFill>
                <a:effectLst/>
                <a:uLnTx/>
                <a:uFillTx/>
                <a:latin typeface="Calibri"/>
                <a:ea typeface="+mn-ea"/>
                <a:cs typeface="+mn-cs"/>
              </a:rPr>
              <a:t> projesinin temel amacı, </a:t>
            </a:r>
            <a:r>
              <a:rPr kumimoji="0" lang="tr-TR" sz="2800" b="0" i="0" u="none" strike="noStrike" kern="1200" cap="none" spc="0" normalizeH="0" baseline="0" noProof="0" dirty="0" err="1">
                <a:ln>
                  <a:noFill/>
                </a:ln>
                <a:solidFill>
                  <a:prstClr val="white"/>
                </a:solidFill>
                <a:effectLst/>
                <a:uLnTx/>
                <a:uFillTx/>
                <a:latin typeface="Calibri"/>
                <a:ea typeface="+mn-ea"/>
                <a:cs typeface="+mn-cs"/>
              </a:rPr>
              <a:t>DigiLTE</a:t>
            </a:r>
            <a:r>
              <a:rPr kumimoji="0" lang="tr-TR" sz="2800" b="0" i="0" u="none" strike="noStrike" kern="1200" cap="none" spc="0" normalizeH="0" baseline="0" noProof="0" dirty="0">
                <a:ln>
                  <a:noFill/>
                </a:ln>
                <a:solidFill>
                  <a:prstClr val="white"/>
                </a:solidFill>
                <a:effectLst/>
                <a:uLnTx/>
                <a:uFillTx/>
                <a:latin typeface="Calibri"/>
                <a:ea typeface="+mn-ea"/>
                <a:cs typeface="+mn-cs"/>
              </a:rPr>
              <a:t> proje ekibinin yükseköğretim dil sınıflarına yönelik konuşma analitiği araştırmalarından elde ettiği veriye dayalı kanıtlardan sistematik olarak yararlanarak dil öğretmeni eğitimi uygulamalarını dijital olarak dönüştürmektir.</a:t>
            </a:r>
          </a:p>
        </p:txBody>
      </p:sp>
      <p:sp>
        <p:nvSpPr>
          <p:cNvPr id="4" name="Unvan 1">
            <a:extLst>
              <a:ext uri="{FF2B5EF4-FFF2-40B4-BE49-F238E27FC236}">
                <a16:creationId xmlns:a16="http://schemas.microsoft.com/office/drawing/2014/main" id="{40D27805-64E2-12CA-0EE6-4DAC7933738C}"/>
              </a:ext>
            </a:extLst>
          </p:cNvPr>
          <p:cNvSpPr txBox="1">
            <a:spLocks/>
          </p:cNvSpPr>
          <p:nvPr/>
        </p:nvSpPr>
        <p:spPr>
          <a:xfrm>
            <a:off x="3053670" y="191489"/>
            <a:ext cx="7022659" cy="650462"/>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 Ulusal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147990072"/>
      </p:ext>
    </p:extLst>
  </p:cSld>
  <p:clrMapOvr>
    <a:masterClrMapping/>
  </p:clrMapOvr>
  <p:transition spd="slow">
    <p:push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559837" y="1287623"/>
            <a:ext cx="10954139" cy="4955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Yenilikçilik için İttifaklar:</a:t>
            </a:r>
            <a:endParaRPr kumimoji="0" lang="tr-TR"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sng" strike="noStrike" kern="1200" cap="none" spc="0" normalizeH="0" baseline="0" noProof="0" dirty="0">
                <a:ln>
                  <a:noFill/>
                </a:ln>
                <a:solidFill>
                  <a:prstClr val="white"/>
                </a:solidFill>
                <a:effectLst/>
                <a:uLnTx/>
                <a:uFillTx/>
                <a:latin typeface="Calibri"/>
                <a:ea typeface="+mn-ea"/>
                <a:cs typeface="+mn-cs"/>
              </a:rPr>
              <a:t>AgTech7: A Knowledge </a:t>
            </a:r>
            <a:r>
              <a:rPr kumimoji="0" lang="tr-TR" sz="1800" b="0" i="0" u="sng" strike="noStrike" kern="1200" cap="none" spc="0" normalizeH="0" baseline="0" noProof="0" dirty="0" err="1">
                <a:ln>
                  <a:noFill/>
                </a:ln>
                <a:solidFill>
                  <a:prstClr val="white"/>
                </a:solidFill>
                <a:effectLst/>
                <a:uLnTx/>
                <a:uFillTx/>
                <a:latin typeface="Calibri"/>
                <a:ea typeface="+mn-ea"/>
                <a:cs typeface="+mn-cs"/>
              </a:rPr>
              <a:t>Alliance</a:t>
            </a:r>
            <a:r>
              <a:rPr kumimoji="0" lang="tr-TR" sz="1800" b="0" i="0" u="sng" strike="noStrike" kern="1200" cap="none" spc="0" normalizeH="0" baseline="0" noProof="0" dirty="0">
                <a:ln>
                  <a:noFill/>
                </a:ln>
                <a:solidFill>
                  <a:prstClr val="white"/>
                </a:solidFill>
                <a:effectLst/>
                <a:uLnTx/>
                <a:uFillTx/>
                <a:latin typeface="Calibri"/>
                <a:ea typeface="+mn-ea"/>
                <a:cs typeface="+mn-cs"/>
              </a:rPr>
              <a:t> of </a:t>
            </a:r>
            <a:r>
              <a:rPr kumimoji="0" lang="tr-TR" sz="1800" b="0" i="0" u="sng" strike="noStrike" kern="1200" cap="none" spc="0" normalizeH="0" baseline="0" noProof="0" dirty="0" err="1">
                <a:ln>
                  <a:noFill/>
                </a:ln>
                <a:solidFill>
                  <a:prstClr val="white"/>
                </a:solidFill>
                <a:effectLst/>
                <a:uLnTx/>
                <a:uFillTx/>
                <a:latin typeface="Calibri"/>
                <a:ea typeface="+mn-ea"/>
                <a:cs typeface="+mn-cs"/>
              </a:rPr>
              <a:t>Agri</a:t>
            </a:r>
            <a:r>
              <a:rPr kumimoji="0" lang="tr-TR" sz="1800" b="0" i="0" u="sng" strike="noStrike" kern="1200" cap="none" spc="0" normalizeH="0" baseline="0" noProof="0" dirty="0">
                <a:ln>
                  <a:noFill/>
                </a:ln>
                <a:solidFill>
                  <a:prstClr val="white"/>
                </a:solidFill>
                <a:effectLst/>
                <a:uLnTx/>
                <a:uFillTx/>
                <a:latin typeface="Calibri"/>
                <a:ea typeface="+mn-ea"/>
                <a:cs typeface="+mn-cs"/>
              </a:rPr>
              <a:t> </a:t>
            </a:r>
            <a:r>
              <a:rPr kumimoji="0" lang="tr-TR" sz="1800" b="0" i="0" u="sng" strike="noStrike" kern="1200" cap="none" spc="0" normalizeH="0" baseline="0" noProof="0" dirty="0" err="1">
                <a:ln>
                  <a:noFill/>
                </a:ln>
                <a:solidFill>
                  <a:prstClr val="white"/>
                </a:solidFill>
                <a:effectLst/>
                <a:uLnTx/>
                <a:uFillTx/>
                <a:latin typeface="Calibri"/>
                <a:ea typeface="+mn-ea"/>
                <a:cs typeface="+mn-cs"/>
              </a:rPr>
              <a:t>Businesses</a:t>
            </a:r>
            <a:r>
              <a:rPr kumimoji="0" lang="tr-TR" sz="1800" b="0" i="0" u="sng" strike="noStrike" kern="1200" cap="none" spc="0" normalizeH="0" baseline="0" noProof="0" dirty="0">
                <a:ln>
                  <a:noFill/>
                </a:ln>
                <a:solidFill>
                  <a:prstClr val="white"/>
                </a:solidFill>
                <a:effectLst/>
                <a:uLnTx/>
                <a:uFillTx/>
                <a:latin typeface="Calibri"/>
                <a:ea typeface="+mn-ea"/>
                <a:cs typeface="+mn-cs"/>
              </a:rPr>
              <a:t>, </a:t>
            </a:r>
            <a:r>
              <a:rPr kumimoji="0" lang="tr-TR" sz="1800" b="0" i="0" u="sng" strike="noStrike" kern="1200" cap="none" spc="0" normalizeH="0" baseline="0" noProof="0" dirty="0" err="1">
                <a:ln>
                  <a:noFill/>
                </a:ln>
                <a:solidFill>
                  <a:prstClr val="white"/>
                </a:solidFill>
                <a:effectLst/>
                <a:uLnTx/>
                <a:uFillTx/>
                <a:latin typeface="Calibri"/>
                <a:ea typeface="+mn-ea"/>
                <a:cs typeface="+mn-cs"/>
              </a:rPr>
              <a:t>Academia</a:t>
            </a:r>
            <a:r>
              <a:rPr kumimoji="0" lang="tr-TR" sz="1800" b="0" i="0" u="sng" strike="noStrike" kern="1200" cap="none" spc="0" normalizeH="0" baseline="0" noProof="0" dirty="0">
                <a:ln>
                  <a:noFill/>
                </a:ln>
                <a:solidFill>
                  <a:prstClr val="white"/>
                </a:solidFill>
                <a:effectLst/>
                <a:uLnTx/>
                <a:uFillTx/>
                <a:latin typeface="Calibri"/>
                <a:ea typeface="+mn-ea"/>
                <a:cs typeface="+mn-cs"/>
              </a:rPr>
              <a:t> </a:t>
            </a:r>
            <a:r>
              <a:rPr kumimoji="0" lang="tr-TR" sz="1800" b="0" i="0" u="sng" strike="noStrike" kern="1200" cap="none" spc="0" normalizeH="0" baseline="0" noProof="0" dirty="0" err="1">
                <a:ln>
                  <a:noFill/>
                </a:ln>
                <a:solidFill>
                  <a:prstClr val="white"/>
                </a:solidFill>
                <a:effectLst/>
                <a:uLnTx/>
                <a:uFillTx/>
                <a:latin typeface="Calibri"/>
                <a:ea typeface="+mn-ea"/>
                <a:cs typeface="+mn-cs"/>
              </a:rPr>
              <a:t>and</a:t>
            </a:r>
            <a:r>
              <a:rPr kumimoji="0" lang="tr-TR" sz="1800" b="0" i="0" u="sng" strike="noStrike" kern="1200" cap="none" spc="0" normalizeH="0" baseline="0" noProof="0" dirty="0">
                <a:ln>
                  <a:noFill/>
                </a:ln>
                <a:solidFill>
                  <a:prstClr val="white"/>
                </a:solidFill>
                <a:effectLst/>
                <a:uLnTx/>
                <a:uFillTx/>
                <a:latin typeface="Calibri"/>
                <a:ea typeface="+mn-ea"/>
                <a:cs typeface="+mn-cs"/>
              </a:rPr>
              <a:t> Business </a:t>
            </a:r>
            <a:r>
              <a:rPr kumimoji="0" lang="tr-TR" sz="1800" b="0" i="0" u="sng" strike="noStrike" kern="1200" cap="none" spc="0" normalizeH="0" baseline="0" noProof="0" dirty="0" err="1">
                <a:ln>
                  <a:noFill/>
                </a:ln>
                <a:solidFill>
                  <a:prstClr val="white"/>
                </a:solidFill>
                <a:effectLst/>
                <a:uLnTx/>
                <a:uFillTx/>
                <a:latin typeface="Calibri"/>
                <a:ea typeface="+mn-ea"/>
                <a:cs typeface="+mn-cs"/>
              </a:rPr>
              <a:t>Angels</a:t>
            </a:r>
            <a:r>
              <a:rPr kumimoji="0" lang="tr-TR" sz="1800" b="0" i="0" u="sng" strike="noStrike" kern="1200" cap="none" spc="0" normalizeH="0" baseline="0" noProof="0" dirty="0">
                <a:ln>
                  <a:noFill/>
                </a:ln>
                <a:solidFill>
                  <a:prstClr val="white"/>
                </a:solidFill>
                <a:effectLst/>
                <a:uLnTx/>
                <a:uFillTx/>
                <a:latin typeface="Calibri"/>
                <a:ea typeface="+mn-ea"/>
                <a:cs typeface="+mn-cs"/>
              </a:rPr>
              <a:t> </a:t>
            </a:r>
            <a:r>
              <a:rPr kumimoji="0" lang="tr-TR" sz="1800" b="0" i="0" u="sng" strike="noStrike" kern="1200" cap="none" spc="0" normalizeH="0" baseline="0" noProof="0" dirty="0" err="1">
                <a:ln>
                  <a:noFill/>
                </a:ln>
                <a:solidFill>
                  <a:prstClr val="white"/>
                </a:solidFill>
                <a:effectLst/>
                <a:uLnTx/>
                <a:uFillTx/>
                <a:latin typeface="Calibri"/>
                <a:ea typeface="+mn-ea"/>
                <a:cs typeface="+mn-cs"/>
              </a:rPr>
              <a:t>for</a:t>
            </a:r>
            <a:r>
              <a:rPr kumimoji="0" lang="tr-TR" sz="1800" b="0" i="0" u="sng" strike="noStrike" kern="1200" cap="none" spc="0" normalizeH="0" baseline="0" noProof="0" dirty="0">
                <a:ln>
                  <a:noFill/>
                </a:ln>
                <a:solidFill>
                  <a:prstClr val="white"/>
                </a:solidFill>
                <a:effectLst/>
                <a:uLnTx/>
                <a:uFillTx/>
                <a:latin typeface="Calibri"/>
                <a:ea typeface="+mn-ea"/>
                <a:cs typeface="+mn-cs"/>
              </a:rPr>
              <a:t> </a:t>
            </a:r>
            <a:r>
              <a:rPr kumimoji="0" lang="tr-TR" sz="1800" b="0" i="0" u="sng" strike="noStrike" kern="1200" cap="none" spc="0" normalizeH="0" baseline="0" noProof="0" dirty="0" err="1">
                <a:ln>
                  <a:noFill/>
                </a:ln>
                <a:solidFill>
                  <a:prstClr val="white"/>
                </a:solidFill>
                <a:effectLst/>
                <a:uLnTx/>
                <a:uFillTx/>
                <a:latin typeface="Calibri"/>
                <a:ea typeface="+mn-ea"/>
                <a:cs typeface="+mn-cs"/>
              </a:rPr>
              <a:t>Disruptive</a:t>
            </a:r>
            <a:r>
              <a:rPr kumimoji="0" lang="tr-TR" sz="1800" b="0" i="0" u="sng" strike="noStrike" kern="1200" cap="none" spc="0" normalizeH="0" baseline="0" noProof="0" dirty="0">
                <a:ln>
                  <a:noFill/>
                </a:ln>
                <a:solidFill>
                  <a:prstClr val="white"/>
                </a:solidFill>
                <a:effectLst/>
                <a:uLnTx/>
                <a:uFillTx/>
                <a:latin typeface="Calibri"/>
                <a:ea typeface="+mn-ea"/>
                <a:cs typeface="+mn-cs"/>
              </a:rPr>
              <a:t> Farm-</a:t>
            </a:r>
            <a:r>
              <a:rPr kumimoji="0" lang="tr-TR" sz="1800" b="0" i="0" u="sng" strike="noStrike" kern="1200" cap="none" spc="0" normalizeH="0" baseline="0" noProof="0" dirty="0" err="1">
                <a:ln>
                  <a:noFill/>
                </a:ln>
                <a:solidFill>
                  <a:prstClr val="white"/>
                </a:solidFill>
                <a:effectLst/>
                <a:uLnTx/>
                <a:uFillTx/>
                <a:latin typeface="Calibri"/>
                <a:ea typeface="+mn-ea"/>
                <a:cs typeface="+mn-cs"/>
              </a:rPr>
              <a:t>to</a:t>
            </a:r>
            <a:r>
              <a:rPr kumimoji="0" lang="tr-TR" sz="1800" b="0" i="0" u="sng" strike="noStrike" kern="1200" cap="none" spc="0" normalizeH="0" baseline="0" noProof="0" dirty="0">
                <a:ln>
                  <a:noFill/>
                </a:ln>
                <a:solidFill>
                  <a:prstClr val="white"/>
                </a:solidFill>
                <a:effectLst/>
                <a:uLnTx/>
                <a:uFillTx/>
                <a:latin typeface="Calibri"/>
                <a:ea typeface="+mn-ea"/>
                <a:cs typeface="+mn-cs"/>
              </a:rPr>
              <a:t>-</a:t>
            </a:r>
            <a:r>
              <a:rPr kumimoji="0" lang="tr-TR" sz="1800" b="0" i="0" u="sng" strike="noStrike" kern="1200" cap="none" spc="0" normalizeH="0" baseline="0" noProof="0" dirty="0" err="1">
                <a:ln>
                  <a:noFill/>
                </a:ln>
                <a:solidFill>
                  <a:prstClr val="white"/>
                </a:solidFill>
                <a:effectLst/>
                <a:uLnTx/>
                <a:uFillTx/>
                <a:latin typeface="Calibri"/>
                <a:ea typeface="+mn-ea"/>
                <a:cs typeface="+mn-cs"/>
              </a:rPr>
              <a:t>Work</a:t>
            </a:r>
            <a:r>
              <a:rPr kumimoji="0" lang="tr-TR" sz="1800" b="0" i="0" u="sng" strike="noStrike" kern="1200" cap="none" spc="0" normalizeH="0" baseline="0" noProof="0" dirty="0">
                <a:ln>
                  <a:noFill/>
                </a:ln>
                <a:solidFill>
                  <a:prstClr val="white"/>
                </a:solidFill>
                <a:effectLst/>
                <a:uLnTx/>
                <a:uFillTx/>
                <a:latin typeface="Calibri"/>
                <a:ea typeface="+mn-ea"/>
                <a:cs typeface="+mn-cs"/>
              </a:rPr>
              <a:t> </a:t>
            </a:r>
            <a:r>
              <a:rPr kumimoji="0" lang="tr-TR" sz="1800" b="0" i="0" u="sng" strike="noStrike" kern="1200" cap="none" spc="0" normalizeH="0" baseline="0" noProof="0" dirty="0" err="1">
                <a:ln>
                  <a:noFill/>
                </a:ln>
                <a:solidFill>
                  <a:prstClr val="white"/>
                </a:solidFill>
                <a:effectLst/>
                <a:uLnTx/>
                <a:uFillTx/>
                <a:latin typeface="Calibri"/>
                <a:ea typeface="+mn-ea"/>
                <a:cs typeface="+mn-cs"/>
              </a:rPr>
              <a:t>Agri-Tech</a:t>
            </a:r>
            <a:r>
              <a:rPr kumimoji="0" lang="tr-TR" sz="1800" b="0" i="0" u="sng" strike="noStrike" kern="1200" cap="none" spc="0" normalizeH="0" baseline="0" noProof="0" dirty="0">
                <a:ln>
                  <a:noFill/>
                </a:ln>
                <a:solidFill>
                  <a:prstClr val="white"/>
                </a:solidFill>
                <a:effectLst/>
                <a:uLnTx/>
                <a:uFillTx/>
                <a:latin typeface="Calibri"/>
                <a:ea typeface="+mn-ea"/>
                <a:cs typeface="+mn-cs"/>
              </a:rPr>
              <a:t>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Proje Dönemi	</a:t>
            </a:r>
            <a:r>
              <a:rPr kumimoji="0" lang="tr-TR" sz="1800" b="0" i="0" u="none" strike="noStrike" kern="1200" cap="none" spc="0" normalizeH="0" baseline="0" noProof="0" dirty="0">
                <a:ln>
                  <a:noFill/>
                </a:ln>
                <a:solidFill>
                  <a:prstClr val="white"/>
                </a:solidFill>
                <a:effectLst/>
                <a:uLnTx/>
                <a:uFillTx/>
                <a:latin typeface="Calibri"/>
                <a:ea typeface="+mn-ea"/>
                <a:cs typeface="+mn-cs"/>
              </a:rPr>
              <a:t>:2022-2025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1800" b="0" i="0" u="none" strike="noStrike" kern="1200" cap="none" spc="0" normalizeH="0" baseline="0" noProof="0" dirty="0">
                <a:ln>
                  <a:noFill/>
                </a:ln>
                <a:solidFill>
                  <a:prstClr val="white"/>
                </a:solidFill>
                <a:effectLst/>
                <a:uLnTx/>
                <a:uFillTx/>
                <a:latin typeface="Calibri"/>
                <a:ea typeface="+mn-ea"/>
                <a:cs typeface="+mn-cs"/>
              </a:rPr>
              <a:t>: </a:t>
            </a:r>
            <a:r>
              <a:rPr kumimoji="0" lang="tr-TR" sz="1800" b="0" i="0" u="none" strike="noStrike" kern="1200" cap="none" spc="0" normalizeH="0" baseline="0" noProof="0" dirty="0" err="1">
                <a:ln>
                  <a:noFill/>
                </a:ln>
                <a:solidFill>
                  <a:prstClr val="white"/>
                </a:solidFill>
                <a:effectLst/>
                <a:uLnTx/>
                <a:uFillTx/>
                <a:latin typeface="Calibri"/>
                <a:ea typeface="+mn-ea"/>
                <a:cs typeface="+mn-cs"/>
              </a:rPr>
              <a:t>Novi</a:t>
            </a:r>
            <a:r>
              <a:rPr kumimoji="0" lang="tr-TR" sz="1800" b="0" i="0" u="none" strike="noStrike" kern="1200" cap="none" spc="0" normalizeH="0" baseline="0" noProof="0" dirty="0">
                <a:ln>
                  <a:noFill/>
                </a:ln>
                <a:solidFill>
                  <a:prstClr val="white"/>
                </a:solidFill>
                <a:effectLst/>
                <a:uLnTx/>
                <a:uFillTx/>
                <a:latin typeface="Calibri"/>
                <a:ea typeface="+mn-ea"/>
                <a:cs typeface="+mn-cs"/>
              </a:rPr>
              <a:t> Sad Üniversitesi/Sırbistan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1800" b="0" i="0" u="none" strike="noStrike" kern="1200" cap="none" spc="0" normalizeH="0" baseline="0" noProof="0" dirty="0">
                <a:ln>
                  <a:noFill/>
                </a:ln>
                <a:solidFill>
                  <a:prstClr val="white"/>
                </a:solidFill>
                <a:effectLst/>
                <a:uLnTx/>
                <a:uFillTx/>
                <a:latin typeface="Calibri"/>
                <a:ea typeface="+mn-ea"/>
                <a:cs typeface="+mn-cs"/>
              </a:rPr>
              <a:t> 5 ülkeden 7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Bütçe		:</a:t>
            </a:r>
            <a:r>
              <a:rPr kumimoji="0" lang="tr-TR" sz="1800" b="0" i="0" u="none" strike="noStrike" kern="1200" cap="none" spc="0" normalizeH="0" baseline="0" noProof="0" dirty="0">
                <a:ln>
                  <a:noFill/>
                </a:ln>
                <a:solidFill>
                  <a:prstClr val="white"/>
                </a:solidFill>
                <a:effectLst/>
                <a:uLnTx/>
                <a:uFillTx/>
                <a:latin typeface="Calibri"/>
                <a:ea typeface="+mn-ea"/>
                <a:cs typeface="+mn-cs"/>
              </a:rPr>
              <a:t> 893.455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EA3F33"/>
                </a:solidFill>
                <a:effectLst/>
                <a:uLnTx/>
                <a:uFillTx/>
                <a:latin typeface="Calibri"/>
                <a:ea typeface="+mn-ea"/>
                <a:cs typeface="+mn-cs"/>
              </a:rPr>
              <a:t>Türkiye’den ortak: Yaşar Üniversitesi ve </a:t>
            </a:r>
            <a:r>
              <a:rPr kumimoji="0" lang="tr-TR" sz="1800" b="1" i="0" u="none" strike="noStrike" kern="1200" cap="none" spc="0" normalizeH="0" baseline="0" noProof="0" dirty="0" err="1">
                <a:ln>
                  <a:noFill/>
                </a:ln>
                <a:solidFill>
                  <a:srgbClr val="EA3F33"/>
                </a:solidFill>
                <a:effectLst/>
                <a:uLnTx/>
                <a:uFillTx/>
                <a:latin typeface="Calibri"/>
                <a:ea typeface="+mn-ea"/>
                <a:cs typeface="+mn-cs"/>
              </a:rPr>
              <a:t>Camli</a:t>
            </a:r>
            <a:r>
              <a:rPr kumimoji="0" lang="tr-TR" sz="1800" b="1" i="0" u="none" strike="noStrike" kern="1200" cap="none" spc="0" normalizeH="0" baseline="0" noProof="0" dirty="0">
                <a:ln>
                  <a:noFill/>
                </a:ln>
                <a:solidFill>
                  <a:srgbClr val="EA3F33"/>
                </a:solidFill>
                <a:effectLst/>
                <a:uLnTx/>
                <a:uFillTx/>
                <a:latin typeface="Calibri"/>
                <a:ea typeface="+mn-ea"/>
                <a:cs typeface="+mn-cs"/>
              </a:rPr>
              <a:t> Yem Besicilik San. ve Tic. A.Ş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Proje Özeti	</a:t>
            </a:r>
            <a:r>
              <a:rPr kumimoji="0" lang="tr-TR" sz="1800" b="0" i="0" u="none" strike="noStrike" kern="1200" cap="none" spc="0" normalizeH="0" baseline="0" noProof="0" dirty="0">
                <a:ln>
                  <a:noFill/>
                </a:ln>
                <a:solidFill>
                  <a:prstClr val="white"/>
                </a:solidFill>
                <a:effectLst/>
                <a:uLnTx/>
                <a:uFillTx/>
                <a:latin typeface="Calibri"/>
                <a:ea typeface="+mn-ea"/>
                <a:cs typeface="+mn-cs"/>
              </a:rPr>
              <a:t>: Avrupa Yükseköğrenim Kurumları ve Araştırma Enstitülerinde okuyan öğrenciler ile bu kurumlardaki kuluçkalık yöneticileri, tarım ve gıda girişimcileri ve yatırım meleklerinin tarladan sofraya gıda tarım teknolojileri uygulamaları hakkındaki bilgi birikimleri ve pratiklerini kayda değer biçimde artırmayı amaçlayan proje;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Çiftlik yönetimi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Tarım gıda zinciri için </a:t>
            </a:r>
            <a:r>
              <a:rPr kumimoji="0" lang="tr-TR" sz="1800" b="0" i="0" u="none" strike="noStrike" kern="1200" cap="none" spc="0" normalizeH="0" baseline="0" noProof="0" dirty="0" err="1">
                <a:ln>
                  <a:noFill/>
                </a:ln>
                <a:solidFill>
                  <a:prstClr val="white"/>
                </a:solidFill>
                <a:effectLst/>
                <a:uLnTx/>
                <a:uFillTx/>
                <a:latin typeface="Calibri"/>
                <a:ea typeface="+mn-ea"/>
                <a:cs typeface="+mn-cs"/>
              </a:rPr>
              <a:t>blochchain</a:t>
            </a:r>
            <a:r>
              <a:rPr kumimoji="0" lang="tr-TR" sz="1800" b="0" i="0" u="none" strike="noStrike" kern="1200" cap="none" spc="0" normalizeH="0" baseline="0" noProof="0" dirty="0">
                <a:ln>
                  <a:noFill/>
                </a:ln>
                <a:solidFill>
                  <a:prstClr val="white"/>
                </a:solidFill>
                <a:effectLst/>
                <a:uLnTx/>
                <a:uFillTx/>
                <a:latin typeface="Calibri"/>
                <a:ea typeface="+mn-ea"/>
                <a:cs typeface="+mn-cs"/>
              </a:rPr>
              <a:t> kullanımı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Tarım finansmanında sigorta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 Gıda ürünlerinin pazarlanmasında pazarlama teknikleri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 Gıda girişimciliği konuları kapsayan yeni ve yenilikçi bir eğitim programı sunmaktadır</a:t>
            </a:r>
          </a:p>
        </p:txBody>
      </p:sp>
      <p:sp>
        <p:nvSpPr>
          <p:cNvPr id="6" name="Unvan 1">
            <a:extLst>
              <a:ext uri="{FF2B5EF4-FFF2-40B4-BE49-F238E27FC236}">
                <a16:creationId xmlns:a16="http://schemas.microsoft.com/office/drawing/2014/main" id="{40D27805-64E2-12CA-0EE6-4DAC7933738C}"/>
              </a:ext>
            </a:extLst>
          </p:cNvPr>
          <p:cNvSpPr txBox="1">
            <a:spLocks/>
          </p:cNvSpPr>
          <p:nvPr/>
        </p:nvSpPr>
        <p:spPr>
          <a:xfrm>
            <a:off x="3270287" y="154897"/>
            <a:ext cx="6895689"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İşbirliği/Merkezi</a:t>
            </a:r>
          </a:p>
        </p:txBody>
      </p:sp>
    </p:spTree>
    <p:extLst>
      <p:ext uri="{BB962C8B-B14F-4D97-AF65-F5344CB8AC3E}">
        <p14:creationId xmlns:p14="http://schemas.microsoft.com/office/powerpoint/2010/main" val="252886717"/>
      </p:ext>
    </p:extLst>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4A9AB27-61C5-49C7-83EB-F8DAA989FC66}"/>
              </a:ext>
            </a:extLst>
          </p:cNvPr>
          <p:cNvSpPr txBox="1"/>
          <p:nvPr/>
        </p:nvSpPr>
        <p:spPr>
          <a:xfrm>
            <a:off x="395536" y="1556792"/>
            <a:ext cx="8424936" cy="240065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Eğitim/Okul Ücreti (</a:t>
            </a:r>
            <a:r>
              <a:rPr kumimoji="0" lang="tr-TR" altLang="tr-TR" sz="20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22.000 </a:t>
            </a:r>
            <a:r>
              <a:rPr kumimoji="0" lang="tr-TR" altLang="tr-TR" sz="20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avro’ya</a:t>
            </a:r>
            <a:r>
              <a:rPr kumimoji="0" lang="tr-TR" altLang="tr-TR" sz="20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kadar</a:t>
            </a: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Sabit Ödenek </a:t>
            </a: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tr-TR" sz="20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3</a:t>
            </a:r>
            <a:r>
              <a:rPr kumimoji="0" lang="en-US" sz="20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tr-TR" sz="20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500 avro</a:t>
            </a: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p>
          <a:p>
            <a:pPr marL="266700" marR="0" lvl="1" indent="0" algn="just"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Vize-pasaport, eğitim materyali, seyahat, çalışma ziyareti, yerel makamlara kayıt, sağlık ve sigorta ile her türlü vergi vb. masraflar için kullanılmak üzere bir defaya mahsus verilir.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alt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Aylık Yaşam Ücreti* </a:t>
            </a: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tr-TR" sz="20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gidilecek ev sahibi ülkeye göre farklılık gösterir</a:t>
            </a: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p>
        </p:txBody>
      </p:sp>
      <p:pic>
        <p:nvPicPr>
          <p:cNvPr id="4" name="Resim 3" descr="çizgi film, sarı içeren bir resim&#10;&#10;Açıklama otomatik olarak oluşturuldu">
            <a:extLst>
              <a:ext uri="{FF2B5EF4-FFF2-40B4-BE49-F238E27FC236}">
                <a16:creationId xmlns:a16="http://schemas.microsoft.com/office/drawing/2014/main" id="{1484F9EF-9C7F-B69C-3ADA-B3468FCE4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28" y="1153331"/>
            <a:ext cx="4472018" cy="3496400"/>
          </a:xfrm>
          <a:prstGeom prst="rect">
            <a:avLst/>
          </a:prstGeom>
        </p:spPr>
      </p:pic>
      <p:sp>
        <p:nvSpPr>
          <p:cNvPr id="5" name="Metin kutusu 5">
            <a:extLst>
              <a:ext uri="{FF2B5EF4-FFF2-40B4-BE49-F238E27FC236}">
                <a16:creationId xmlns:a16="http://schemas.microsoft.com/office/drawing/2014/main" id="{613A2C2E-2B26-F12B-99BD-0944270997DC}"/>
              </a:ext>
            </a:extLst>
          </p:cNvPr>
          <p:cNvSpPr txBox="1"/>
          <p:nvPr/>
        </p:nvSpPr>
        <p:spPr>
          <a:xfrm>
            <a:off x="450166" y="4511623"/>
            <a:ext cx="815926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*Konaklama, yiyecek, iletişim, yerel ulaşım, kültürel faaliyetler vb. harcamalar için sağlanacak toplam burs miktarı ev sahibi ülkede geçirilecek süreye göre hesaplanır.</a:t>
            </a:r>
          </a:p>
        </p:txBody>
      </p:sp>
      <p:sp>
        <p:nvSpPr>
          <p:cNvPr id="6" name="Title 1"/>
          <p:cNvSpPr txBox="1">
            <a:spLocks/>
          </p:cNvSpPr>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JEAN MONNET BURS PROGRAMI</a:t>
            </a:r>
            <a:endParaRPr kumimoji="0" lang="en-GB"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2015108001"/>
      </p:ext>
    </p:extLst>
  </p:cSld>
  <p:clrMapOvr>
    <a:masterClrMapping/>
  </p:clrMapOvr>
  <p:transition spd="slow">
    <p:push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59838" y="1384366"/>
            <a:ext cx="11392677" cy="49244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Mesleki Mükemmeliyet Merkezi: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0" i="0" u="sng" strike="noStrike" kern="1200" cap="none" spc="0" normalizeH="0" baseline="0" noProof="0" dirty="0">
                <a:ln>
                  <a:noFill/>
                </a:ln>
                <a:solidFill>
                  <a:prstClr val="white"/>
                </a:solidFill>
                <a:effectLst/>
                <a:uLnTx/>
                <a:uFillTx/>
                <a:latin typeface="Calibri"/>
                <a:ea typeface="+mn-ea"/>
                <a:cs typeface="+mn-cs"/>
              </a:rPr>
              <a:t>AEDIL COVE: </a:t>
            </a:r>
            <a:r>
              <a:rPr kumimoji="0" lang="tr-TR" sz="2200" b="0" i="0" u="sng" strike="noStrike" kern="1200" cap="none" spc="0" normalizeH="0" baseline="0" noProof="0" dirty="0" err="1">
                <a:ln>
                  <a:noFill/>
                </a:ln>
                <a:solidFill>
                  <a:prstClr val="white"/>
                </a:solidFill>
                <a:effectLst/>
                <a:uLnTx/>
                <a:uFillTx/>
                <a:latin typeface="Calibri"/>
                <a:ea typeface="+mn-ea"/>
                <a:cs typeface="+mn-cs"/>
              </a:rPr>
              <a:t>European</a:t>
            </a:r>
            <a:r>
              <a:rPr kumimoji="0" lang="tr-TR" sz="2200" b="0" i="0" u="sng" strike="noStrike" kern="1200" cap="none" spc="0" normalizeH="0" baseline="0" noProof="0" dirty="0">
                <a:ln>
                  <a:noFill/>
                </a:ln>
                <a:solidFill>
                  <a:prstClr val="white"/>
                </a:solidFill>
                <a:effectLst/>
                <a:uLnTx/>
                <a:uFillTx/>
                <a:latin typeface="Calibri"/>
                <a:ea typeface="+mn-ea"/>
                <a:cs typeface="+mn-cs"/>
              </a:rPr>
              <a:t> </a:t>
            </a:r>
            <a:r>
              <a:rPr kumimoji="0" lang="tr-TR" sz="2200" b="0" i="0" u="sng" strike="noStrike" kern="1200" cap="none" spc="0" normalizeH="0" baseline="0" noProof="0" dirty="0" err="1">
                <a:ln>
                  <a:noFill/>
                </a:ln>
                <a:solidFill>
                  <a:prstClr val="white"/>
                </a:solidFill>
                <a:effectLst/>
                <a:uLnTx/>
                <a:uFillTx/>
                <a:latin typeface="Calibri"/>
                <a:ea typeface="+mn-ea"/>
                <a:cs typeface="+mn-cs"/>
              </a:rPr>
              <a:t>Excellence</a:t>
            </a:r>
            <a:r>
              <a:rPr kumimoji="0" lang="tr-TR" sz="2200" b="0" i="0" u="sng" strike="noStrike" kern="1200" cap="none" spc="0" normalizeH="0" baseline="0" noProof="0" dirty="0">
                <a:ln>
                  <a:noFill/>
                </a:ln>
                <a:solidFill>
                  <a:prstClr val="white"/>
                </a:solidFill>
                <a:effectLst/>
                <a:uLnTx/>
                <a:uFillTx/>
                <a:latin typeface="Calibri"/>
                <a:ea typeface="+mn-ea"/>
                <a:cs typeface="+mn-cs"/>
              </a:rPr>
              <a:t> in </a:t>
            </a:r>
            <a:r>
              <a:rPr kumimoji="0" lang="tr-TR" sz="2200" b="0" i="0" u="sng" strike="noStrike" kern="1200" cap="none" spc="0" normalizeH="0" baseline="0" noProof="0" dirty="0" err="1">
                <a:ln>
                  <a:noFill/>
                </a:ln>
                <a:solidFill>
                  <a:prstClr val="white"/>
                </a:solidFill>
                <a:effectLst/>
                <a:uLnTx/>
                <a:uFillTx/>
                <a:latin typeface="Calibri"/>
                <a:ea typeface="+mn-ea"/>
                <a:cs typeface="+mn-cs"/>
              </a:rPr>
              <a:t>Dairy</a:t>
            </a:r>
            <a:r>
              <a:rPr kumimoji="0" lang="tr-TR" sz="2200" b="0" i="0" u="sng" strike="noStrike" kern="1200" cap="none" spc="0" normalizeH="0" baseline="0" noProof="0" dirty="0">
                <a:ln>
                  <a:noFill/>
                </a:ln>
                <a:solidFill>
                  <a:prstClr val="white"/>
                </a:solidFill>
                <a:effectLst/>
                <a:uLnTx/>
                <a:uFillTx/>
                <a:latin typeface="Calibri"/>
                <a:ea typeface="+mn-ea"/>
                <a:cs typeface="+mn-cs"/>
              </a:rPr>
              <a:t>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2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Bütçe		:</a:t>
            </a:r>
            <a:r>
              <a:rPr kumimoji="0" lang="tr-TR" sz="2200" b="0" i="0" u="none" strike="noStrike" kern="1200" cap="none" spc="0" normalizeH="0" baseline="0" noProof="0" dirty="0">
                <a:ln>
                  <a:noFill/>
                </a:ln>
                <a:solidFill>
                  <a:prstClr val="white"/>
                </a:solidFill>
                <a:effectLst/>
                <a:uLnTx/>
                <a:uFillTx/>
                <a:latin typeface="Calibri"/>
                <a:ea typeface="+mn-ea"/>
                <a:cs typeface="+mn-cs"/>
              </a:rPr>
              <a:t>1.750.000 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Proje Yılı	: </a:t>
            </a:r>
            <a:r>
              <a:rPr kumimoji="0" lang="tr-TR" sz="2200" b="0" i="0" u="none" strike="noStrike" kern="1200" cap="none" spc="0" normalizeH="0" baseline="0" noProof="0" dirty="0">
                <a:ln>
                  <a:noFill/>
                </a:ln>
                <a:solidFill>
                  <a:prstClr val="white"/>
                </a:solidFill>
                <a:effectLst/>
                <a:uLnTx/>
                <a:uFillTx/>
                <a:latin typeface="Calibri"/>
                <a:ea typeface="+mn-ea"/>
                <a:cs typeface="+mn-cs"/>
              </a:rPr>
              <a:t>2022-2026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Koordinatör	:</a:t>
            </a:r>
            <a:r>
              <a:rPr kumimoji="0" lang="tr-TR" sz="2200" b="0" i="0" u="none" strike="noStrike" kern="1200" cap="none" spc="0" normalizeH="0" baseline="0" noProof="0" dirty="0">
                <a:ln>
                  <a:noFill/>
                </a:ln>
                <a:solidFill>
                  <a:prstClr val="white"/>
                </a:solidFill>
                <a:effectLst/>
                <a:uLnTx/>
                <a:uFillTx/>
                <a:latin typeface="Calibri"/>
                <a:ea typeface="+mn-ea"/>
                <a:cs typeface="+mn-cs"/>
              </a:rPr>
              <a:t> </a:t>
            </a:r>
            <a:r>
              <a:rPr kumimoji="0" lang="tr-TR" sz="2200" b="0" i="0" u="none" strike="noStrike" kern="1200" cap="none" spc="0" normalizeH="0" baseline="0" noProof="0" dirty="0" err="1">
                <a:ln>
                  <a:noFill/>
                </a:ln>
                <a:solidFill>
                  <a:prstClr val="white"/>
                </a:solidFill>
                <a:effectLst/>
                <a:uLnTx/>
                <a:uFillTx/>
                <a:latin typeface="Calibri"/>
                <a:ea typeface="+mn-ea"/>
                <a:cs typeface="+mn-cs"/>
              </a:rPr>
              <a:t>Foreningen</a:t>
            </a:r>
            <a:r>
              <a:rPr kumimoji="0" lang="tr-TR" sz="2200" b="0" i="0" u="none" strike="noStrike" kern="1200" cap="none" spc="0" normalizeH="0" baseline="0" noProof="0" dirty="0">
                <a:ln>
                  <a:noFill/>
                </a:ln>
                <a:solidFill>
                  <a:prstClr val="white"/>
                </a:solidFill>
                <a:effectLst/>
                <a:uLnTx/>
                <a:uFillTx/>
                <a:latin typeface="Calibri"/>
                <a:ea typeface="+mn-ea"/>
                <a:cs typeface="+mn-cs"/>
              </a:rPr>
              <a:t> Af </a:t>
            </a:r>
            <a:r>
              <a:rPr kumimoji="0" lang="tr-TR" sz="2200" b="0" i="0" u="none" strike="noStrike" kern="1200" cap="none" spc="0" normalizeH="0" baseline="0" noProof="0" dirty="0" err="1">
                <a:ln>
                  <a:noFill/>
                </a:ln>
                <a:solidFill>
                  <a:prstClr val="white"/>
                </a:solidFill>
                <a:effectLst/>
                <a:uLnTx/>
                <a:uFillTx/>
                <a:latin typeface="Calibri"/>
                <a:ea typeface="+mn-ea"/>
                <a:cs typeface="+mn-cs"/>
              </a:rPr>
              <a:t>Mejeriledere</a:t>
            </a:r>
            <a:r>
              <a:rPr kumimoji="0" lang="tr-TR" sz="2200" b="0" i="0" u="none" strike="noStrike" kern="1200" cap="none" spc="0" normalizeH="0" baseline="0" noProof="0" dirty="0">
                <a:ln>
                  <a:noFill/>
                </a:ln>
                <a:solidFill>
                  <a:prstClr val="white"/>
                </a:solidFill>
                <a:effectLst/>
                <a:uLnTx/>
                <a:uFillTx/>
                <a:latin typeface="Calibri"/>
                <a:ea typeface="+mn-ea"/>
                <a:cs typeface="+mn-cs"/>
              </a:rPr>
              <a:t> </a:t>
            </a:r>
            <a:r>
              <a:rPr kumimoji="0" lang="tr-TR" sz="2200" b="0" i="0" u="none" strike="noStrike" kern="1200" cap="none" spc="0" normalizeH="0" baseline="0" noProof="0" dirty="0" err="1">
                <a:ln>
                  <a:noFill/>
                </a:ln>
                <a:solidFill>
                  <a:prstClr val="white"/>
                </a:solidFill>
                <a:effectLst/>
                <a:uLnTx/>
                <a:uFillTx/>
                <a:latin typeface="Calibri"/>
                <a:ea typeface="+mn-ea"/>
                <a:cs typeface="+mn-cs"/>
              </a:rPr>
              <a:t>Og</a:t>
            </a:r>
            <a:r>
              <a:rPr kumimoji="0" lang="tr-TR" sz="2200" b="0" i="0" u="none" strike="noStrike" kern="1200" cap="none" spc="0" normalizeH="0" baseline="0" noProof="0" dirty="0">
                <a:ln>
                  <a:noFill/>
                </a:ln>
                <a:solidFill>
                  <a:prstClr val="white"/>
                </a:solidFill>
                <a:effectLst/>
                <a:uLnTx/>
                <a:uFillTx/>
                <a:latin typeface="Calibri"/>
                <a:ea typeface="+mn-ea"/>
                <a:cs typeface="+mn-cs"/>
              </a:rPr>
              <a:t> </a:t>
            </a:r>
            <a:r>
              <a:rPr kumimoji="0" lang="tr-TR" sz="2200" b="0" i="0" u="none" strike="noStrike" kern="1200" cap="none" spc="0" normalizeH="0" baseline="0" noProof="0" dirty="0" err="1">
                <a:ln>
                  <a:noFill/>
                </a:ln>
                <a:solidFill>
                  <a:prstClr val="white"/>
                </a:solidFill>
                <a:effectLst/>
                <a:uLnTx/>
                <a:uFillTx/>
                <a:latin typeface="Calibri"/>
                <a:ea typeface="+mn-ea"/>
                <a:cs typeface="+mn-cs"/>
              </a:rPr>
              <a:t>Funktionaerer</a:t>
            </a:r>
            <a:r>
              <a:rPr kumimoji="0" lang="tr-TR" sz="2200" b="0" i="0" u="none" strike="noStrike" kern="1200" cap="none" spc="0" normalizeH="0" baseline="0" noProof="0" dirty="0">
                <a:ln>
                  <a:noFill/>
                </a:ln>
                <a:solidFill>
                  <a:prstClr val="white"/>
                </a:solidFill>
                <a:effectLst/>
                <a:uLnTx/>
                <a:uFillTx/>
                <a:latin typeface="Calibri"/>
                <a:ea typeface="+mn-ea"/>
                <a:cs typeface="+mn-cs"/>
              </a:rPr>
              <a:t> </a:t>
            </a:r>
            <a:r>
              <a:rPr kumimoji="0" lang="tr-TR" sz="2200" b="0" i="0" u="none" strike="noStrike" kern="1200" cap="none" spc="0" normalizeH="0" baseline="0" noProof="0" dirty="0" err="1">
                <a:ln>
                  <a:noFill/>
                </a:ln>
                <a:solidFill>
                  <a:prstClr val="white"/>
                </a:solidFill>
                <a:effectLst/>
                <a:uLnTx/>
                <a:uFillTx/>
                <a:latin typeface="Calibri"/>
                <a:ea typeface="+mn-ea"/>
                <a:cs typeface="+mn-cs"/>
              </a:rPr>
              <a:t>Forening</a:t>
            </a:r>
            <a:r>
              <a:rPr kumimoji="0" lang="tr-TR" sz="2200" b="0" i="0" u="none" strike="noStrike" kern="1200" cap="none" spc="0" normalizeH="0" baseline="0" noProof="0" dirty="0">
                <a:ln>
                  <a:noFill/>
                </a:ln>
                <a:solidFill>
                  <a:prstClr val="white"/>
                </a:solidFill>
                <a:effectLst/>
                <a:uLnTx/>
                <a:uFillTx/>
                <a:latin typeface="Calibri"/>
                <a:ea typeface="+mn-ea"/>
                <a:cs typeface="+mn-cs"/>
              </a:rPr>
              <a:t>/ Danimarka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Konsorsiyum	: </a:t>
            </a:r>
            <a:r>
              <a:rPr kumimoji="0" lang="tr-TR" sz="2200" b="0" i="0" u="none" strike="noStrike" kern="1200" cap="none" spc="0" normalizeH="0" baseline="0" noProof="0" dirty="0">
                <a:ln>
                  <a:noFill/>
                </a:ln>
                <a:solidFill>
                  <a:prstClr val="white"/>
                </a:solidFill>
                <a:effectLst/>
                <a:uLnTx/>
                <a:uFillTx/>
                <a:latin typeface="Calibri"/>
                <a:ea typeface="+mn-ea"/>
                <a:cs typeface="+mn-cs"/>
              </a:rPr>
              <a:t>9 ülkeden 16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FF0000"/>
                </a:solidFill>
                <a:effectLst/>
                <a:uLnTx/>
                <a:uFillTx/>
                <a:latin typeface="Calibri"/>
                <a:ea typeface="+mn-ea"/>
                <a:cs typeface="+mn-cs"/>
              </a:rPr>
              <a:t>Türkiye’den ortak: Uludağ Üniversitesi, SÜTAŞ, SET-BİR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Proje Özeti: </a:t>
            </a:r>
            <a:r>
              <a:rPr kumimoji="0" lang="tr-TR" sz="2200" b="0" i="0" u="none" strike="noStrike" kern="1200" cap="none" spc="0" normalizeH="0" baseline="0" noProof="0" dirty="0">
                <a:ln>
                  <a:noFill/>
                </a:ln>
                <a:solidFill>
                  <a:prstClr val="white"/>
                </a:solidFill>
                <a:effectLst/>
                <a:uLnTx/>
                <a:uFillTx/>
                <a:latin typeface="Calibri"/>
                <a:ea typeface="+mn-ea"/>
                <a:cs typeface="+mn-cs"/>
              </a:rPr>
              <a:t>9 ülkede 9 mesleki mükemmeliyet merkezinin temelinin atılması planlanmaktadır. Bu kapsamda, Türkiye Süt ve Süt Ürünleri Sektörü Mesleki Mükemmeliyet Merkezi’nin oluşturulması, nitelikli </a:t>
            </a:r>
            <a:r>
              <a:rPr kumimoji="0" lang="tr-TR" sz="2200" b="0" i="0" u="none" strike="noStrike" kern="1200" cap="none" spc="0" normalizeH="0" baseline="0" noProof="0" dirty="0" err="1">
                <a:ln>
                  <a:noFill/>
                </a:ln>
                <a:solidFill>
                  <a:prstClr val="white"/>
                </a:solidFill>
                <a:effectLst/>
                <a:uLnTx/>
                <a:uFillTx/>
                <a:latin typeface="Calibri"/>
                <a:ea typeface="+mn-ea"/>
                <a:cs typeface="+mn-cs"/>
              </a:rPr>
              <a:t>ArGe</a:t>
            </a:r>
            <a:r>
              <a:rPr kumimoji="0" lang="tr-TR" sz="2200" b="0" i="0" u="none" strike="noStrike" kern="1200" cap="none" spc="0" normalizeH="0" baseline="0" noProof="0" dirty="0">
                <a:ln>
                  <a:noFill/>
                </a:ln>
                <a:solidFill>
                  <a:prstClr val="white"/>
                </a:solidFill>
                <a:effectLst/>
                <a:uLnTx/>
                <a:uFillTx/>
                <a:latin typeface="Calibri"/>
                <a:ea typeface="+mn-ea"/>
                <a:cs typeface="+mn-cs"/>
              </a:rPr>
              <a:t> personeli sayısının artırılması, sektördeki iş gücünün bilgi ve becerilerinin AB düzeyine yükseltilmesi amaçlanmaktadır. Ayrıca mevcut iş gücünün ve geleceğin profesyonellerinin yetişmesi için yaşam boyu mesleki eğitim ve iş temelli öğrenme modelleri kapsamında etkin ve sürdürülebilir programların geliştirilmesi hedeflenmektedir.</a:t>
            </a:r>
          </a:p>
        </p:txBody>
      </p:sp>
      <p:sp>
        <p:nvSpPr>
          <p:cNvPr id="6" name="Unvan 1">
            <a:extLst>
              <a:ext uri="{FF2B5EF4-FFF2-40B4-BE49-F238E27FC236}">
                <a16:creationId xmlns:a16="http://schemas.microsoft.com/office/drawing/2014/main" id="{40D27805-64E2-12CA-0EE6-4DAC7933738C}"/>
              </a:ext>
            </a:extLst>
          </p:cNvPr>
          <p:cNvSpPr txBox="1">
            <a:spLocks/>
          </p:cNvSpPr>
          <p:nvPr/>
        </p:nvSpPr>
        <p:spPr>
          <a:xfrm>
            <a:off x="3151185" y="143617"/>
            <a:ext cx="6996862"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İşbirliği/Merkezi</a:t>
            </a:r>
          </a:p>
        </p:txBody>
      </p:sp>
    </p:spTree>
    <p:extLst>
      <p:ext uri="{BB962C8B-B14F-4D97-AF65-F5344CB8AC3E}">
        <p14:creationId xmlns:p14="http://schemas.microsoft.com/office/powerpoint/2010/main" val="1591241909"/>
      </p:ext>
    </p:extLst>
  </p:cSld>
  <p:clrMapOvr>
    <a:masterClrMapping/>
  </p:clrMapOvr>
  <p:transition spd="slow">
    <p:push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429208" y="1492897"/>
            <a:ext cx="11271380"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Yükseköğretim Alanında Kapasite Geliştirme:</a:t>
            </a:r>
            <a:endParaRPr kumimoji="0" lang="tr-TR"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0" i="0" u="sng" strike="noStrike" kern="1200" cap="none" spc="0" normalizeH="0" baseline="0" noProof="0" dirty="0">
                <a:ln>
                  <a:noFill/>
                </a:ln>
                <a:solidFill>
                  <a:prstClr val="white"/>
                </a:solidFill>
                <a:effectLst/>
                <a:uLnTx/>
                <a:uFillTx/>
                <a:latin typeface="Calibri"/>
                <a:ea typeface="+mn-ea"/>
                <a:cs typeface="+mn-cs"/>
              </a:rPr>
              <a:t>ELEGTEC - </a:t>
            </a:r>
            <a:r>
              <a:rPr kumimoji="0" lang="tr-TR" sz="2200" b="0" i="0" u="sng" strike="noStrike" kern="1200" cap="none" spc="0" normalizeH="0" baseline="0" noProof="0" dirty="0" err="1">
                <a:ln>
                  <a:noFill/>
                </a:ln>
                <a:solidFill>
                  <a:prstClr val="white"/>
                </a:solidFill>
                <a:effectLst/>
                <a:uLnTx/>
                <a:uFillTx/>
                <a:latin typeface="Calibri"/>
                <a:ea typeface="+mn-ea"/>
                <a:cs typeface="+mn-cs"/>
              </a:rPr>
              <a:t>Enhancing</a:t>
            </a:r>
            <a:r>
              <a:rPr kumimoji="0" lang="tr-TR" sz="2200" b="0" i="0" u="sng" strike="noStrike" kern="1200" cap="none" spc="0" normalizeH="0" baseline="0" noProof="0" dirty="0">
                <a:ln>
                  <a:noFill/>
                </a:ln>
                <a:solidFill>
                  <a:prstClr val="white"/>
                </a:solidFill>
                <a:effectLst/>
                <a:uLnTx/>
                <a:uFillTx/>
                <a:latin typeface="Calibri"/>
                <a:ea typeface="+mn-ea"/>
                <a:cs typeface="+mn-cs"/>
              </a:rPr>
              <a:t> </a:t>
            </a:r>
            <a:r>
              <a:rPr kumimoji="0" lang="tr-TR" sz="2200" b="0" i="0" u="sng" strike="noStrike" kern="1200" cap="none" spc="0" normalizeH="0" baseline="0" noProof="0" dirty="0" err="1">
                <a:ln>
                  <a:noFill/>
                </a:ln>
                <a:solidFill>
                  <a:prstClr val="white"/>
                </a:solidFill>
                <a:effectLst/>
                <a:uLnTx/>
                <a:uFillTx/>
                <a:latin typeface="Calibri"/>
                <a:ea typeface="+mn-ea"/>
                <a:cs typeface="+mn-cs"/>
              </a:rPr>
              <a:t>sustainable</a:t>
            </a:r>
            <a:r>
              <a:rPr kumimoji="0" lang="tr-TR" sz="2200" b="0" i="0" u="sng" strike="noStrike" kern="1200" cap="none" spc="0" normalizeH="0" baseline="0" noProof="0" dirty="0">
                <a:ln>
                  <a:noFill/>
                </a:ln>
                <a:solidFill>
                  <a:prstClr val="white"/>
                </a:solidFill>
                <a:effectLst/>
                <a:uLnTx/>
                <a:uFillTx/>
                <a:latin typeface="Calibri"/>
                <a:ea typeface="+mn-ea"/>
                <a:cs typeface="+mn-cs"/>
              </a:rPr>
              <a:t> </a:t>
            </a:r>
            <a:r>
              <a:rPr kumimoji="0" lang="tr-TR" sz="2200" b="0" i="0" u="sng" strike="noStrike" kern="1200" cap="none" spc="0" normalizeH="0" baseline="0" noProof="0" dirty="0" err="1">
                <a:ln>
                  <a:noFill/>
                </a:ln>
                <a:solidFill>
                  <a:prstClr val="white"/>
                </a:solidFill>
                <a:effectLst/>
                <a:uLnTx/>
                <a:uFillTx/>
                <a:latin typeface="Calibri"/>
                <a:ea typeface="+mn-ea"/>
                <a:cs typeface="+mn-cs"/>
              </a:rPr>
              <a:t>and</a:t>
            </a:r>
            <a:r>
              <a:rPr kumimoji="0" lang="tr-TR" sz="2200" b="0" i="0" u="sng" strike="noStrike" kern="1200" cap="none" spc="0" normalizeH="0" baseline="0" noProof="0" dirty="0">
                <a:ln>
                  <a:noFill/>
                </a:ln>
                <a:solidFill>
                  <a:prstClr val="white"/>
                </a:solidFill>
                <a:effectLst/>
                <a:uLnTx/>
                <a:uFillTx/>
                <a:latin typeface="Calibri"/>
                <a:ea typeface="+mn-ea"/>
                <a:cs typeface="+mn-cs"/>
              </a:rPr>
              <a:t> </a:t>
            </a:r>
            <a:r>
              <a:rPr kumimoji="0" lang="tr-TR" sz="2200" b="0" i="0" u="sng" strike="noStrike" kern="1200" cap="none" spc="0" normalizeH="0" baseline="0" noProof="0" dirty="0" err="1">
                <a:ln>
                  <a:noFill/>
                </a:ln>
                <a:solidFill>
                  <a:prstClr val="white"/>
                </a:solidFill>
                <a:effectLst/>
                <a:uLnTx/>
                <a:uFillTx/>
                <a:latin typeface="Calibri"/>
                <a:ea typeface="+mn-ea"/>
                <a:cs typeface="+mn-cs"/>
              </a:rPr>
              <a:t>green</a:t>
            </a:r>
            <a:r>
              <a:rPr kumimoji="0" lang="tr-TR" sz="2200" b="0" i="0" u="sng" strike="noStrike" kern="1200" cap="none" spc="0" normalizeH="0" baseline="0" noProof="0" dirty="0">
                <a:ln>
                  <a:noFill/>
                </a:ln>
                <a:solidFill>
                  <a:prstClr val="white"/>
                </a:solidFill>
                <a:effectLst/>
                <a:uLnTx/>
                <a:uFillTx/>
                <a:latin typeface="Calibri"/>
                <a:ea typeface="+mn-ea"/>
                <a:cs typeface="+mn-cs"/>
              </a:rPr>
              <a:t> </a:t>
            </a:r>
            <a:r>
              <a:rPr kumimoji="0" lang="tr-TR" sz="2200" b="0" i="0" u="sng" strike="noStrike" kern="1200" cap="none" spc="0" normalizeH="0" baseline="0" noProof="0" dirty="0" err="1">
                <a:ln>
                  <a:noFill/>
                </a:ln>
                <a:solidFill>
                  <a:prstClr val="white"/>
                </a:solidFill>
                <a:effectLst/>
                <a:uLnTx/>
                <a:uFillTx/>
                <a:latin typeface="Calibri"/>
                <a:ea typeface="+mn-ea"/>
                <a:cs typeface="+mn-cs"/>
              </a:rPr>
              <a:t>leather</a:t>
            </a:r>
            <a:r>
              <a:rPr kumimoji="0" lang="tr-TR" sz="2200" b="0" i="0" u="sng" strike="noStrike" kern="1200" cap="none" spc="0" normalizeH="0" baseline="0" noProof="0" dirty="0">
                <a:ln>
                  <a:noFill/>
                </a:ln>
                <a:solidFill>
                  <a:prstClr val="white"/>
                </a:solidFill>
                <a:effectLst/>
                <a:uLnTx/>
                <a:uFillTx/>
                <a:latin typeface="Calibri"/>
                <a:ea typeface="+mn-ea"/>
                <a:cs typeface="+mn-cs"/>
              </a:rPr>
              <a:t> </a:t>
            </a:r>
            <a:r>
              <a:rPr kumimoji="0" lang="tr-TR" sz="2200" b="0" i="0" u="sng" strike="noStrike" kern="1200" cap="none" spc="0" normalizeH="0" baseline="0" noProof="0" dirty="0" err="1">
                <a:ln>
                  <a:noFill/>
                </a:ln>
                <a:solidFill>
                  <a:prstClr val="white"/>
                </a:solidFill>
                <a:effectLst/>
                <a:uLnTx/>
                <a:uFillTx/>
                <a:latin typeface="Calibri"/>
                <a:ea typeface="+mn-ea"/>
                <a:cs typeface="+mn-cs"/>
              </a:rPr>
              <a:t>technology</a:t>
            </a:r>
            <a:r>
              <a:rPr kumimoji="0" lang="tr-TR" sz="2200" b="0" i="0" u="sng" strike="noStrike" kern="1200" cap="none" spc="0" normalizeH="0" baseline="0" noProof="0" dirty="0">
                <a:ln>
                  <a:noFill/>
                </a:ln>
                <a:solidFill>
                  <a:prstClr val="white"/>
                </a:solidFill>
                <a:effectLst/>
                <a:uLnTx/>
                <a:uFillTx/>
                <a:latin typeface="Calibri"/>
                <a:ea typeface="+mn-ea"/>
                <a:cs typeface="+mn-cs"/>
              </a:rPr>
              <a:t> in </a:t>
            </a:r>
            <a:r>
              <a:rPr kumimoji="0" lang="tr-TR" sz="2200" b="0" i="0" u="sng" strike="noStrike" kern="1200" cap="none" spc="0" normalizeH="0" baseline="0" noProof="0" dirty="0" err="1">
                <a:ln>
                  <a:noFill/>
                </a:ln>
                <a:solidFill>
                  <a:prstClr val="white"/>
                </a:solidFill>
                <a:effectLst/>
                <a:uLnTx/>
                <a:uFillTx/>
                <a:latin typeface="Calibri"/>
                <a:ea typeface="+mn-ea"/>
                <a:cs typeface="+mn-cs"/>
              </a:rPr>
              <a:t>Indonesia</a:t>
            </a:r>
            <a:endParaRPr kumimoji="0" lang="tr-TR"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Bütçe		: </a:t>
            </a:r>
            <a:r>
              <a:rPr kumimoji="0" lang="tr-TR" sz="2200" b="0" i="0" u="none" strike="noStrike" kern="1200" cap="none" spc="0" normalizeH="0" baseline="0" noProof="0" dirty="0">
                <a:ln>
                  <a:noFill/>
                </a:ln>
                <a:solidFill>
                  <a:prstClr val="white"/>
                </a:solidFill>
                <a:effectLst/>
                <a:uLnTx/>
                <a:uFillTx/>
                <a:latin typeface="Calibri"/>
                <a:ea typeface="+mn-ea"/>
                <a:cs typeface="+mn-cs"/>
              </a:rPr>
              <a:t>797.991Avro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FF0000"/>
                </a:solidFill>
                <a:effectLst/>
                <a:uLnTx/>
                <a:uFillTx/>
                <a:latin typeface="Calibri"/>
                <a:ea typeface="+mn-ea"/>
                <a:cs typeface="+mn-cs"/>
              </a:rPr>
              <a:t>Koordinatör	: Ege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Proje yılı	: </a:t>
            </a:r>
            <a:r>
              <a:rPr kumimoji="0" lang="tr-TR" sz="2200" b="0" i="0" u="none" strike="noStrike" kern="1200" cap="none" spc="0" normalizeH="0" baseline="0" noProof="0" dirty="0">
                <a:ln>
                  <a:noFill/>
                </a:ln>
                <a:solidFill>
                  <a:prstClr val="white"/>
                </a:solidFill>
                <a:effectLst/>
                <a:uLnTx/>
                <a:uFillTx/>
                <a:latin typeface="Calibri"/>
                <a:ea typeface="+mn-ea"/>
                <a:cs typeface="+mn-cs"/>
              </a:rPr>
              <a:t>2024-2026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200" b="0" i="0" u="none" strike="noStrike" kern="1200" cap="none" spc="0" normalizeH="0" baseline="0" noProof="0" dirty="0">
                <a:ln>
                  <a:noFill/>
                </a:ln>
                <a:solidFill>
                  <a:prstClr val="white"/>
                </a:solidFill>
                <a:effectLst/>
                <a:uLnTx/>
                <a:uFillTx/>
                <a:latin typeface="Calibri"/>
                <a:ea typeface="+mn-ea"/>
                <a:cs typeface="+mn-cs"/>
              </a:rPr>
              <a:t> 4 ülkeden 9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white"/>
                </a:solidFill>
                <a:effectLst/>
                <a:uLnTx/>
                <a:uFillTx/>
                <a:latin typeface="Calibri"/>
                <a:ea typeface="+mn-ea"/>
                <a:cs typeface="+mn-cs"/>
              </a:rPr>
              <a:t>Proje özeti	: </a:t>
            </a:r>
            <a:r>
              <a:rPr kumimoji="0" lang="tr-TR" sz="2200" b="0" i="0" u="none" strike="noStrike" kern="1200" cap="none" spc="0" normalizeH="0" baseline="0" noProof="0" dirty="0">
                <a:ln>
                  <a:noFill/>
                </a:ln>
                <a:solidFill>
                  <a:prstClr val="white"/>
                </a:solidFill>
                <a:effectLst/>
                <a:uLnTx/>
                <a:uFillTx/>
                <a:latin typeface="Calibri"/>
                <a:ea typeface="+mn-ea"/>
                <a:cs typeface="+mn-cs"/>
              </a:rPr>
              <a:t>Proje, deri endüstrisinin yeşil dönüşümünü desteklemek için Endonezya'daki üç üniversitede üç "Sürdürülebilir ve Yeşil Deri Teknolojisi Mükemmeliyet Merkezi" kurmayı amaçlamaktadır. Proje, deri endüstrisine profesyonel eğitim, modern üretim teknolojileri seminerleri, atık yönetimi, sürdürülebilir üretim, ihracat stratejileri, araştırma ve yeni bulguların uygulanması konusunda danışmanlık, yer değiştirme stratejileri, yenilikçi ürün ve süreçlerin sunumu, öğrenciler için müfredat dışı kurslar, uygulamalı eğitim ve yerleştirmeler, sürekli eğitim programlarının geliştirilmesi ve test edilmesi ve diğer faaliyetler gibi destek hizmetleri sağlamak için Mükemmeliyet Merkezlerinin oluşturulmasını da destekleyecektir.</a:t>
            </a:r>
          </a:p>
        </p:txBody>
      </p:sp>
      <p:sp>
        <p:nvSpPr>
          <p:cNvPr id="7" name="Unvan 1">
            <a:extLst>
              <a:ext uri="{FF2B5EF4-FFF2-40B4-BE49-F238E27FC236}">
                <a16:creationId xmlns:a16="http://schemas.microsoft.com/office/drawing/2014/main" id="{40D27805-64E2-12CA-0EE6-4DAC7933738C}"/>
              </a:ext>
            </a:extLst>
          </p:cNvPr>
          <p:cNvSpPr txBox="1">
            <a:spLocks/>
          </p:cNvSpPr>
          <p:nvPr/>
        </p:nvSpPr>
        <p:spPr>
          <a:xfrm>
            <a:off x="2883707" y="151971"/>
            <a:ext cx="7533281"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 Merkezi</a:t>
            </a:r>
          </a:p>
        </p:txBody>
      </p:sp>
    </p:spTree>
    <p:extLst>
      <p:ext uri="{BB962C8B-B14F-4D97-AF65-F5344CB8AC3E}">
        <p14:creationId xmlns:p14="http://schemas.microsoft.com/office/powerpoint/2010/main" val="837584530"/>
      </p:ext>
    </p:extLst>
  </p:cSld>
  <p:clrMapOvr>
    <a:masterClrMapping/>
  </p:clrMapOvr>
  <p:transition spd="slow">
    <p:push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0D27805-64E2-12CA-0EE6-4DAC7933738C}"/>
              </a:ext>
            </a:extLst>
          </p:cNvPr>
          <p:cNvSpPr txBox="1">
            <a:spLocks/>
          </p:cNvSpPr>
          <p:nvPr/>
        </p:nvSpPr>
        <p:spPr>
          <a:xfrm>
            <a:off x="2911699" y="173560"/>
            <a:ext cx="7648725"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 Merkezi</a:t>
            </a:r>
          </a:p>
        </p:txBody>
      </p:sp>
      <p:sp>
        <p:nvSpPr>
          <p:cNvPr id="4" name="Metin kutusu 3"/>
          <p:cNvSpPr txBox="1"/>
          <p:nvPr/>
        </p:nvSpPr>
        <p:spPr>
          <a:xfrm>
            <a:off x="4022755" y="1101928"/>
            <a:ext cx="408958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Avrupa</a:t>
            </a:r>
            <a:r>
              <a:rPr kumimoji="0" lang="tr-TR" sz="2400" b="1" i="0" u="none" strike="noStrike" kern="1200" cap="none" spc="0" normalizeH="0" baseline="0" noProof="0" dirty="0">
                <a:ln>
                  <a:noFill/>
                </a:ln>
                <a:solidFill>
                  <a:prstClr val="white"/>
                </a:solidFill>
                <a:effectLst/>
                <a:uLnTx/>
                <a:uFillTx/>
                <a:latin typeface="Calibri"/>
                <a:ea typeface="+mn-ea"/>
                <a:cs typeface="+mn-cs"/>
              </a:rPr>
              <a:t> Üniversiteleri Girişimi</a:t>
            </a:r>
          </a:p>
        </p:txBody>
      </p:sp>
      <p:sp>
        <p:nvSpPr>
          <p:cNvPr id="5" name="TextBox 18"/>
          <p:cNvSpPr txBox="1"/>
          <p:nvPr/>
        </p:nvSpPr>
        <p:spPr>
          <a:xfrm>
            <a:off x="475861" y="1722271"/>
            <a:ext cx="10982131" cy="5539978"/>
          </a:xfrm>
          <a:prstGeom prst="rect">
            <a:avLst/>
          </a:prstGeom>
        </p:spPr>
        <p:txBody>
          <a:bodyPr wrap="square" lIns="0" tIns="0" rIns="0" bIns="0" rtlCol="0" anchor="t">
            <a:spAutoFit/>
          </a:bodyPr>
          <a:lstStyle/>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Avrupa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Üniversiteleri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Girişimi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yükseköğretim</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kurumlarının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uzun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vadeli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yapısal</a:t>
            </a:r>
            <a:r>
              <a:rPr kumimoji="0" lang="en-US" sz="2400" b="0" i="0" u="none" strike="noStrike" kern="1200" cap="none" spc="0" normalizeH="0" baseline="0" noProof="0" dirty="0">
                <a:ln>
                  <a:noFill/>
                </a:ln>
                <a:solidFill>
                  <a:prstClr val="white"/>
                </a:solidFill>
                <a:effectLst/>
                <a:uLnTx/>
                <a:uFillTx/>
                <a:latin typeface="Calibri"/>
                <a:ea typeface="+mn-ea"/>
                <a:cs typeface="+mn-cs"/>
              </a:rPr>
              <a:t> ve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stratejik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işbirliği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geliştirebilecekleri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uluslararası</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ortaklık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fırsatıdır</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Avrupa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Üniversiteleri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girişiminin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eğitim</a:t>
            </a:r>
            <a:r>
              <a:rPr kumimoji="0" lang="en-US" sz="2400" b="0" i="0" u="none" strike="noStrike" kern="1200" cap="none" spc="0" normalizeH="0" baseline="0" noProof="0" dirty="0">
                <a:ln>
                  <a:noFill/>
                </a:ln>
                <a:solidFill>
                  <a:prstClr val="white"/>
                </a:solidFill>
                <a:effectLst/>
                <a:uLnTx/>
                <a:uFillTx/>
                <a:latin typeface="Calibri"/>
                <a:ea typeface="+mn-ea"/>
                <a:cs typeface="+mn-cs"/>
              </a:rPr>
              <a:t> ve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araştırmada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yüksek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kaliteyi</a:t>
            </a:r>
            <a:r>
              <a:rPr kumimoji="0" lang="en-US" sz="2400" b="0" i="0" u="none" strike="noStrike" kern="1200" cap="none" spc="0" normalizeH="0" baseline="0" noProof="0" dirty="0">
                <a:ln>
                  <a:noFill/>
                </a:ln>
                <a:solidFill>
                  <a:prstClr val="white"/>
                </a:solidFill>
                <a:effectLst/>
                <a:uLnTx/>
                <a:uFillTx/>
                <a:latin typeface="Calibri"/>
                <a:ea typeface="+mn-ea"/>
                <a:cs typeface="+mn-cs"/>
              </a:rPr>
              <a:t> ve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mükemmelliği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teşvik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ederek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Avrupa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Eğitim</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Alanı'nın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oluşturulmasında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önemli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bir</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rol</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oynaması</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beklenmektedir</a:t>
            </a:r>
            <a:r>
              <a:rPr kumimoji="0" lang="en-US" sz="2400" b="0" i="0" u="none" strike="noStrike" kern="1200" cap="none" spc="0" normalizeH="0" baseline="0" noProof="0" dirty="0">
                <a:ln>
                  <a:noFill/>
                </a:ln>
                <a:solidFill>
                  <a:prstClr val="white"/>
                </a:solidFill>
                <a:effectLst/>
                <a:uLnTx/>
                <a:uFillTx/>
                <a:latin typeface="Calibri"/>
                <a:ea typeface="+mn-ea"/>
                <a:cs typeface="+mn-cs"/>
              </a:rPr>
              <a:t>.</a:t>
            </a: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Avrupa Eğitim Alanının oluşturulmasına katkı sağlamak; varsa önündeki engelleri saptayıp, çözüm getirmek isteyen ECHE sahibi yükseköğretim kurumları başvurabilir.</a:t>
            </a: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Proje süresi </a:t>
            </a:r>
            <a:r>
              <a:rPr kumimoji="0" lang="tr-TR" sz="2400" b="1" i="0" u="none" strike="noStrike" kern="1200" cap="none" spc="0" normalizeH="0" baseline="0" noProof="0" dirty="0">
                <a:ln>
                  <a:noFill/>
                </a:ln>
                <a:solidFill>
                  <a:srgbClr val="FF0000"/>
                </a:solidFill>
                <a:effectLst/>
                <a:uLnTx/>
                <a:uFillTx/>
                <a:latin typeface="Calibri"/>
                <a:ea typeface="+mn-ea"/>
                <a:cs typeface="+mn-cs"/>
              </a:rPr>
              <a:t>48 aydır </a:t>
            </a:r>
            <a:r>
              <a:rPr kumimoji="0" lang="tr-TR" sz="2400" b="0" i="0" u="none" strike="noStrike" kern="1200" cap="none" spc="0" normalizeH="0" baseline="0" noProof="0" dirty="0">
                <a:ln>
                  <a:noFill/>
                </a:ln>
                <a:solidFill>
                  <a:prstClr val="white"/>
                </a:solidFill>
                <a:effectLst/>
                <a:uLnTx/>
                <a:uFillTx/>
                <a:latin typeface="Calibri"/>
                <a:ea typeface="+mn-ea"/>
                <a:cs typeface="+mn-cs"/>
              </a:rPr>
              <a:t>ve projeye 2024 yılı için ayrılan hibe miktarı </a:t>
            </a:r>
            <a:r>
              <a:rPr kumimoji="0" lang="tr-TR" sz="2400" b="1" i="0" u="none" strike="noStrike" kern="1200" cap="none" spc="0" normalizeH="0" baseline="0" noProof="0" dirty="0">
                <a:ln>
                  <a:noFill/>
                </a:ln>
                <a:solidFill>
                  <a:srgbClr val="FF0000"/>
                </a:solidFill>
                <a:effectLst/>
                <a:uLnTx/>
                <a:uFillTx/>
                <a:latin typeface="Calibri"/>
                <a:ea typeface="+mn-ea"/>
                <a:cs typeface="+mn-cs"/>
              </a:rPr>
              <a:t>189.200.000</a:t>
            </a:r>
            <a:r>
              <a:rPr kumimoji="0" lang="tr-TR" sz="2400" b="0" i="0" u="none" strike="noStrike" kern="1200" cap="none" spc="0" normalizeH="0" baseline="0" noProof="0" dirty="0">
                <a:ln>
                  <a:noFill/>
                </a:ln>
                <a:solidFill>
                  <a:prstClr val="white"/>
                </a:solidFill>
                <a:effectLst/>
                <a:uLnTx/>
                <a:uFillTx/>
                <a:latin typeface="Calibri"/>
                <a:ea typeface="+mn-ea"/>
                <a:cs typeface="+mn-cs"/>
              </a:rPr>
              <a:t> Avrodur.</a:t>
            </a:r>
          </a:p>
          <a:p>
            <a:pPr marL="0" marR="0" lvl="0" indent="0" algn="just" defTabSz="914400" rtl="0" eaLnBrk="1" fontAlgn="auto" latinLnBrk="0" hangingPunct="1">
              <a:lnSpc>
                <a:spcPts val="3591"/>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ts val="3591"/>
              </a:lnSpc>
              <a:spcBef>
                <a:spcPts val="0"/>
              </a:spcBef>
              <a:spcAft>
                <a:spcPts val="0"/>
              </a:spcAft>
              <a:buClrTx/>
              <a:buSzTx/>
              <a:buFontTx/>
              <a:buNone/>
              <a:tabLst/>
              <a:defRPr/>
            </a:pPr>
            <a:endParaRPr kumimoji="0" lang="tr-TR" sz="1900" b="0" i="0" u="none" strike="noStrike" kern="1200" cap="none" spc="83" normalizeH="0" baseline="0" noProof="0" dirty="0">
              <a:ln>
                <a:noFill/>
              </a:ln>
              <a:solidFill>
                <a:prstClr val="white"/>
              </a:solidFill>
              <a:effectLst/>
              <a:uLnTx/>
              <a:uFillTx/>
              <a:latin typeface="Barlow Condensed Bold"/>
              <a:ea typeface="+mn-ea"/>
              <a:cs typeface="+mn-cs"/>
            </a:endParaRPr>
          </a:p>
          <a:p>
            <a:pPr marL="0" marR="0" lvl="0" indent="0" algn="just" defTabSz="914400" rtl="0" eaLnBrk="1" fontAlgn="auto" latinLnBrk="0" hangingPunct="1">
              <a:lnSpc>
                <a:spcPts val="3591"/>
              </a:lnSpc>
              <a:spcBef>
                <a:spcPts val="0"/>
              </a:spcBef>
              <a:spcAft>
                <a:spcPts val="0"/>
              </a:spcAft>
              <a:buClrTx/>
              <a:buSzTx/>
              <a:buFontTx/>
              <a:buNone/>
              <a:tabLst/>
              <a:defRPr/>
            </a:pPr>
            <a:endParaRPr kumimoji="0" lang="en-US" sz="1900" b="0" i="0" u="none" strike="noStrike" kern="1200" cap="none" spc="83" normalizeH="0" baseline="0" noProof="0" dirty="0">
              <a:ln>
                <a:noFill/>
              </a:ln>
              <a:solidFill>
                <a:prstClr val="white"/>
              </a:solidFill>
              <a:effectLst/>
              <a:uLnTx/>
              <a:uFillTx/>
              <a:latin typeface="Barlow Condensed Bold"/>
              <a:ea typeface="+mn-ea"/>
              <a:cs typeface="+mn-cs"/>
            </a:endParaRPr>
          </a:p>
        </p:txBody>
      </p:sp>
    </p:spTree>
    <p:extLst>
      <p:ext uri="{BB962C8B-B14F-4D97-AF65-F5344CB8AC3E}">
        <p14:creationId xmlns:p14="http://schemas.microsoft.com/office/powerpoint/2010/main" val="670757766"/>
      </p:ext>
    </p:extLst>
  </p:cSld>
  <p:clrMapOvr>
    <a:masterClrMapping/>
  </p:clrMapOvr>
  <p:transition spd="slow">
    <p:push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41176" y="1193059"/>
            <a:ext cx="11262048" cy="54784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Avrupa Üniversiteleri-Örnek Proje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a:ea typeface="+mn-ea"/>
                <a:cs typeface="+mn-cs"/>
              </a:rPr>
              <a:t>European Engineering Learning Innovation and Science Alliance – EELISA</a:t>
            </a:r>
            <a:endParaRPr kumimoji="0" lang="tr-TR" sz="24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Bütçe		:14.400.000 </a:t>
            </a:r>
            <a:r>
              <a:rPr kumimoji="0" lang="tr-TR" sz="2000" b="0" i="0" u="none" strike="noStrike" kern="1200" cap="none" spc="0" normalizeH="0" baseline="0" noProof="0" dirty="0">
                <a:ln>
                  <a:noFill/>
                </a:ln>
                <a:solidFill>
                  <a:prstClr val="white"/>
                </a:solidFill>
                <a:effectLst/>
                <a:uLnTx/>
                <a:uFillTx/>
                <a:latin typeface="Calibri"/>
                <a:ea typeface="+mn-ea"/>
                <a:cs typeface="+mn-cs"/>
              </a:rPr>
              <a:t>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FF0000"/>
                </a:solidFill>
                <a:effectLst/>
                <a:uLnTx/>
                <a:uFillTx/>
                <a:latin typeface="Calibri"/>
                <a:ea typeface="+mn-ea"/>
                <a:cs typeface="+mn-cs"/>
              </a:rPr>
              <a:t>Koordinatör	:UNIVERSIDAD POLITECNICA DE MADRID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FF0000"/>
                </a:solidFill>
                <a:effectLst/>
                <a:uLnTx/>
                <a:uFillTx/>
                <a:latin typeface="Calibri"/>
                <a:ea typeface="+mn-ea"/>
                <a:cs typeface="+mn-cs"/>
              </a:rPr>
              <a:t>Türkiye’den ortak: İstanbul Teknik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Proje yılı	: </a:t>
            </a:r>
            <a:r>
              <a:rPr kumimoji="0" lang="tr-TR" sz="2000" b="0" i="0" u="none" strike="noStrike" kern="1200" cap="none" spc="0" normalizeH="0" baseline="0" noProof="0" dirty="0">
                <a:ln>
                  <a:noFill/>
                </a:ln>
                <a:solidFill>
                  <a:prstClr val="white"/>
                </a:solidFill>
                <a:effectLst/>
                <a:uLnTx/>
                <a:uFillTx/>
                <a:latin typeface="Calibri"/>
                <a:ea typeface="+mn-ea"/>
                <a:cs typeface="+mn-cs"/>
              </a:rPr>
              <a:t>2023-2027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000" b="0" i="0" u="none" strike="noStrike" kern="1200" cap="none" spc="0" normalizeH="0" baseline="0" noProof="0" dirty="0">
                <a:ln>
                  <a:noFill/>
                </a:ln>
                <a:solidFill>
                  <a:prstClr val="white"/>
                </a:solidFill>
                <a:effectLst/>
                <a:uLnTx/>
                <a:uFillTx/>
                <a:latin typeface="Calibri"/>
                <a:ea typeface="+mn-ea"/>
                <a:cs typeface="+mn-cs"/>
              </a:rPr>
              <a:t> 7 ülkeden 9 ortak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Proje özeti	: </a:t>
            </a:r>
            <a:r>
              <a:rPr kumimoji="0" lang="tr-TR" sz="2000" b="0" i="0" u="none" strike="noStrike" kern="1200" cap="none" spc="0" normalizeH="0" baseline="0" noProof="0" dirty="0">
                <a:ln>
                  <a:noFill/>
                </a:ln>
                <a:solidFill>
                  <a:prstClr val="white"/>
                </a:solidFill>
                <a:effectLst/>
                <a:uLnTx/>
                <a:uFillTx/>
                <a:latin typeface="Calibri"/>
                <a:ea typeface="+mn-ea"/>
                <a:cs typeface="+mn-cs"/>
              </a:rPr>
              <a:t>Avrupa Mühendislik, Öğrenim,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İnovasyon</a:t>
            </a:r>
            <a:r>
              <a:rPr kumimoji="0" lang="tr-TR" sz="2000" b="0" i="0" u="none" strike="noStrike" kern="1200" cap="none" spc="0" normalizeH="0" baseline="0" noProof="0" dirty="0">
                <a:ln>
                  <a:noFill/>
                </a:ln>
                <a:solidFill>
                  <a:prstClr val="white"/>
                </a:solidFill>
                <a:effectLst/>
                <a:uLnTx/>
                <a:uFillTx/>
                <a:latin typeface="Calibri"/>
                <a:ea typeface="+mn-ea"/>
                <a:cs typeface="+mn-cs"/>
              </a:rPr>
              <a:t> ve Bilim Birliği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European</a:t>
            </a:r>
            <a:r>
              <a:rPr kumimoji="0" lang="tr-TR" sz="2000" b="0" i="0" u="none" strike="noStrike" kern="1200" cap="none" spc="0" normalizeH="0" baseline="0" noProof="0" dirty="0">
                <a:ln>
                  <a:noFill/>
                </a:ln>
                <a:solidFill>
                  <a:prstClr val="white"/>
                </a:solidFill>
                <a:effectLst/>
                <a:uLnTx/>
                <a:uFillTx/>
                <a:latin typeface="Calibri"/>
                <a:ea typeface="+mn-ea"/>
                <a:cs typeface="+mn-cs"/>
              </a:rPr>
              <a:t>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Engineering</a:t>
            </a:r>
            <a:r>
              <a:rPr kumimoji="0" lang="tr-TR" sz="2000" b="0" i="0" u="none" strike="noStrike" kern="1200" cap="none" spc="0" normalizeH="0" baseline="0" noProof="0" dirty="0">
                <a:ln>
                  <a:noFill/>
                </a:ln>
                <a:solidFill>
                  <a:prstClr val="white"/>
                </a:solidFill>
                <a:effectLst/>
                <a:uLnTx/>
                <a:uFillTx/>
                <a:latin typeface="Calibri"/>
                <a:ea typeface="+mn-ea"/>
                <a:cs typeface="+mn-cs"/>
              </a:rPr>
              <a:t> Learning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Innovation</a:t>
            </a:r>
            <a:r>
              <a:rPr kumimoji="0" lang="tr-TR" sz="2000" b="0" i="0" u="none" strike="noStrike" kern="1200" cap="none" spc="0" normalizeH="0" baseline="0" noProof="0" dirty="0">
                <a:ln>
                  <a:noFill/>
                </a:ln>
                <a:solidFill>
                  <a:prstClr val="white"/>
                </a:solidFill>
                <a:effectLst/>
                <a:uLnTx/>
                <a:uFillTx/>
                <a:latin typeface="Calibri"/>
                <a:ea typeface="+mn-ea"/>
                <a:cs typeface="+mn-cs"/>
              </a:rPr>
              <a:t>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and</a:t>
            </a:r>
            <a:r>
              <a:rPr kumimoji="0" lang="tr-TR" sz="2000" b="0" i="0" u="none" strike="noStrike" kern="1200" cap="none" spc="0" normalizeH="0" baseline="0" noProof="0" dirty="0">
                <a:ln>
                  <a:noFill/>
                </a:ln>
                <a:solidFill>
                  <a:prstClr val="white"/>
                </a:solidFill>
                <a:effectLst/>
                <a:uLnTx/>
                <a:uFillTx/>
                <a:latin typeface="Calibri"/>
                <a:ea typeface="+mn-ea"/>
                <a:cs typeface="+mn-cs"/>
              </a:rPr>
              <a:t>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Science</a:t>
            </a:r>
            <a:r>
              <a:rPr kumimoji="0" lang="tr-TR" sz="2000" b="0" i="0" u="none" strike="noStrike" kern="1200" cap="none" spc="0" normalizeH="0" baseline="0" noProof="0" dirty="0">
                <a:ln>
                  <a:noFill/>
                </a:ln>
                <a:solidFill>
                  <a:prstClr val="white"/>
                </a:solidFill>
                <a:effectLst/>
                <a:uLnTx/>
                <a:uFillTx/>
                <a:latin typeface="Calibri"/>
                <a:ea typeface="+mn-ea"/>
                <a:cs typeface="+mn-cs"/>
              </a:rPr>
              <a:t>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Alliance</a:t>
            </a:r>
            <a:r>
              <a:rPr kumimoji="0" lang="tr-TR" sz="2000" b="0" i="0" u="none" strike="noStrike" kern="1200" cap="none" spc="0" normalizeH="0" baseline="0" noProof="0" dirty="0">
                <a:ln>
                  <a:noFill/>
                </a:ln>
                <a:solidFill>
                  <a:prstClr val="white"/>
                </a:solidFill>
                <a:effectLst/>
                <a:uLnTx/>
                <a:uFillTx/>
                <a:latin typeface="Calibri"/>
                <a:ea typeface="+mn-ea"/>
                <a:cs typeface="+mn-cs"/>
              </a:rPr>
              <a:t> – EELISA) projesi Avrupa’daki 9 mühendislik yüksek öğretim kurumunu bir araya getirerek; 180,000 öğrenci, 50,000 mezun, 16,000 öğretim üyesi ve 11,000 idari personeli temsil eden bir Avrupa Üniversitesi Birliği’dir. Avrupa Yüksek Öğrenim Bölgesi’nde dönüşüm  amacıyla EELISA, öğrencilerine araştırma ve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inovasyonda</a:t>
            </a:r>
            <a:r>
              <a:rPr kumimoji="0" lang="tr-TR" sz="2000" b="0" i="0" u="none" strike="noStrike" kern="1200" cap="none" spc="0" normalizeH="0" baseline="0" noProof="0" dirty="0">
                <a:ln>
                  <a:noFill/>
                </a:ln>
                <a:solidFill>
                  <a:prstClr val="white"/>
                </a:solidFill>
                <a:effectLst/>
                <a:uLnTx/>
                <a:uFillTx/>
                <a:latin typeface="Calibri"/>
                <a:ea typeface="+mn-ea"/>
                <a:cs typeface="+mn-cs"/>
              </a:rPr>
              <a:t> kültürlerarası ve profesyonel deneyim kazandırmayı amaçlar ve öğrenim çıktılarının tanınırlığını farklı araçlarla gerçekleştirir.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EELISA’nın</a:t>
            </a:r>
            <a:r>
              <a:rPr kumimoji="0" lang="tr-TR" sz="2000" b="0" i="0" u="none" strike="noStrike" kern="1200" cap="none" spc="0" normalizeH="0" baseline="0" noProof="0" dirty="0">
                <a:ln>
                  <a:noFill/>
                </a:ln>
                <a:solidFill>
                  <a:prstClr val="white"/>
                </a:solidFill>
                <a:effectLst/>
                <a:uLnTx/>
                <a:uFillTx/>
                <a:latin typeface="Calibri"/>
                <a:ea typeface="+mn-ea"/>
                <a:cs typeface="+mn-cs"/>
              </a:rPr>
              <a:t> bu yaklaşımı, Avrupa vatandaşlığı, toplumsal bilinç, sosyal beceri ve girişimcilik eğitimi gibi konular irdelenerek güçlendirilmektedir.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Unvan 1">
            <a:extLst>
              <a:ext uri="{FF2B5EF4-FFF2-40B4-BE49-F238E27FC236}">
                <a16:creationId xmlns:a16="http://schemas.microsoft.com/office/drawing/2014/main" id="{40D27805-64E2-12CA-0EE6-4DAC7933738C}"/>
              </a:ext>
            </a:extLst>
          </p:cNvPr>
          <p:cNvSpPr txBox="1">
            <a:spLocks/>
          </p:cNvSpPr>
          <p:nvPr/>
        </p:nvSpPr>
        <p:spPr>
          <a:xfrm>
            <a:off x="3090993" y="155630"/>
            <a:ext cx="7146701"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İşbirliği/Merkezi</a:t>
            </a:r>
          </a:p>
        </p:txBody>
      </p:sp>
    </p:spTree>
    <p:extLst>
      <p:ext uri="{BB962C8B-B14F-4D97-AF65-F5344CB8AC3E}">
        <p14:creationId xmlns:p14="http://schemas.microsoft.com/office/powerpoint/2010/main" val="1323439880"/>
      </p:ext>
    </p:extLst>
  </p:cSld>
  <p:clrMapOvr>
    <a:masterClrMapping/>
  </p:clrMapOvr>
  <p:transition spd="slow">
    <p:push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nvGraphicFramePr>
        <p:xfrm>
          <a:off x="454631" y="1899055"/>
          <a:ext cx="11135389" cy="4480560"/>
        </p:xfrm>
        <a:graphic>
          <a:graphicData uri="http://schemas.openxmlformats.org/drawingml/2006/table">
            <a:tbl>
              <a:tblPr firstRow="1" firstCol="1" bandRow="1">
                <a:tableStyleId>{5C22544A-7EE6-4342-B048-85BDC9FD1C3A}</a:tableStyleId>
              </a:tblPr>
              <a:tblGrid>
                <a:gridCol w="2656870">
                  <a:extLst>
                    <a:ext uri="{9D8B030D-6E8A-4147-A177-3AD203B41FA5}">
                      <a16:colId xmlns:a16="http://schemas.microsoft.com/office/drawing/2014/main" val="3802693332"/>
                    </a:ext>
                  </a:extLst>
                </a:gridCol>
                <a:gridCol w="8478519">
                  <a:extLst>
                    <a:ext uri="{9D8B030D-6E8A-4147-A177-3AD203B41FA5}">
                      <a16:colId xmlns:a16="http://schemas.microsoft.com/office/drawing/2014/main" val="833434541"/>
                    </a:ext>
                  </a:extLst>
                </a:gridCol>
              </a:tblGrid>
              <a:tr h="151720">
                <a:tc>
                  <a:txBody>
                    <a:bodyPr/>
                    <a:lstStyle/>
                    <a:p>
                      <a:pPr>
                        <a:spcAft>
                          <a:spcPts val="0"/>
                        </a:spcAft>
                      </a:pPr>
                      <a:r>
                        <a:rPr lang="tr-TR" sz="1400" dirty="0">
                          <a:effectLst/>
                        </a:rPr>
                        <a:t>Projenin adı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tc>
                  <a:txBody>
                    <a:bodyPr/>
                    <a:lstStyle/>
                    <a:p>
                      <a:pPr>
                        <a:spcAft>
                          <a:spcPts val="0"/>
                        </a:spcAft>
                      </a:pPr>
                      <a:r>
                        <a:rPr lang="tr-TR" sz="1400">
                          <a:effectLst/>
                        </a:rPr>
                        <a:t>Konsorsiyumu oluşturan kurumlar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extLst>
                  <a:ext uri="{0D108BD9-81ED-4DB2-BD59-A6C34878D82A}">
                    <a16:rowId xmlns:a16="http://schemas.microsoft.com/office/drawing/2014/main" val="2093829998"/>
                  </a:ext>
                </a:extLst>
              </a:tr>
              <a:tr h="777324">
                <a:tc>
                  <a:txBody>
                    <a:bodyPr/>
                    <a:lstStyle/>
                    <a:p>
                      <a:pPr>
                        <a:spcAft>
                          <a:spcPts val="0"/>
                        </a:spcAft>
                      </a:pPr>
                      <a:r>
                        <a:rPr lang="tr-TR" sz="1400" dirty="0" err="1">
                          <a:effectLst/>
                        </a:rPr>
                        <a:t>European</a:t>
                      </a:r>
                      <a:r>
                        <a:rPr lang="tr-TR" sz="1400" dirty="0">
                          <a:effectLst/>
                        </a:rPr>
                        <a:t> </a:t>
                      </a:r>
                      <a:r>
                        <a:rPr lang="tr-TR" sz="1400" dirty="0" err="1">
                          <a:effectLst/>
                        </a:rPr>
                        <a:t>Engineering</a:t>
                      </a:r>
                      <a:r>
                        <a:rPr lang="tr-TR" sz="1400" dirty="0">
                          <a:effectLst/>
                        </a:rPr>
                        <a:t> Learning </a:t>
                      </a:r>
                      <a:r>
                        <a:rPr lang="tr-TR" sz="1400" dirty="0" err="1">
                          <a:effectLst/>
                        </a:rPr>
                        <a:t>Innovation</a:t>
                      </a:r>
                      <a:r>
                        <a:rPr lang="tr-TR" sz="1400" dirty="0">
                          <a:effectLst/>
                        </a:rPr>
                        <a:t> </a:t>
                      </a:r>
                      <a:r>
                        <a:rPr lang="tr-TR" sz="1400" dirty="0" err="1">
                          <a:effectLst/>
                        </a:rPr>
                        <a:t>and</a:t>
                      </a:r>
                      <a:r>
                        <a:rPr lang="tr-TR" sz="1400" dirty="0">
                          <a:effectLst/>
                        </a:rPr>
                        <a:t> </a:t>
                      </a:r>
                      <a:r>
                        <a:rPr lang="tr-TR" sz="1400" dirty="0" err="1">
                          <a:effectLst/>
                        </a:rPr>
                        <a:t>Science</a:t>
                      </a:r>
                      <a:r>
                        <a:rPr lang="tr-TR" sz="1400" dirty="0">
                          <a:effectLst/>
                        </a:rPr>
                        <a:t> </a:t>
                      </a:r>
                      <a:r>
                        <a:rPr lang="tr-TR" sz="1400" dirty="0" err="1">
                          <a:effectLst/>
                        </a:rPr>
                        <a:t>Alliance</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tc>
                  <a:txBody>
                    <a:bodyPr/>
                    <a:lstStyle/>
                    <a:p>
                      <a:pPr>
                        <a:spcAft>
                          <a:spcPts val="0"/>
                        </a:spcAft>
                      </a:pPr>
                      <a:r>
                        <a:rPr lang="tr-TR" sz="1400" b="1" dirty="0">
                          <a:solidFill>
                            <a:srgbClr val="FF0000"/>
                          </a:solidFill>
                          <a:effectLst/>
                        </a:rPr>
                        <a:t>ADANA ALPARSLAN TURKES BILIM VE TEKNOLOJI UNIVERSITESI TR</a:t>
                      </a:r>
                      <a:r>
                        <a:rPr lang="tr-TR" sz="1400" dirty="0">
                          <a:effectLst/>
                        </a:rPr>
                        <a:t>, D. A. TSENOV ACADEMY OF ECONOMICS BG, INSTITUTO POLITECNICO DE TOMAR PT, JIHOCESKA UNIVERZITA V CESKYCH BUDEJOVICICH CZ, POLITECHNIKA OPOLSKA PL, SODERTORNS HOGSKOLA SE STICHTING BREDA UNIVERSITY OF APPLIED SCIENCES NL, TRNAVSKA UNIVERZITA V TRNAVE SK, UNIVERSITA DEGLI STUDI DI CAMERINO IT, UNIVERSITAET GREIFSWALD DE, UNIVERSITATEA VALAHIA TARGOVISTE RO</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extLst>
                  <a:ext uri="{0D108BD9-81ED-4DB2-BD59-A6C34878D82A}">
                    <a16:rowId xmlns:a16="http://schemas.microsoft.com/office/drawing/2014/main" val="1957333879"/>
                  </a:ext>
                </a:extLst>
              </a:tr>
              <a:tr h="444185">
                <a:tc>
                  <a:txBody>
                    <a:bodyPr/>
                    <a:lstStyle/>
                    <a:p>
                      <a:pPr>
                        <a:spcAft>
                          <a:spcPts val="0"/>
                        </a:spcAft>
                      </a:pPr>
                      <a:r>
                        <a:rPr lang="tr-TR" sz="1400" dirty="0" err="1">
                          <a:effectLst/>
                        </a:rPr>
                        <a:t>European</a:t>
                      </a:r>
                      <a:r>
                        <a:rPr lang="tr-TR" sz="1400" dirty="0">
                          <a:effectLst/>
                        </a:rPr>
                        <a:t> </a:t>
                      </a:r>
                      <a:r>
                        <a:rPr lang="tr-TR" sz="1400" dirty="0" err="1">
                          <a:effectLst/>
                        </a:rPr>
                        <a:t>University</a:t>
                      </a:r>
                      <a:r>
                        <a:rPr lang="tr-TR" sz="1400" dirty="0">
                          <a:effectLst/>
                        </a:rPr>
                        <a:t> on </a:t>
                      </a:r>
                      <a:r>
                        <a:rPr lang="tr-TR" sz="1400" dirty="0" err="1">
                          <a:effectLst/>
                        </a:rPr>
                        <a:t>Responsible</a:t>
                      </a:r>
                      <a:r>
                        <a:rPr lang="tr-TR" sz="1400" dirty="0">
                          <a:effectLst/>
                        </a:rPr>
                        <a:t> </a:t>
                      </a:r>
                      <a:r>
                        <a:rPr lang="tr-TR" sz="1400" dirty="0" err="1">
                          <a:effectLst/>
                        </a:rPr>
                        <a:t>Consumption</a:t>
                      </a:r>
                      <a:r>
                        <a:rPr lang="tr-TR" sz="1400" dirty="0">
                          <a:effectLst/>
                        </a:rPr>
                        <a:t> </a:t>
                      </a:r>
                      <a:r>
                        <a:rPr lang="tr-TR" sz="1400" dirty="0" err="1">
                          <a:effectLst/>
                        </a:rPr>
                        <a:t>and</a:t>
                      </a:r>
                      <a:r>
                        <a:rPr lang="tr-TR" sz="1400" dirty="0">
                          <a:effectLst/>
                        </a:rPr>
                        <a:t> </a:t>
                      </a:r>
                      <a:r>
                        <a:rPr lang="tr-TR" sz="1400" dirty="0" err="1">
                          <a:effectLst/>
                        </a:rPr>
                        <a:t>Production</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tc>
                  <a:txBody>
                    <a:bodyPr/>
                    <a:lstStyle/>
                    <a:p>
                      <a:pPr>
                        <a:spcAft>
                          <a:spcPts val="0"/>
                        </a:spcAft>
                      </a:pPr>
                      <a:r>
                        <a:rPr lang="tr-TR" sz="1400" dirty="0">
                          <a:effectLst/>
                        </a:rPr>
                        <a:t>JUSTUS-LIEBIG-UNIVERSITAET GIESSEN DE, PHILIPPS UNIVERSITAET MARBURG DE, UNIVERSIDAD PONTIFICIA COMILLAS ES, UNIVERSITA DELLA CALABRIA IT UNIVERSITE DE LIMOGES FR, </a:t>
                      </a:r>
                      <a:r>
                        <a:rPr lang="tr-TR" sz="1400" b="1" dirty="0">
                          <a:solidFill>
                            <a:srgbClr val="FF0000"/>
                          </a:solidFill>
                          <a:effectLst/>
                        </a:rPr>
                        <a:t>UNIVERSITY OF CUKUROVA TR</a:t>
                      </a:r>
                      <a:r>
                        <a:rPr lang="tr-TR" sz="1400" dirty="0">
                          <a:effectLst/>
                        </a:rPr>
                        <a:t>, UNIVERSITY OF MOSTAR BA, UNIVERSITY OF WEST BOHEMIA CZ</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extLst>
                  <a:ext uri="{0D108BD9-81ED-4DB2-BD59-A6C34878D82A}">
                    <a16:rowId xmlns:a16="http://schemas.microsoft.com/office/drawing/2014/main" val="3777760041"/>
                  </a:ext>
                </a:extLst>
              </a:tr>
              <a:tr h="576204">
                <a:tc>
                  <a:txBody>
                    <a:bodyPr/>
                    <a:lstStyle/>
                    <a:p>
                      <a:pPr>
                        <a:spcAft>
                          <a:spcPts val="0"/>
                        </a:spcAft>
                      </a:pPr>
                      <a:r>
                        <a:rPr lang="tr-TR" sz="1400">
                          <a:effectLst/>
                        </a:rPr>
                        <a:t>European University of Brain and Technology</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tc>
                  <a:txBody>
                    <a:bodyPr/>
                    <a:lstStyle/>
                    <a:p>
                      <a:pPr>
                        <a:spcAft>
                          <a:spcPts val="0"/>
                        </a:spcAft>
                      </a:pPr>
                      <a:r>
                        <a:rPr lang="tr-TR" sz="1400" b="1" dirty="0">
                          <a:solidFill>
                            <a:srgbClr val="FF0000"/>
                          </a:solidFill>
                          <a:effectLst/>
                        </a:rPr>
                        <a:t>BOGAZICI UNIVERSITESI TR</a:t>
                      </a:r>
                      <a:r>
                        <a:rPr lang="tr-TR" sz="1400" dirty="0">
                          <a:effectLst/>
                        </a:rPr>
                        <a:t>, KAROLINSKA INSTITUTET SE, REYKJAVIK UNIVERSITY IS, RHEINISCHE FRIEDRICH-WILHELMSUNIVERSITAT BONN DE, RADBOUD UNIVERSITEIT NL, UNIVERSIDAD MIGUEL HERNANDEZ DE ELCHE ES, UNIVERSITATEA DE MEDICINA SI, FARMACIE IULIU HATIEGANU CLUJNAPOCA RO, UNIVERSITE DE LILLE FR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extLst>
                  <a:ext uri="{0D108BD9-81ED-4DB2-BD59-A6C34878D82A}">
                    <a16:rowId xmlns:a16="http://schemas.microsoft.com/office/drawing/2014/main" val="235350451"/>
                  </a:ext>
                </a:extLst>
              </a:tr>
              <a:tr h="666278">
                <a:tc>
                  <a:txBody>
                    <a:bodyPr/>
                    <a:lstStyle/>
                    <a:p>
                      <a:pPr>
                        <a:spcAft>
                          <a:spcPts val="0"/>
                        </a:spcAft>
                      </a:pPr>
                      <a:r>
                        <a:rPr lang="tr-TR" sz="1400">
                          <a:effectLst/>
                        </a:rPr>
                        <a:t>The European University of Cities in PostIndustrial Transition</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tc>
                  <a:txBody>
                    <a:bodyPr/>
                    <a:lstStyle/>
                    <a:p>
                      <a:pPr>
                        <a:spcAft>
                          <a:spcPts val="0"/>
                        </a:spcAft>
                      </a:pPr>
                      <a:r>
                        <a:rPr lang="tr-TR" sz="1400" dirty="0">
                          <a:effectLst/>
                        </a:rPr>
                        <a:t>ERASMUS UNIVERSITEIT ROTTERDAM NL, </a:t>
                      </a:r>
                      <a:r>
                        <a:rPr lang="tr-TR" sz="1400" b="1" dirty="0">
                          <a:solidFill>
                            <a:srgbClr val="FF0000"/>
                          </a:solidFill>
                          <a:effectLst/>
                        </a:rPr>
                        <a:t>KOC UNIVERSITY TR</a:t>
                      </a:r>
                      <a:r>
                        <a:rPr lang="tr-TR" sz="1400" dirty="0">
                          <a:effectLst/>
                        </a:rPr>
                        <a:t>, MALMO UNIVERSITET SE, RUHR-UNIVERSITAET BOCHUM DE, UNIVERISTY OF ZAGREB HR UNIVERSIDAD DE, LA IGLESIA DE DEUSTO ENTIDAD RELIGIOSA ES, UNIVERSITE DE LIEGE BE, UNIVERSITY COLLEGE CORK - NATIONAL UNIVERSITY OF IRELAND, CORK IE, UNIVERSITY OF OULO FI, UNIWERSYTET LODZKI PL</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extLst>
                  <a:ext uri="{0D108BD9-81ED-4DB2-BD59-A6C34878D82A}">
                    <a16:rowId xmlns:a16="http://schemas.microsoft.com/office/drawing/2014/main" val="3280312270"/>
                  </a:ext>
                </a:extLst>
              </a:tr>
              <a:tr h="777324">
                <a:tc>
                  <a:txBody>
                    <a:bodyPr/>
                    <a:lstStyle/>
                    <a:p>
                      <a:pPr>
                        <a:spcAft>
                          <a:spcPts val="0"/>
                        </a:spcAft>
                      </a:pPr>
                      <a:r>
                        <a:rPr lang="tr-TR" sz="1400">
                          <a:effectLst/>
                        </a:rPr>
                        <a:t>Knowledge and Creativity European University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tc>
                  <a:txBody>
                    <a:bodyPr/>
                    <a:lstStyle/>
                    <a:p>
                      <a:pPr>
                        <a:spcAft>
                          <a:spcPts val="0"/>
                        </a:spcAft>
                      </a:pPr>
                      <a:r>
                        <a:rPr lang="tr-TR" sz="1400" dirty="0">
                          <a:effectLst/>
                        </a:rPr>
                        <a:t>BUDAPEST UNIVERSITY OF TECHNOLOGY AND ECONOMICS HU ECOLE NATIONALE DES PONTS ET CHAUSSEES FR, FRIEDRICH-ALEXANDERUNIVERSITAET ERLANGENNUERNBERG DE, </a:t>
                      </a:r>
                      <a:r>
                        <a:rPr lang="tr-TR" sz="1400" b="1" dirty="0">
                          <a:solidFill>
                            <a:srgbClr val="FF0000"/>
                          </a:solidFill>
                          <a:effectLst/>
                        </a:rPr>
                        <a:t>ISTANBUL TEKNIK UNIVERSITESI TR</a:t>
                      </a:r>
                      <a:r>
                        <a:rPr lang="tr-TR" sz="1400" dirty="0">
                          <a:effectLst/>
                        </a:rPr>
                        <a:t>, SCUOLA NORMALE SUPERIORE IT, SCUOLA SUPERIORE DI STUDI UNIVERSITARI E DI PERFEZIONAMENTO S ANNA IT, UNIVERSIDAD POLITECNICA DE MADRID ES UNIVERSITATEA POLITEHNICA DIN BUCURESTI RO UNIVERSITE PARIS SCIENCES ET LETTRES FR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383" marR="61383" marT="0" marB="0"/>
                </a:tc>
                <a:extLst>
                  <a:ext uri="{0D108BD9-81ED-4DB2-BD59-A6C34878D82A}">
                    <a16:rowId xmlns:a16="http://schemas.microsoft.com/office/drawing/2014/main" val="1325307261"/>
                  </a:ext>
                </a:extLst>
              </a:tr>
            </a:tbl>
          </a:graphicData>
        </a:graphic>
      </p:graphicFrame>
      <p:sp>
        <p:nvSpPr>
          <p:cNvPr id="3" name="Akış Çizelgesi: Delikli Teyp 2"/>
          <p:cNvSpPr/>
          <p:nvPr/>
        </p:nvSpPr>
        <p:spPr>
          <a:xfrm>
            <a:off x="1771650" y="685800"/>
            <a:ext cx="9364687" cy="107266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Bütçe : </a:t>
            </a:r>
            <a:r>
              <a:rPr kumimoji="0" lang="tr-TR" sz="1800" b="1" i="0" u="none" strike="noStrike" kern="1200" cap="none" spc="0" normalizeH="0" baseline="0" noProof="0" dirty="0" err="1">
                <a:ln>
                  <a:noFill/>
                </a:ln>
                <a:solidFill>
                  <a:prstClr val="white"/>
                </a:solidFill>
                <a:effectLst/>
                <a:uLnTx/>
                <a:uFillTx/>
                <a:latin typeface="Calibri"/>
                <a:ea typeface="+mn-ea"/>
                <a:cs typeface="+mn-cs"/>
              </a:rPr>
              <a:t>Erasmus</a:t>
            </a:r>
            <a:r>
              <a:rPr kumimoji="0" lang="tr-TR" sz="1800" b="1" i="0" u="none" strike="noStrike" kern="1200" cap="none" spc="0" normalizeH="0" baseline="0" noProof="0" dirty="0">
                <a:ln>
                  <a:noFill/>
                </a:ln>
                <a:solidFill>
                  <a:prstClr val="white"/>
                </a:solidFill>
                <a:effectLst/>
                <a:uLnTx/>
                <a:uFillTx/>
                <a:latin typeface="Calibri"/>
                <a:ea typeface="+mn-ea"/>
                <a:cs typeface="+mn-cs"/>
              </a:rPr>
              <a:t>+ Programında toplam 402.2 milyon avro ayrılan çağrılar kapsamında her konsorsiyuma 4 yıl için yaklaşık </a:t>
            </a:r>
            <a:r>
              <a:rPr kumimoji="0" lang="tr-TR" sz="1800" b="1" i="0" u="none" strike="noStrike" kern="1200" cap="none" spc="0" normalizeH="0" baseline="0" noProof="0" dirty="0">
                <a:ln>
                  <a:noFill/>
                </a:ln>
                <a:solidFill>
                  <a:srgbClr val="FF0000"/>
                </a:solidFill>
                <a:effectLst/>
                <a:uLnTx/>
                <a:uFillTx/>
                <a:latin typeface="Calibri"/>
                <a:ea typeface="+mn-ea"/>
                <a:cs typeface="+mn-cs"/>
              </a:rPr>
              <a:t>14.4 milyon avro</a:t>
            </a:r>
            <a:r>
              <a:rPr kumimoji="0" lang="tr-TR" sz="1800" b="1" i="0" u="none" strike="noStrike" kern="1200" cap="none" spc="0" normalizeH="0" baseline="0" noProof="0" dirty="0">
                <a:ln>
                  <a:noFill/>
                </a:ln>
                <a:solidFill>
                  <a:prstClr val="white"/>
                </a:solidFill>
                <a:effectLst/>
                <a:uLnTx/>
                <a:uFillTx/>
                <a:latin typeface="Calibri"/>
                <a:ea typeface="+mn-ea"/>
                <a:cs typeface="+mn-cs"/>
              </a:rPr>
              <a:t> sağlanmaktadır.</a:t>
            </a:r>
          </a:p>
        </p:txBody>
      </p:sp>
      <p:sp>
        <p:nvSpPr>
          <p:cNvPr id="4" name="Dikdörtgen 3"/>
          <p:cNvSpPr/>
          <p:nvPr/>
        </p:nvSpPr>
        <p:spPr>
          <a:xfrm>
            <a:off x="1734863" y="248237"/>
            <a:ext cx="1034059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a:t>
            </a:r>
            <a:r>
              <a:rPr kumimoji="0" lang="en-GB"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Avrupa</a:t>
            </a: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GB"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Üniversiteler</a:t>
            </a: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GB" sz="2400" b="1"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Girişimi</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(European Universities Initiative)</a:t>
            </a: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a:t>
            </a: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2024 </a:t>
            </a:r>
            <a:endPar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2124764975"/>
      </p:ext>
    </p:extLst>
  </p:cSld>
  <p:clrMapOvr>
    <a:masterClrMapping/>
  </p:clrMapOvr>
  <p:transition spd="slow">
    <p:push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0D27805-64E2-12CA-0EE6-4DAC7933738C}"/>
              </a:ext>
            </a:extLst>
          </p:cNvPr>
          <p:cNvSpPr txBox="1">
            <a:spLocks/>
          </p:cNvSpPr>
          <p:nvPr/>
        </p:nvSpPr>
        <p:spPr>
          <a:xfrm>
            <a:off x="2535183" y="191490"/>
            <a:ext cx="7845948"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 Merkezi</a:t>
            </a:r>
          </a:p>
        </p:txBody>
      </p:sp>
      <p:sp>
        <p:nvSpPr>
          <p:cNvPr id="3" name="Metin kutusu 2"/>
          <p:cNvSpPr txBox="1"/>
          <p:nvPr/>
        </p:nvSpPr>
        <p:spPr>
          <a:xfrm>
            <a:off x="376519" y="1387521"/>
            <a:ext cx="1154654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Eylemin genel amacı, öğretmen eğitimine uluslararası bir bakış açısı geliştirecek </a:t>
            </a:r>
            <a:r>
              <a:rPr kumimoji="0" lang="tr-TR" sz="20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Erasmus</a:t>
            </a: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Öğretmen Akademilerini kurmak için öğretmen eğitimi ve öğretim sağlayıcıları arasında Avrupa ortaklıkları yaratmaktır. Bu Akademiler çok dilliliği, dil bilincini ve kültürel çeşitliliği benimseyecek, AB'nin eğitim politikasındaki öncelikleri doğrultusunda öğretmen eğitimini geliştirecek ve Avrupa Eğitim Alanı hedeflerine ulaşılmasına katkıda bulunacaktır.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Temel öğretmenlik eğitimi ve/veya sürekli mesleki eğitim veren okullar, enstitüler, üniversiteler gibi öğretmen eğitimi veren kurumlar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Kamu kurumları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Öğretmen eğitimi için politika geliştirmek ve sağlamak, aynı zamanda öğretmenlerin yeterlikleri için standartlar belirlemekten sorumlu kamu ve özel kuruluşlar başvurabilir.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 başına azami </a:t>
            </a:r>
            <a:r>
              <a:rPr kumimoji="0" 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1.5 milyon Avro bütçe </a:t>
            </a: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tahsis edilecektir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Son başvuru : </a:t>
            </a:r>
            <a:r>
              <a:rPr kumimoji="0" lang="tr-TR" sz="2000" b="1" i="0" u="none" strike="noStrike" kern="1200" cap="none" spc="0" normalizeH="0" baseline="0" noProof="0" dirty="0">
                <a:ln>
                  <a:noFill/>
                </a:ln>
                <a:solidFill>
                  <a:srgbClr val="FF0000"/>
                </a:solidFill>
                <a:effectLst/>
                <a:uLnTx/>
                <a:uFillTx/>
                <a:latin typeface="Calibri" panose="020F0502020204030204" pitchFamily="34" charset="0"/>
                <a:ea typeface="Source Sans Pro" panose="020B0503030403020204" pitchFamily="34" charset="-94"/>
                <a:cs typeface="Calibri" panose="020F0502020204030204" pitchFamily="34" charset="0"/>
              </a:rPr>
              <a:t>6 Haziran 2024</a:t>
            </a:r>
          </a:p>
        </p:txBody>
      </p:sp>
      <p:sp>
        <p:nvSpPr>
          <p:cNvPr id="4" name="Dikdörtgen 3"/>
          <p:cNvSpPr/>
          <p:nvPr/>
        </p:nvSpPr>
        <p:spPr>
          <a:xfrm>
            <a:off x="4274130" y="1143692"/>
            <a:ext cx="35754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Öğretmen Akademileri</a:t>
            </a:r>
          </a:p>
        </p:txBody>
      </p:sp>
    </p:spTree>
    <p:extLst>
      <p:ext uri="{BB962C8B-B14F-4D97-AF65-F5344CB8AC3E}">
        <p14:creationId xmlns:p14="http://schemas.microsoft.com/office/powerpoint/2010/main" val="798011051"/>
      </p:ext>
    </p:extLst>
  </p:cSld>
  <p:clrMapOvr>
    <a:masterClrMapping/>
  </p:clrMapOvr>
  <p:transition spd="slow">
    <p:push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713628" y="1201636"/>
            <a:ext cx="73590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Erasmus</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 </a:t>
            </a:r>
            <a:r>
              <a:rPr kumimoji="0" lang="tr-TR" sz="2800" b="1" i="0" u="none" strike="noStrike" kern="1200" cap="none" spc="0" normalizeH="0" baseline="0" noProof="0" dirty="0" err="1">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Mundus</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 Ortak Yüksek Lisans Dereceleri</a:t>
            </a:r>
          </a:p>
        </p:txBody>
      </p:sp>
      <p:sp>
        <p:nvSpPr>
          <p:cNvPr id="3" name="Unvan 1">
            <a:extLst>
              <a:ext uri="{FF2B5EF4-FFF2-40B4-BE49-F238E27FC236}">
                <a16:creationId xmlns:a16="http://schemas.microsoft.com/office/drawing/2014/main" id="{40D27805-64E2-12CA-0EE6-4DAC7933738C}"/>
              </a:ext>
            </a:extLst>
          </p:cNvPr>
          <p:cNvSpPr txBox="1">
            <a:spLocks/>
          </p:cNvSpPr>
          <p:nvPr/>
        </p:nvSpPr>
        <p:spPr>
          <a:xfrm>
            <a:off x="3162711" y="173559"/>
            <a:ext cx="7325995"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İşbirliği/Merkezi</a:t>
            </a:r>
          </a:p>
        </p:txBody>
      </p:sp>
      <p:sp>
        <p:nvSpPr>
          <p:cNvPr id="4" name="Dikdörtgen 3"/>
          <p:cNvSpPr/>
          <p:nvPr/>
        </p:nvSpPr>
        <p:spPr>
          <a:xfrm>
            <a:off x="401216" y="1997839"/>
            <a:ext cx="11420670" cy="5170646"/>
          </a:xfrm>
          <a:prstGeom prst="rect">
            <a:avLst/>
          </a:prstGeom>
        </p:spPr>
        <p:txBody>
          <a:bodyPr wrap="square">
            <a:spAutoFit/>
          </a:bodyPr>
          <a:lstStyle/>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Farklı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ülkelerden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yükseköğretim</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kurumlarının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bir</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araya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gelmesi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ile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herhangi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bir</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disiplinde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bir</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ortak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yüksek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lisans</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programı</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hazırlanmasını</a:t>
            </a:r>
            <a:r>
              <a:rPr kumimoji="0" lang="en-US" sz="2400" b="0" i="0" u="none" strike="noStrike" kern="1200" cap="none" spc="0" normalizeH="0" baseline="0" noProof="0" dirty="0">
                <a:ln>
                  <a:noFill/>
                </a:ln>
                <a:solidFill>
                  <a:prstClr val="white"/>
                </a:solidFill>
                <a:effectLst/>
                <a:uLnTx/>
                <a:uFillTx/>
                <a:latin typeface="Calibri"/>
                <a:ea typeface="+mn-ea"/>
                <a:cs typeface="+mn-cs"/>
              </a:rPr>
              <a:t> ve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ortak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veya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çoklu</a:t>
            </a:r>
            <a:r>
              <a:rPr kumimoji="0" lang="en-US" sz="2400" b="0" i="0" u="none" strike="noStrike" kern="1200" cap="none" spc="0" normalizeH="0" baseline="0" noProof="0" dirty="0">
                <a:ln>
                  <a:noFill/>
                </a:ln>
                <a:solidFill>
                  <a:prstClr val="white"/>
                </a:solidFill>
                <a:effectLst/>
                <a:uLnTx/>
                <a:uFillTx/>
                <a:latin typeface="Calibri"/>
                <a:ea typeface="+mn-ea"/>
                <a:cs typeface="+mn-cs"/>
              </a:rPr>
              <a:t> diploma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sunacak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şekilde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eğitim</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verilmesini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sağlayan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bir</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proje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türü</a:t>
            </a:r>
            <a:r>
              <a:rPr kumimoji="0" lang="tr-TR" sz="2400" b="0" i="0" u="none" strike="noStrike" kern="1200" cap="none" spc="0" normalizeH="0" baseline="0" noProof="0" dirty="0">
                <a:ln>
                  <a:noFill/>
                </a:ln>
                <a:solidFill>
                  <a:prstClr val="white"/>
                </a:solidFill>
                <a:effectLst/>
                <a:uLnTx/>
                <a:uFillTx/>
                <a:latin typeface="Calibri"/>
                <a:ea typeface="+mn-ea"/>
                <a:cs typeface="+mn-cs"/>
              </a:rPr>
              <a:t>dür.</a:t>
            </a: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Proje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başına</a:t>
            </a:r>
            <a:r>
              <a:rPr kumimoji="0" lang="tr-TR" sz="2400" b="0" i="0" u="none" strike="noStrike" kern="1200" cap="none" spc="0" normalizeH="0" baseline="0" noProof="0" dirty="0">
                <a:ln>
                  <a:noFill/>
                </a:ln>
                <a:solidFill>
                  <a:prstClr val="white"/>
                </a:solidFill>
                <a:effectLst/>
                <a:uLnTx/>
                <a:uFillTx/>
                <a:latin typeface="Calibri"/>
                <a:ea typeface="+mn-ea"/>
                <a:cs typeface="+mn-cs"/>
              </a:rPr>
              <a:t> yaklaşık</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200 bin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ile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Milyon</a:t>
            </a:r>
            <a:r>
              <a:rPr kumimoji="0" lang="en-US" sz="2400" b="1" i="0" u="none" strike="noStrike" kern="1200" cap="none" spc="0" normalizeH="0" baseline="0" noProof="0" dirty="0">
                <a:ln>
                  <a:noFill/>
                </a:ln>
                <a:solidFill>
                  <a:srgbClr val="FF0000"/>
                </a:solidFill>
                <a:effectLst/>
                <a:uLnTx/>
                <a:uFillTx/>
                <a:latin typeface="Calibri"/>
                <a:ea typeface="+mn-ea"/>
                <a:cs typeface="+mn-cs"/>
              </a:rPr>
              <a:t> Avro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arasında</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hibe</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tahsis</a:t>
            </a:r>
            <a:r>
              <a:rPr kumimoji="0" lang="tr-TR" sz="2400" b="0" i="0" u="none" strike="noStrike" kern="1200" cap="none" spc="0" normalizeH="0" baseline="0" noProof="0" dirty="0">
                <a:ln>
                  <a:noFill/>
                </a:ln>
                <a:solidFill>
                  <a:prstClr val="white"/>
                </a:solidFill>
                <a:effectLst/>
                <a:uLnTx/>
                <a:uFillTx/>
                <a:latin typeface="Calibri"/>
                <a:ea typeface="+mn-ea"/>
                <a:cs typeface="+mn-cs"/>
              </a:rPr>
              <a:t> edilir.</a:t>
            </a: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just" defTabSz="914400" rtl="0" eaLnBrk="1" fontAlgn="auto" latinLnBrk="0" hangingPunct="1">
              <a:lnSpc>
                <a:spcPts val="3591"/>
              </a:lnSpc>
              <a:spcBef>
                <a:spcPts val="0"/>
              </a:spcBef>
              <a:spcAft>
                <a:spcPts val="0"/>
              </a:spcAft>
              <a:buClrTx/>
              <a:buSzTx/>
              <a:buFont typeface="Wingdings" panose="05000000000000000000" pitchFamily="2" charset="2"/>
              <a:buChar char="q"/>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Öte yandan söz konusu yüksek lisans programının tasarlanması ve hazırlık faaliyetleri için de ayrıca «</a:t>
            </a:r>
            <a:r>
              <a:rPr kumimoji="0" lang="tr-TR" sz="2400" b="0" i="0" u="none" strike="noStrike" kern="1200" cap="none" spc="0" normalizeH="0" baseline="0" noProof="0" dirty="0" err="1">
                <a:ln>
                  <a:noFill/>
                </a:ln>
                <a:solidFill>
                  <a:prstClr val="white"/>
                </a:solidFill>
                <a:effectLst/>
                <a:uLnTx/>
                <a:uFillTx/>
                <a:latin typeface="Calibri"/>
                <a:ea typeface="+mn-ea"/>
                <a:cs typeface="+mn-cs"/>
              </a:rPr>
              <a:t>Erasmus</a:t>
            </a:r>
            <a:r>
              <a:rPr kumimoji="0" lang="tr-TR" sz="2400" b="0" i="0" u="none" strike="noStrike" kern="1200" cap="none" spc="0" normalizeH="0" baseline="0" noProof="0" dirty="0">
                <a:ln>
                  <a:noFill/>
                </a:ln>
                <a:solidFill>
                  <a:prstClr val="white"/>
                </a:solidFill>
                <a:effectLst/>
                <a:uLnTx/>
                <a:uFillTx/>
                <a:latin typeface="Calibri"/>
                <a:ea typeface="+mn-ea"/>
                <a:cs typeface="+mn-cs"/>
              </a:rPr>
              <a:t> </a:t>
            </a:r>
            <a:r>
              <a:rPr kumimoji="0" lang="tr-TR" sz="2400" b="0" i="0" u="none" strike="noStrike" kern="1200" cap="none" spc="0" normalizeH="0" baseline="0" noProof="0" dirty="0" err="1">
                <a:ln>
                  <a:noFill/>
                </a:ln>
                <a:solidFill>
                  <a:prstClr val="white"/>
                </a:solidFill>
                <a:effectLst/>
                <a:uLnTx/>
                <a:uFillTx/>
                <a:latin typeface="Calibri"/>
                <a:ea typeface="+mn-ea"/>
                <a:cs typeface="+mn-cs"/>
              </a:rPr>
              <a:t>Mundus</a:t>
            </a:r>
            <a:r>
              <a:rPr kumimoji="0" lang="tr-TR" sz="2400" b="0" i="0" u="none" strike="noStrike" kern="1200" cap="none" spc="0" normalizeH="0" baseline="0" noProof="0" dirty="0">
                <a:ln>
                  <a:noFill/>
                </a:ln>
                <a:solidFill>
                  <a:prstClr val="white"/>
                </a:solidFill>
                <a:effectLst/>
                <a:uLnTx/>
                <a:uFillTx/>
                <a:latin typeface="Calibri"/>
                <a:ea typeface="+mn-ea"/>
                <a:cs typeface="+mn-cs"/>
              </a:rPr>
              <a:t> Program Tasarımı» başlıklı kısa süreli hibe destekleri de verilmektedir. </a:t>
            </a:r>
          </a:p>
          <a:p>
            <a:pPr marL="0" marR="0" lvl="0" indent="0" algn="just" defTabSz="914400" rtl="0" eaLnBrk="1" fontAlgn="auto" latinLnBrk="0" hangingPunct="1">
              <a:lnSpc>
                <a:spcPts val="3591"/>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ts val="3591"/>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89839308"/>
      </p:ext>
    </p:extLst>
  </p:cSld>
  <p:clrMapOvr>
    <a:masterClrMapping/>
  </p:clrMapOvr>
  <p:transition spd="slow">
    <p:push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4319" y="1888670"/>
            <a:ext cx="694754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prstClr val="white"/>
                </a:solidFill>
                <a:effectLst/>
                <a:uLnTx/>
                <a:uFillTx/>
                <a:latin typeface="Open Sans"/>
                <a:ea typeface="+mn-ea"/>
                <a:cs typeface="+mn-cs"/>
              </a:rPr>
              <a:t>CyberMACS</a:t>
            </a:r>
            <a:r>
              <a:rPr kumimoji="0" lang="en-US" sz="2400" b="1" i="0" u="sng" strike="noStrike" kern="1200" cap="none" spc="0" normalizeH="0" baseline="0" noProof="0" dirty="0">
                <a:ln>
                  <a:noFill/>
                </a:ln>
                <a:solidFill>
                  <a:prstClr val="white"/>
                </a:solidFill>
                <a:effectLst/>
                <a:uLnTx/>
                <a:uFillTx/>
                <a:latin typeface="Open Sans"/>
                <a:ea typeface="+mn-ea"/>
                <a:cs typeface="+mn-cs"/>
              </a:rPr>
              <a:t> - Master of Applied Cybersecurity</a:t>
            </a:r>
          </a:p>
        </p:txBody>
      </p:sp>
      <p:sp>
        <p:nvSpPr>
          <p:cNvPr id="3" name="Metin kutusu 2"/>
          <p:cNvSpPr txBox="1"/>
          <p:nvPr/>
        </p:nvSpPr>
        <p:spPr>
          <a:xfrm>
            <a:off x="1571811" y="1275508"/>
            <a:ext cx="93296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Erasmus</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 </a:t>
            </a:r>
            <a:r>
              <a:rPr kumimoji="0" lang="tr-TR" sz="2800" b="1" i="0" u="none" strike="noStrike" kern="1200" cap="none" spc="0" normalizeH="0" baseline="0" noProof="0" dirty="0" err="1">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Mundus</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 Ortak Yüksek Lisans Dereceleri- Örnek Proje</a:t>
            </a:r>
          </a:p>
        </p:txBody>
      </p:sp>
      <p:sp>
        <p:nvSpPr>
          <p:cNvPr id="4" name="Unvan 1">
            <a:extLst>
              <a:ext uri="{FF2B5EF4-FFF2-40B4-BE49-F238E27FC236}">
                <a16:creationId xmlns:a16="http://schemas.microsoft.com/office/drawing/2014/main" id="{40D27805-64E2-12CA-0EE6-4DAC7933738C}"/>
              </a:ext>
            </a:extLst>
          </p:cNvPr>
          <p:cNvSpPr txBox="1">
            <a:spLocks/>
          </p:cNvSpPr>
          <p:nvPr/>
        </p:nvSpPr>
        <p:spPr>
          <a:xfrm>
            <a:off x="2768264" y="155630"/>
            <a:ext cx="7756301"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KA-2 Kurum ve Kuruluşlar Arasında İşbirliği/Merkezi</a:t>
            </a:r>
          </a:p>
        </p:txBody>
      </p:sp>
      <p:sp>
        <p:nvSpPr>
          <p:cNvPr id="5" name="Dikdörtgen 4"/>
          <p:cNvSpPr/>
          <p:nvPr/>
        </p:nvSpPr>
        <p:spPr>
          <a:xfrm>
            <a:off x="289249" y="2376331"/>
            <a:ext cx="11681926"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Bütçe		:5.484.000 </a:t>
            </a:r>
            <a:r>
              <a:rPr kumimoji="0" lang="tr-TR" sz="2400" b="0" i="0" u="none" strike="noStrike" kern="1200" cap="none" spc="0" normalizeH="0" baseline="0" noProof="0" dirty="0">
                <a:ln>
                  <a:noFill/>
                </a:ln>
                <a:solidFill>
                  <a:prstClr val="white"/>
                </a:solidFill>
                <a:effectLst/>
                <a:uLnTx/>
                <a:uFillTx/>
                <a:latin typeface="Calibri"/>
                <a:ea typeface="+mn-ea"/>
                <a:cs typeface="+mn-cs"/>
              </a:rPr>
              <a:t>Avro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0000"/>
                </a:solidFill>
                <a:effectLst/>
                <a:uLnTx/>
                <a:uFillTx/>
                <a:latin typeface="Calibri"/>
                <a:ea typeface="+mn-ea"/>
                <a:cs typeface="+mn-cs"/>
              </a:rPr>
              <a:t>Koordinatör	:Kadir Has Üniversitesi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Proje yılı	: </a:t>
            </a:r>
            <a:r>
              <a:rPr kumimoji="0" lang="tr-TR" sz="2400" b="0" i="0" u="none" strike="noStrike" kern="1200" cap="none" spc="0" normalizeH="0" baseline="0" noProof="0" dirty="0">
                <a:ln>
                  <a:noFill/>
                </a:ln>
                <a:solidFill>
                  <a:prstClr val="white"/>
                </a:solidFill>
                <a:effectLst/>
                <a:uLnTx/>
                <a:uFillTx/>
                <a:latin typeface="Calibri"/>
                <a:ea typeface="+mn-ea"/>
                <a:cs typeface="+mn-cs"/>
              </a:rPr>
              <a:t>2022-2028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Konsorsiyum	:</a:t>
            </a:r>
            <a:r>
              <a:rPr kumimoji="0" lang="tr-TR" sz="2400" b="0" i="0" u="none" strike="noStrike" kern="1200" cap="none" spc="0" normalizeH="0" baseline="0" noProof="0" dirty="0">
                <a:ln>
                  <a:noFill/>
                </a:ln>
                <a:solidFill>
                  <a:prstClr val="white"/>
                </a:solidFill>
                <a:effectLst/>
                <a:uLnTx/>
                <a:uFillTx/>
                <a:latin typeface="Calibri"/>
                <a:ea typeface="+mn-ea"/>
                <a:cs typeface="+mn-cs"/>
              </a:rPr>
              <a:t> 3 ülkeden 3 ortak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Proje özeti	:</a:t>
            </a:r>
            <a:r>
              <a:rPr kumimoji="0" lang="tr-TR" sz="2400" b="0" i="0" u="none" strike="noStrike" kern="1200" cap="none" spc="0" normalizeH="0" baseline="0" noProof="0" dirty="0" err="1">
                <a:ln>
                  <a:noFill/>
                </a:ln>
                <a:solidFill>
                  <a:prstClr val="white"/>
                </a:solidFill>
                <a:effectLst/>
                <a:uLnTx/>
                <a:uFillTx/>
                <a:latin typeface="Calibri"/>
                <a:ea typeface="+mn-ea"/>
                <a:cs typeface="+mn-cs"/>
              </a:rPr>
              <a:t>CyberMACS</a:t>
            </a:r>
            <a:r>
              <a:rPr kumimoji="0" lang="tr-TR" sz="2400" b="0" i="0" u="none" strike="noStrike" kern="1200" cap="none" spc="0" normalizeH="0" baseline="0" noProof="0" dirty="0">
                <a:ln>
                  <a:noFill/>
                </a:ln>
                <a:solidFill>
                  <a:prstClr val="white"/>
                </a:solidFill>
                <a:effectLst/>
                <a:uLnTx/>
                <a:uFillTx/>
                <a:latin typeface="Calibri"/>
                <a:ea typeface="+mn-ea"/>
                <a:cs typeface="+mn-cs"/>
              </a:rPr>
              <a:t>, uygulamalı siber güvenlik alanına odaklanan tam zamanlı 2 yıllık ortak bir Avrupa Yüksek Lisans Programı (120 AKTS) olarak tasarlanmıştır. Siber saldırıları tespit etmek, önlemek, azaltmak ve yönetmek için geleceğin siber güvenlik uzmanlarını eğitmeye odaklanmaktadır.</a:t>
            </a:r>
            <a:br>
              <a:rPr kumimoji="0" lang="tr-TR" sz="2400" b="0" i="0" u="none" strike="noStrike" kern="1200" cap="none" spc="0" normalizeH="0" baseline="0" noProof="0" dirty="0">
                <a:ln>
                  <a:noFill/>
                </a:ln>
                <a:solidFill>
                  <a:prstClr val="black"/>
                </a:solidFill>
                <a:effectLst/>
                <a:uLnTx/>
                <a:uFillTx/>
                <a:latin typeface="Calibri"/>
                <a:ea typeface="+mn-ea"/>
                <a:cs typeface="+mn-cs"/>
              </a:rPr>
            </a:b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909665"/>
      </p:ext>
    </p:extLst>
  </p:cSld>
  <p:clrMapOvr>
    <a:masterClrMapping/>
  </p:clrMapOvr>
  <p:transition spd="slow">
    <p:push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4A9AB27-61C5-49C7-83EB-F8DAA989FC66}"/>
              </a:ext>
            </a:extLst>
          </p:cNvPr>
          <p:cNvSpPr txBox="1"/>
          <p:nvPr/>
        </p:nvSpPr>
        <p:spPr>
          <a:xfrm>
            <a:off x="395536" y="1556792"/>
            <a:ext cx="8424936" cy="458587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Jean </a:t>
            </a:r>
            <a:r>
              <a:rPr kumimoji="0" lang="tr-TR" sz="26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Monnet</a:t>
            </a: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Faaliyetleri başvuruları doğrudan Avrupa Komisyonu Eğitim, Görsel-İşitsel ve Yürütme Ajansı’na yapılan projelerdir.  </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AB konularında araştırma ve öğretim faaliyetlerini yaygınlaştırmak ve kalitesini artırmak amaçlanmaktadır.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Yükseköğretim alanında Jean </a:t>
            </a:r>
            <a:r>
              <a:rPr kumimoji="0" lang="tr-TR" sz="26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Monnet</a:t>
            </a: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faaliyetlerinin başlıca türleri Modüller, Kürsüler ve Mükemmeliyet Merkezleridir. </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Ayrıca, öğretmenlerin eğitimi, AB girişimlerinin öğrenimi, AB politika forumları çağrıları da açılmaktadır.</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p>
        </p:txBody>
      </p:sp>
      <p:sp>
        <p:nvSpPr>
          <p:cNvPr id="6" name="Title 1"/>
          <p:cNvSpPr txBox="1">
            <a:spLocks/>
          </p:cNvSpPr>
          <p:nvPr/>
        </p:nvSpPr>
        <p:spPr bwMode="auto">
          <a:xfrm>
            <a:off x="1511878" y="179478"/>
            <a:ext cx="9581044" cy="7557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ERASMUS+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KA-3 Politika Reformuna Destek/Merkezi</a:t>
            </a:r>
          </a:p>
        </p:txBody>
      </p:sp>
      <p:pic>
        <p:nvPicPr>
          <p:cNvPr id="3" name="Resim 2"/>
          <p:cNvPicPr>
            <a:picLocks noChangeAspect="1"/>
          </p:cNvPicPr>
          <p:nvPr/>
        </p:nvPicPr>
        <p:blipFill>
          <a:blip r:embed="rId2"/>
          <a:stretch>
            <a:fillRect/>
          </a:stretch>
        </p:blipFill>
        <p:spPr>
          <a:xfrm>
            <a:off x="8953601" y="1739151"/>
            <a:ext cx="2965921" cy="3721753"/>
          </a:xfrm>
          <a:prstGeom prst="rect">
            <a:avLst/>
          </a:prstGeom>
        </p:spPr>
      </p:pic>
      <p:sp>
        <p:nvSpPr>
          <p:cNvPr id="4" name="Dikdörtgen 3"/>
          <p:cNvSpPr/>
          <p:nvPr/>
        </p:nvSpPr>
        <p:spPr>
          <a:xfrm>
            <a:off x="3630931" y="1096069"/>
            <a:ext cx="3856056" cy="480131"/>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Jean Monnet Faaliyetleri</a:t>
            </a:r>
            <a:endParaRPr kumimoji="0" lang="en-GB" altLang="tr-TR" sz="28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spTree>
    <p:extLst>
      <p:ext uri="{BB962C8B-B14F-4D97-AF65-F5344CB8AC3E}">
        <p14:creationId xmlns:p14="http://schemas.microsoft.com/office/powerpoint/2010/main" val="2554888577"/>
      </p:ext>
    </p:extLst>
  </p:cSld>
  <p:clrMapOvr>
    <a:masterClrMapping/>
  </p:clrMapOvr>
  <p:transition spd="slow">
    <p:push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4A9AB27-61C5-49C7-83EB-F8DAA989FC66}"/>
              </a:ext>
            </a:extLst>
          </p:cNvPr>
          <p:cNvSpPr txBox="1"/>
          <p:nvPr/>
        </p:nvSpPr>
        <p:spPr>
          <a:xfrm>
            <a:off x="395536" y="1556792"/>
            <a:ext cx="8424936" cy="529375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Jean </a:t>
            </a:r>
            <a:r>
              <a:rPr kumimoji="0" lang="tr-TR" sz="2600" b="0" i="0"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Monnet</a:t>
            </a: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Modül çağrılarına ECHE sahibi yükseköğretim kurumları başvurabilir.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Ortak bulmak gerekli değildir.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AB Çalışmaları alanında bir eğitim/öğretim programı tasarlanarak uygulanması hedeflenmektedir.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Proje süresi 3 yıldır ve projeye 2024 yılı için sağlanabilecek en yüksek miktar 35.000 Avrodur.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Türkiye’de 20 yıldır uygulanan program kapsamında 30 kurum 55 proje ile desteklenmiştir.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tr-TR" sz="26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2023 yılında ise 4 Modül desteklenmiştir.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p>
        </p:txBody>
      </p:sp>
      <p:sp>
        <p:nvSpPr>
          <p:cNvPr id="6" name="Title 1"/>
          <p:cNvSpPr txBox="1">
            <a:spLocks/>
          </p:cNvSpPr>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ERASMUS+ JEAN MONNET MODÜLLERİ</a:t>
            </a:r>
            <a:endParaRPr kumimoji="0" lang="en-GB"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027748" y="2493103"/>
            <a:ext cx="2950720" cy="3700593"/>
          </a:xfrm>
          <a:prstGeom prst="rect">
            <a:avLst/>
          </a:prstGeom>
        </p:spPr>
      </p:pic>
    </p:spTree>
    <p:extLst>
      <p:ext uri="{BB962C8B-B14F-4D97-AF65-F5344CB8AC3E}">
        <p14:creationId xmlns:p14="http://schemas.microsoft.com/office/powerpoint/2010/main" val="2875924974"/>
      </p:ext>
    </p:extLst>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4A9AB27-61C5-49C7-83EB-F8DAA989FC66}"/>
              </a:ext>
            </a:extLst>
          </p:cNvPr>
          <p:cNvSpPr txBox="1"/>
          <p:nvPr/>
        </p:nvSpPr>
        <p:spPr>
          <a:xfrm>
            <a:off x="405061" y="1394867"/>
            <a:ext cx="1042486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Türkiye genelinde tüm üniversite çalışanları ve öğrencileri burs </a:t>
            </a:r>
            <a:r>
              <a:rPr kumimoji="0" lang="tr-TR" sz="2000" b="0" i="0" u="none" strike="noStrike" kern="1200" cap="none" spc="0" normalizeH="0" baseline="0" noProof="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programından yararlanabilmektedir</a:t>
            </a:r>
            <a:r>
              <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p>
        </p:txBody>
      </p:sp>
      <p:sp>
        <p:nvSpPr>
          <p:cNvPr id="6" name="Title 1"/>
          <p:cNvSpPr txBox="1">
            <a:spLocks/>
          </p:cNvSpPr>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JEAN MONNET BURS PROGRAMI</a:t>
            </a:r>
            <a:endParaRPr kumimoji="0" lang="en-GB"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graphicFrame>
        <p:nvGraphicFramePr>
          <p:cNvPr id="3" name="Tablo 2"/>
          <p:cNvGraphicFramePr>
            <a:graphicFrameLocks noGrp="1"/>
          </p:cNvGraphicFramePr>
          <p:nvPr/>
        </p:nvGraphicFramePr>
        <p:xfrm>
          <a:off x="1612897" y="2091264"/>
          <a:ext cx="8693658" cy="3894035"/>
        </p:xfrm>
        <a:graphic>
          <a:graphicData uri="http://schemas.openxmlformats.org/drawingml/2006/table">
            <a:tbl>
              <a:tblPr firstRow="1" bandRow="1">
                <a:tableStyleId>{5C22544A-7EE6-4342-B048-85BDC9FD1C3A}</a:tableStyleId>
              </a:tblPr>
              <a:tblGrid>
                <a:gridCol w="3083433">
                  <a:extLst>
                    <a:ext uri="{9D8B030D-6E8A-4147-A177-3AD203B41FA5}">
                      <a16:colId xmlns:a16="http://schemas.microsoft.com/office/drawing/2014/main" val="1548726277"/>
                    </a:ext>
                  </a:extLst>
                </a:gridCol>
                <a:gridCol w="1800225">
                  <a:extLst>
                    <a:ext uri="{9D8B030D-6E8A-4147-A177-3AD203B41FA5}">
                      <a16:colId xmlns:a16="http://schemas.microsoft.com/office/drawing/2014/main" val="2714877964"/>
                    </a:ext>
                  </a:extLst>
                </a:gridCol>
                <a:gridCol w="3810000">
                  <a:extLst>
                    <a:ext uri="{9D8B030D-6E8A-4147-A177-3AD203B41FA5}">
                      <a16:colId xmlns:a16="http://schemas.microsoft.com/office/drawing/2014/main" val="3814187781"/>
                    </a:ext>
                  </a:extLst>
                </a:gridCol>
              </a:tblGrid>
              <a:tr h="566211">
                <a:tc>
                  <a:txBody>
                    <a:bodyPr/>
                    <a:lstStyle/>
                    <a:p>
                      <a:r>
                        <a:rPr lang="tr-TR" dirty="0"/>
                        <a:t>Üniversite</a:t>
                      </a:r>
                    </a:p>
                  </a:txBody>
                  <a:tcPr>
                    <a:noFill/>
                  </a:tcPr>
                </a:tc>
                <a:tc>
                  <a:txBody>
                    <a:bodyPr/>
                    <a:lstStyle/>
                    <a:p>
                      <a:pPr algn="ctr"/>
                      <a:r>
                        <a:rPr lang="tr-TR" dirty="0"/>
                        <a:t>Ülke</a:t>
                      </a:r>
                    </a:p>
                  </a:txBody>
                  <a:tcPr>
                    <a:noFill/>
                  </a:tcPr>
                </a:tc>
                <a:tc>
                  <a:txBody>
                    <a:bodyPr/>
                    <a:lstStyle/>
                    <a:p>
                      <a:pPr algn="ctr"/>
                      <a:r>
                        <a:rPr lang="tr-TR" dirty="0"/>
                        <a:t>Eğitim Görülen</a:t>
                      </a:r>
                      <a:r>
                        <a:rPr lang="tr-TR" baseline="0" dirty="0"/>
                        <a:t> Okul</a:t>
                      </a:r>
                      <a:endParaRPr lang="tr-TR" dirty="0"/>
                    </a:p>
                  </a:txBody>
                  <a:tcPr>
                    <a:noFill/>
                  </a:tcPr>
                </a:tc>
                <a:extLst>
                  <a:ext uri="{0D108BD9-81ED-4DB2-BD59-A6C34878D82A}">
                    <a16:rowId xmlns:a16="http://schemas.microsoft.com/office/drawing/2014/main" val="1533941300"/>
                  </a:ext>
                </a:extLst>
              </a:tr>
              <a:tr h="383752">
                <a:tc>
                  <a:txBody>
                    <a:bodyPr/>
                    <a:lstStyle/>
                    <a:p>
                      <a:r>
                        <a:rPr lang="tr-TR" dirty="0">
                          <a:solidFill>
                            <a:schemeClr val="bg1"/>
                          </a:solidFill>
                        </a:rPr>
                        <a:t>Adana Çağ Üniversitesi</a:t>
                      </a:r>
                    </a:p>
                  </a:txBody>
                  <a:tcPr>
                    <a:noFill/>
                  </a:tcPr>
                </a:tc>
                <a:tc>
                  <a:txBody>
                    <a:bodyPr/>
                    <a:lstStyle/>
                    <a:p>
                      <a:pPr algn="ctr"/>
                      <a:r>
                        <a:rPr lang="tr-TR" dirty="0">
                          <a:solidFill>
                            <a:schemeClr val="bg1"/>
                          </a:solidFill>
                        </a:rPr>
                        <a:t>İrlanda</a:t>
                      </a:r>
                    </a:p>
                  </a:txBody>
                  <a:tcPr>
                    <a:noFill/>
                  </a:tcPr>
                </a:tc>
                <a:tc>
                  <a:txBody>
                    <a:bodyPr/>
                    <a:lstStyle/>
                    <a:p>
                      <a:pPr algn="ctr"/>
                      <a:r>
                        <a:rPr lang="en-US" dirty="0">
                          <a:solidFill>
                            <a:schemeClr val="bg1"/>
                          </a:solidFill>
                        </a:rPr>
                        <a:t>The University of Dublin - Trinity College Dublin</a:t>
                      </a:r>
                      <a:endParaRPr lang="tr-TR" dirty="0">
                        <a:solidFill>
                          <a:schemeClr val="bg1"/>
                        </a:solidFill>
                      </a:endParaRPr>
                    </a:p>
                  </a:txBody>
                  <a:tcPr>
                    <a:noFill/>
                  </a:tcPr>
                </a:tc>
                <a:extLst>
                  <a:ext uri="{0D108BD9-81ED-4DB2-BD59-A6C34878D82A}">
                    <a16:rowId xmlns:a16="http://schemas.microsoft.com/office/drawing/2014/main" val="97979599"/>
                  </a:ext>
                </a:extLst>
              </a:tr>
              <a:tr h="383752">
                <a:tc>
                  <a:txBody>
                    <a:bodyPr/>
                    <a:lstStyle/>
                    <a:p>
                      <a:r>
                        <a:rPr lang="tr-TR" dirty="0">
                          <a:solidFill>
                            <a:schemeClr val="bg1"/>
                          </a:solidFill>
                        </a:rPr>
                        <a:t>Samsun</a:t>
                      </a:r>
                      <a:r>
                        <a:rPr lang="tr-TR" baseline="0" dirty="0">
                          <a:solidFill>
                            <a:schemeClr val="bg1"/>
                          </a:solidFill>
                        </a:rPr>
                        <a:t> </a:t>
                      </a:r>
                      <a:r>
                        <a:rPr lang="tr-TR" baseline="0" dirty="0" err="1">
                          <a:solidFill>
                            <a:schemeClr val="bg1"/>
                          </a:solidFill>
                        </a:rPr>
                        <a:t>Ondokuz</a:t>
                      </a:r>
                      <a:r>
                        <a:rPr lang="tr-TR" baseline="0" dirty="0">
                          <a:solidFill>
                            <a:schemeClr val="bg1"/>
                          </a:solidFill>
                        </a:rPr>
                        <a:t> Mayıs Üniversitesi</a:t>
                      </a:r>
                      <a:endParaRPr lang="tr-TR" dirty="0">
                        <a:solidFill>
                          <a:schemeClr val="bg1"/>
                        </a:solidFill>
                      </a:endParaRPr>
                    </a:p>
                  </a:txBody>
                  <a:tcPr>
                    <a:noFill/>
                  </a:tcPr>
                </a:tc>
                <a:tc>
                  <a:txBody>
                    <a:bodyPr/>
                    <a:lstStyle/>
                    <a:p>
                      <a:pPr algn="ctr"/>
                      <a:r>
                        <a:rPr lang="tr-TR" dirty="0">
                          <a:solidFill>
                            <a:schemeClr val="bg1"/>
                          </a:solidFill>
                        </a:rPr>
                        <a:t>Birleşik Krallık</a:t>
                      </a:r>
                    </a:p>
                  </a:txBody>
                  <a:tcPr>
                    <a:noFill/>
                  </a:tcPr>
                </a:tc>
                <a:tc>
                  <a:txBody>
                    <a:bodyPr/>
                    <a:lstStyle/>
                    <a:p>
                      <a:pPr algn="ctr"/>
                      <a:r>
                        <a:rPr lang="en-US" dirty="0">
                          <a:solidFill>
                            <a:schemeClr val="bg1"/>
                          </a:solidFill>
                        </a:rPr>
                        <a:t>Queen Mary University of London</a:t>
                      </a:r>
                      <a:endParaRPr lang="tr-TR" dirty="0">
                        <a:solidFill>
                          <a:schemeClr val="bg1"/>
                        </a:solidFill>
                      </a:endParaRPr>
                    </a:p>
                  </a:txBody>
                  <a:tcPr>
                    <a:noFill/>
                  </a:tcPr>
                </a:tc>
                <a:extLst>
                  <a:ext uri="{0D108BD9-81ED-4DB2-BD59-A6C34878D82A}">
                    <a16:rowId xmlns:a16="http://schemas.microsoft.com/office/drawing/2014/main" val="331575539"/>
                  </a:ext>
                </a:extLst>
              </a:tr>
              <a:tr h="383752">
                <a:tc>
                  <a:txBody>
                    <a:bodyPr/>
                    <a:lstStyle/>
                    <a:p>
                      <a:r>
                        <a:rPr lang="tr-TR" dirty="0">
                          <a:solidFill>
                            <a:schemeClr val="bg1"/>
                          </a:solidFill>
                        </a:rPr>
                        <a:t>Eskişehir</a:t>
                      </a:r>
                      <a:r>
                        <a:rPr lang="tr-TR" baseline="0" dirty="0">
                          <a:solidFill>
                            <a:schemeClr val="bg1"/>
                          </a:solidFill>
                        </a:rPr>
                        <a:t> Anadolu Üniversitesi</a:t>
                      </a:r>
                      <a:endParaRPr lang="tr-TR" dirty="0">
                        <a:solidFill>
                          <a:schemeClr val="bg1"/>
                        </a:solidFill>
                      </a:endParaRPr>
                    </a:p>
                  </a:txBody>
                  <a:tcPr>
                    <a:noFill/>
                  </a:tcPr>
                </a:tc>
                <a:tc>
                  <a:txBody>
                    <a:bodyPr/>
                    <a:lstStyle/>
                    <a:p>
                      <a:pPr algn="ctr"/>
                      <a:r>
                        <a:rPr lang="tr-TR" dirty="0">
                          <a:solidFill>
                            <a:schemeClr val="bg1"/>
                          </a:solidFill>
                        </a:rPr>
                        <a:t>Belçika</a:t>
                      </a:r>
                    </a:p>
                  </a:txBody>
                  <a:tcPr>
                    <a:noFill/>
                  </a:tcPr>
                </a:tc>
                <a:tc>
                  <a:txBody>
                    <a:bodyPr/>
                    <a:lstStyle/>
                    <a:p>
                      <a:pPr algn="ctr"/>
                      <a:r>
                        <a:rPr lang="nl-NL" dirty="0">
                          <a:solidFill>
                            <a:schemeClr val="bg1"/>
                          </a:solidFill>
                        </a:rPr>
                        <a:t>Vrije Universiteit Brussel – Brussels School of Governance</a:t>
                      </a:r>
                      <a:endParaRPr lang="tr-TR" dirty="0">
                        <a:solidFill>
                          <a:schemeClr val="bg1"/>
                        </a:solidFill>
                      </a:endParaRPr>
                    </a:p>
                  </a:txBody>
                  <a:tcPr>
                    <a:noFill/>
                  </a:tcPr>
                </a:tc>
                <a:extLst>
                  <a:ext uri="{0D108BD9-81ED-4DB2-BD59-A6C34878D82A}">
                    <a16:rowId xmlns:a16="http://schemas.microsoft.com/office/drawing/2014/main" val="1084753783"/>
                  </a:ext>
                </a:extLst>
              </a:tr>
              <a:tr h="383752">
                <a:tc>
                  <a:txBody>
                    <a:bodyPr/>
                    <a:lstStyle/>
                    <a:p>
                      <a:r>
                        <a:rPr lang="tr-TR" dirty="0">
                          <a:solidFill>
                            <a:schemeClr val="bg1"/>
                          </a:solidFill>
                        </a:rPr>
                        <a:t>Aydın Adnan Menderes Üniversitesi</a:t>
                      </a:r>
                    </a:p>
                  </a:txBody>
                  <a:tcPr>
                    <a:noFill/>
                  </a:tcPr>
                </a:tc>
                <a:tc>
                  <a:txBody>
                    <a:bodyPr/>
                    <a:lstStyle/>
                    <a:p>
                      <a:pPr algn="ctr"/>
                      <a:r>
                        <a:rPr lang="tr-TR" dirty="0">
                          <a:solidFill>
                            <a:schemeClr val="bg1"/>
                          </a:solidFill>
                        </a:rPr>
                        <a:t>Hollanda</a:t>
                      </a:r>
                    </a:p>
                  </a:txBody>
                  <a:tcPr>
                    <a:noFill/>
                  </a:tcPr>
                </a:tc>
                <a:tc>
                  <a:txBody>
                    <a:bodyPr/>
                    <a:lstStyle/>
                    <a:p>
                      <a:pPr algn="ctr"/>
                      <a:r>
                        <a:rPr lang="tr-TR" dirty="0" err="1">
                          <a:solidFill>
                            <a:schemeClr val="bg1"/>
                          </a:solidFill>
                        </a:rPr>
                        <a:t>Leiden</a:t>
                      </a:r>
                      <a:r>
                        <a:rPr lang="tr-TR" dirty="0">
                          <a:solidFill>
                            <a:schemeClr val="bg1"/>
                          </a:solidFill>
                        </a:rPr>
                        <a:t> </a:t>
                      </a:r>
                      <a:r>
                        <a:rPr lang="tr-TR" dirty="0" err="1">
                          <a:solidFill>
                            <a:schemeClr val="bg1"/>
                          </a:solidFill>
                        </a:rPr>
                        <a:t>University</a:t>
                      </a:r>
                      <a:endParaRPr lang="tr-TR" dirty="0">
                        <a:solidFill>
                          <a:schemeClr val="bg1"/>
                        </a:solidFill>
                      </a:endParaRPr>
                    </a:p>
                  </a:txBody>
                  <a:tcPr>
                    <a:noFill/>
                  </a:tcPr>
                </a:tc>
                <a:extLst>
                  <a:ext uri="{0D108BD9-81ED-4DB2-BD59-A6C34878D82A}">
                    <a16:rowId xmlns:a16="http://schemas.microsoft.com/office/drawing/2014/main" val="2443652346"/>
                  </a:ext>
                </a:extLst>
              </a:tr>
              <a:tr h="383752">
                <a:tc>
                  <a:txBody>
                    <a:bodyPr/>
                    <a:lstStyle/>
                    <a:p>
                      <a:r>
                        <a:rPr lang="tr-TR" dirty="0">
                          <a:solidFill>
                            <a:schemeClr val="bg1"/>
                          </a:solidFill>
                        </a:rPr>
                        <a:t>Bitlis Eren Üniversitesi</a:t>
                      </a:r>
                    </a:p>
                  </a:txBody>
                  <a:tcPr>
                    <a:noFill/>
                  </a:tcPr>
                </a:tc>
                <a:tc>
                  <a:txBody>
                    <a:bodyPr/>
                    <a:lstStyle/>
                    <a:p>
                      <a:pPr algn="ctr"/>
                      <a:r>
                        <a:rPr lang="tr-TR" dirty="0">
                          <a:solidFill>
                            <a:schemeClr val="bg1"/>
                          </a:solidFill>
                        </a:rPr>
                        <a:t>Almanya</a:t>
                      </a:r>
                    </a:p>
                  </a:txBody>
                  <a:tcPr>
                    <a:noFill/>
                  </a:tcPr>
                </a:tc>
                <a:tc>
                  <a:txBody>
                    <a:bodyPr/>
                    <a:lstStyle/>
                    <a:p>
                      <a:pPr algn="ctr"/>
                      <a:r>
                        <a:rPr lang="tr-TR" dirty="0">
                          <a:solidFill>
                            <a:schemeClr val="bg1"/>
                          </a:solidFill>
                        </a:rPr>
                        <a:t>Goethe </a:t>
                      </a:r>
                      <a:r>
                        <a:rPr lang="tr-TR" dirty="0" err="1">
                          <a:solidFill>
                            <a:schemeClr val="bg1"/>
                          </a:solidFill>
                        </a:rPr>
                        <a:t>University</a:t>
                      </a:r>
                      <a:r>
                        <a:rPr lang="tr-TR" dirty="0">
                          <a:solidFill>
                            <a:schemeClr val="bg1"/>
                          </a:solidFill>
                        </a:rPr>
                        <a:t> Frankfurt</a:t>
                      </a:r>
                    </a:p>
                  </a:txBody>
                  <a:tcPr>
                    <a:noFill/>
                  </a:tcPr>
                </a:tc>
                <a:extLst>
                  <a:ext uri="{0D108BD9-81ED-4DB2-BD59-A6C34878D82A}">
                    <a16:rowId xmlns:a16="http://schemas.microsoft.com/office/drawing/2014/main" val="873446403"/>
                  </a:ext>
                </a:extLst>
              </a:tr>
              <a:tr h="383752">
                <a:tc>
                  <a:txBody>
                    <a:bodyPr/>
                    <a:lstStyle/>
                    <a:p>
                      <a:r>
                        <a:rPr lang="tr-TR" dirty="0">
                          <a:solidFill>
                            <a:schemeClr val="bg1"/>
                          </a:solidFill>
                        </a:rPr>
                        <a:t>Erzurum</a:t>
                      </a:r>
                      <a:r>
                        <a:rPr lang="tr-TR" baseline="0" dirty="0">
                          <a:solidFill>
                            <a:schemeClr val="bg1"/>
                          </a:solidFill>
                        </a:rPr>
                        <a:t> Atatürk Üniversitesi</a:t>
                      </a:r>
                      <a:endParaRPr lang="tr-TR" dirty="0">
                        <a:solidFill>
                          <a:schemeClr val="bg1"/>
                        </a:solidFill>
                      </a:endParaRPr>
                    </a:p>
                  </a:txBody>
                  <a:tcPr>
                    <a:noFill/>
                  </a:tcPr>
                </a:tc>
                <a:tc>
                  <a:txBody>
                    <a:bodyPr/>
                    <a:lstStyle/>
                    <a:p>
                      <a:pPr algn="ctr"/>
                      <a:r>
                        <a:rPr lang="tr-TR" dirty="0">
                          <a:solidFill>
                            <a:schemeClr val="bg1"/>
                          </a:solidFill>
                        </a:rPr>
                        <a:t>Hollanda</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err="1">
                          <a:solidFill>
                            <a:schemeClr val="bg1"/>
                          </a:solidFill>
                        </a:rPr>
                        <a:t>Leiden</a:t>
                      </a:r>
                      <a:r>
                        <a:rPr lang="tr-TR" dirty="0">
                          <a:solidFill>
                            <a:schemeClr val="bg1"/>
                          </a:solidFill>
                        </a:rPr>
                        <a:t> </a:t>
                      </a:r>
                      <a:r>
                        <a:rPr lang="tr-TR" dirty="0" err="1">
                          <a:solidFill>
                            <a:schemeClr val="bg1"/>
                          </a:solidFill>
                        </a:rPr>
                        <a:t>University</a:t>
                      </a:r>
                      <a:endParaRPr lang="tr-TR" dirty="0">
                        <a:solidFill>
                          <a:schemeClr val="bg1"/>
                        </a:solidFill>
                      </a:endParaRPr>
                    </a:p>
                  </a:txBody>
                  <a:tcPr>
                    <a:noFill/>
                  </a:tcPr>
                </a:tc>
                <a:extLst>
                  <a:ext uri="{0D108BD9-81ED-4DB2-BD59-A6C34878D82A}">
                    <a16:rowId xmlns:a16="http://schemas.microsoft.com/office/drawing/2014/main" val="3344510319"/>
                  </a:ext>
                </a:extLst>
              </a:tr>
            </a:tbl>
          </a:graphicData>
        </a:graphic>
      </p:graphicFrame>
    </p:spTree>
    <p:extLst>
      <p:ext uri="{BB962C8B-B14F-4D97-AF65-F5344CB8AC3E}">
        <p14:creationId xmlns:p14="http://schemas.microsoft.com/office/powerpoint/2010/main" val="1388620761"/>
      </p:ext>
    </p:extLst>
  </p:cSld>
  <p:clrMapOvr>
    <a:masterClrMapping/>
  </p:clrMapOvr>
  <p:transition spd="slow">
    <p:push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4A9AB27-61C5-49C7-83EB-F8DAA989FC66}"/>
              </a:ext>
            </a:extLst>
          </p:cNvPr>
          <p:cNvSpPr txBox="1"/>
          <p:nvPr/>
        </p:nvSpPr>
        <p:spPr>
          <a:xfrm>
            <a:off x="410526" y="1556792"/>
            <a:ext cx="8424936" cy="590931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Anadolu Üniversitesi </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«JOIN!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Journalism</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Improving</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New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Coverage</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about</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Türkiye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and</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the</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EU» </a:t>
            </a: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Türkiye ve AB hakkında basın içeriğinin iyileştirilmesi için gazetecilik</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Galatasaray Üniversitesi </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Social</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Rights</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as Tools of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Europeanization</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from</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Below</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Crossed</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Perspectives</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on Europe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and</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Türkiye» </a:t>
            </a: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Tabandan Avrupalılaşma araçları olarak sosyal haklar: Türkiye-AB kesişen algılar</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İstanbul Üniversitesi </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Challenges</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and</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Opportunities</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for</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the</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Future</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of Europe»</a:t>
            </a: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 Avrupa’nın geleceği için fırsatlar ve zorluklar</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Sakarya Uygulamalı Bilimler Üniversitesi </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Digitalization</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and</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the</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Circular</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economy</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Bulding</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Resilience</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and</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Sustainability</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through</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Policy</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in </a:t>
            </a:r>
            <a:r>
              <a:rPr kumimoji="0" lang="tr-TR" sz="2200" b="0" i="1" u="none" strike="noStrike" kern="1200" cap="none" spc="0" normalizeH="0" baseline="0" noProof="0" dirty="0" err="1">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the</a:t>
            </a:r>
            <a:r>
              <a:rPr kumimoji="0" lang="tr-TR" sz="2200" b="0" i="1"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EU» </a:t>
            </a:r>
            <a:r>
              <a:rPr kumimoji="0" lang="tr-TR" sz="22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Döngüsel ekonomik ve Dijitalleşme: AB’de politikalar yoluyla dayanıklılık ve sürdürülebilirliğin inşası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rPr>
              <a:t> </a:t>
            </a:r>
          </a:p>
        </p:txBody>
      </p:sp>
      <p:sp>
        <p:nvSpPr>
          <p:cNvPr id="6" name="Title 1"/>
          <p:cNvSpPr txBox="1">
            <a:spLocks/>
          </p:cNvSpPr>
          <p:nvPr/>
        </p:nvSpPr>
        <p:spPr bwMode="auto">
          <a:xfrm>
            <a:off x="1762890" y="219712"/>
            <a:ext cx="9581044" cy="969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rPr>
              <a:t>ERASMUS+ JEAN MONNET MODÜLLERİ - 2023</a:t>
            </a:r>
            <a:endParaRPr kumimoji="0" lang="en-GB" altLang="tr-TR" sz="3400" b="1" i="0" u="none" strike="noStrike" kern="1200" cap="none" spc="0" normalizeH="0" baseline="0" noProof="0" dirty="0">
              <a:ln>
                <a:noFill/>
              </a:ln>
              <a:solidFill>
                <a:prstClr val="white"/>
              </a:solidFill>
              <a:effectLst/>
              <a:uLnTx/>
              <a:uFillTx/>
              <a:latin typeface="Calibri" panose="020F0502020204030204" pitchFamily="34" charset="0"/>
              <a:ea typeface="Ebrima" panose="02000000000000000000" pitchFamily="2"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027748" y="2493103"/>
            <a:ext cx="2950720" cy="3700593"/>
          </a:xfrm>
          <a:prstGeom prst="rect">
            <a:avLst/>
          </a:prstGeom>
        </p:spPr>
      </p:pic>
      <p:pic>
        <p:nvPicPr>
          <p:cNvPr id="5" name="Resim 4"/>
          <p:cNvPicPr>
            <a:picLocks noChangeAspect="1"/>
          </p:cNvPicPr>
          <p:nvPr/>
        </p:nvPicPr>
        <p:blipFill>
          <a:blip r:embed="rId3"/>
          <a:stretch>
            <a:fillRect/>
          </a:stretch>
        </p:blipFill>
        <p:spPr>
          <a:xfrm>
            <a:off x="8966772" y="2490787"/>
            <a:ext cx="2952750" cy="3705225"/>
          </a:xfrm>
          <a:prstGeom prst="rect">
            <a:avLst/>
          </a:prstGeom>
        </p:spPr>
      </p:pic>
    </p:spTree>
    <p:extLst>
      <p:ext uri="{BB962C8B-B14F-4D97-AF65-F5344CB8AC3E}">
        <p14:creationId xmlns:p14="http://schemas.microsoft.com/office/powerpoint/2010/main" val="2896993385"/>
      </p:ext>
    </p:extLst>
  </p:cSld>
  <p:clrMapOvr>
    <a:masterClrMapping/>
  </p:clrMapOvr>
  <p:transition spd="slow">
    <p:push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0D27805-64E2-12CA-0EE6-4DAC7933738C}"/>
              </a:ext>
            </a:extLst>
          </p:cNvPr>
          <p:cNvSpPr txBox="1">
            <a:spLocks/>
          </p:cNvSpPr>
          <p:nvPr/>
        </p:nvSpPr>
        <p:spPr>
          <a:xfrm>
            <a:off x="3252358" y="191488"/>
            <a:ext cx="6572959"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Örnek Projeler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KA-3 Politika Reformuna Destek/Merkezi</a:t>
            </a:r>
          </a:p>
        </p:txBody>
      </p:sp>
      <p:sp>
        <p:nvSpPr>
          <p:cNvPr id="3" name="Dikdörtgen 2"/>
          <p:cNvSpPr/>
          <p:nvPr/>
        </p:nvSpPr>
        <p:spPr>
          <a:xfrm>
            <a:off x="3836603" y="1089881"/>
            <a:ext cx="51685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Avrupa Politika Deneyimlemeleri </a:t>
            </a:r>
          </a:p>
        </p:txBody>
      </p:sp>
      <p:sp>
        <p:nvSpPr>
          <p:cNvPr id="4" name="Dikdörtgen 3"/>
          <p:cNvSpPr/>
          <p:nvPr/>
        </p:nvSpPr>
        <p:spPr>
          <a:xfrm>
            <a:off x="627426" y="1603945"/>
            <a:ext cx="11331491" cy="28315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2024 yılı özel çağrısıdır.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Eğitim ve öğretim sistemlerinde somut olarak politikaya veya uygulamaya dönüştürülme potansiyeline sahip somut faaliyetleri denemek için kısa/orta vadeli "eylem-araştırma" ve </a:t>
            </a:r>
            <a:r>
              <a:rPr kumimoji="0" lang="tr-TR" sz="2000" b="0" i="0" u="none" strike="noStrike" kern="1200" cap="none" spc="0" normalizeH="0" baseline="0" noProof="0" dirty="0" err="1">
                <a:ln>
                  <a:noFill/>
                </a:ln>
                <a:solidFill>
                  <a:prstClr val="white"/>
                </a:solidFill>
                <a:effectLst/>
                <a:uLnTx/>
                <a:uFillTx/>
                <a:latin typeface="Calibri"/>
                <a:ea typeface="+mn-ea"/>
                <a:cs typeface="+mn-cs"/>
              </a:rPr>
              <a:t>ulusötesi</a:t>
            </a:r>
            <a:r>
              <a:rPr kumimoji="0" lang="tr-TR" sz="2000" b="0" i="0" u="none" strike="noStrike" kern="1200" cap="none" spc="0" normalizeH="0" baseline="0" noProof="0" dirty="0">
                <a:ln>
                  <a:noFill/>
                </a:ln>
                <a:solidFill>
                  <a:prstClr val="white"/>
                </a:solidFill>
                <a:effectLst/>
                <a:uLnTx/>
                <a:uFillTx/>
                <a:latin typeface="Calibri"/>
                <a:ea typeface="+mn-ea"/>
                <a:cs typeface="+mn-cs"/>
              </a:rPr>
              <a:t> iş birliği projeleridir.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Yenilikçi politika yaklaşımlarının belirlenmesi ve geliştirilmesi,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white"/>
                </a:solidFill>
                <a:effectLst/>
                <a:uLnTx/>
                <a:uFillTx/>
                <a:latin typeface="Calibri"/>
                <a:ea typeface="+mn-ea"/>
                <a:cs typeface="+mn-cs"/>
              </a:rPr>
              <a:t>Teorik varsayımların test edilmesi ve potansiyellerinin değerlendirilmesi,</a:t>
            </a: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Sonuçların Avrupa düzeyinde yaygınlaştırılması hedeflenmektedir.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ikdörtgen 4"/>
          <p:cNvSpPr/>
          <p:nvPr/>
        </p:nvSpPr>
        <p:spPr>
          <a:xfrm>
            <a:off x="627427" y="4271813"/>
            <a:ext cx="11138475" cy="25237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Dijital eğitim , Mesleki eğitim, Yetişkin eğitimi, Okul eğitimi, Yükseköğretim ve Mikro yeterlilikler alt başlıklarından biri için başvuru yapılabilir. Eğitim ve öğretim, araştırma ve yenilik veya iş dünyası alanlarında aktif kamu kurumu veya özel kuruluşalar başvurabilir.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Proje başına azami </a:t>
            </a:r>
            <a:r>
              <a:rPr kumimoji="0" lang="tr-TR" sz="2000" b="1" i="0" u="none" strike="noStrike" kern="1200" cap="none" spc="0" normalizeH="0" baseline="0" noProof="0" dirty="0">
                <a:ln>
                  <a:noFill/>
                </a:ln>
                <a:solidFill>
                  <a:srgbClr val="FF0000"/>
                </a:solidFill>
                <a:effectLst/>
                <a:uLnTx/>
                <a:uFillTx/>
                <a:latin typeface="Calibri"/>
                <a:ea typeface="+mn-ea"/>
                <a:cs typeface="+mn-cs"/>
              </a:rPr>
              <a:t>hibe miktarı 1.000.000 Avro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Son başvuru: </a:t>
            </a:r>
            <a:r>
              <a:rPr kumimoji="0" lang="tr-TR" sz="2000" b="1" i="0" u="none" strike="noStrike" kern="1200" cap="none" spc="0" normalizeH="0" baseline="0" noProof="0" dirty="0">
                <a:ln>
                  <a:noFill/>
                </a:ln>
                <a:solidFill>
                  <a:srgbClr val="FF0000"/>
                </a:solidFill>
                <a:effectLst/>
                <a:uLnTx/>
                <a:uFillTx/>
                <a:latin typeface="Calibri"/>
                <a:ea typeface="+mn-ea"/>
                <a:cs typeface="+mn-cs"/>
              </a:rPr>
              <a:t>4 Haziran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52318485"/>
      </p:ext>
    </p:extLst>
  </p:cSld>
  <p:clrMapOvr>
    <a:masterClrMapping/>
  </p:clrMapOvr>
  <p:transition spd="slow">
    <p:push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1553009" y="273851"/>
            <a:ext cx="7450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ERASMUS+ PROGRAMI- Açık olan ulusal</a:t>
            </a:r>
            <a:r>
              <a:rPr kumimoji="0" lang="tr-TR" sz="2800" b="1" i="0" u="none" strike="noStrike" kern="1200" cap="none" spc="0" normalizeH="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 ç</a:t>
            </a:r>
            <a:r>
              <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ağrılar </a:t>
            </a:r>
            <a:endParaRPr kumimoji="0" lang="tr-T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3" name="Tablo 2"/>
          <p:cNvGraphicFramePr>
            <a:graphicFrameLocks noGrp="1"/>
          </p:cNvGraphicFramePr>
          <p:nvPr>
            <p:extLst>
              <p:ext uri="{D42A27DB-BD31-4B8C-83A1-F6EECF244321}">
                <p14:modId xmlns:p14="http://schemas.microsoft.com/office/powerpoint/2010/main" val="3077616214"/>
              </p:ext>
            </p:extLst>
          </p:nvPr>
        </p:nvGraphicFramePr>
        <p:xfrm>
          <a:off x="773723" y="1294382"/>
          <a:ext cx="10612557" cy="5085213"/>
        </p:xfrm>
        <a:graphic>
          <a:graphicData uri="http://schemas.openxmlformats.org/drawingml/2006/table">
            <a:tbl>
              <a:tblPr>
                <a:tableStyleId>{FABFCF23-3B69-468F-B69F-88F6DE6A72F2}</a:tableStyleId>
              </a:tblPr>
              <a:tblGrid>
                <a:gridCol w="6755863">
                  <a:extLst>
                    <a:ext uri="{9D8B030D-6E8A-4147-A177-3AD203B41FA5}">
                      <a16:colId xmlns:a16="http://schemas.microsoft.com/office/drawing/2014/main" val="1608439124"/>
                    </a:ext>
                  </a:extLst>
                </a:gridCol>
                <a:gridCol w="3856694">
                  <a:extLst>
                    <a:ext uri="{9D8B030D-6E8A-4147-A177-3AD203B41FA5}">
                      <a16:colId xmlns:a16="http://schemas.microsoft.com/office/drawing/2014/main" val="3589651759"/>
                    </a:ext>
                  </a:extLst>
                </a:gridCol>
              </a:tblGrid>
              <a:tr h="576621">
                <a:tc>
                  <a:txBody>
                    <a:bodyPr/>
                    <a:lstStyle/>
                    <a:p>
                      <a:pPr>
                        <a:lnSpc>
                          <a:spcPct val="107000"/>
                        </a:lnSpc>
                        <a:spcAft>
                          <a:spcPts val="800"/>
                        </a:spcAft>
                      </a:pPr>
                      <a:r>
                        <a:rPr lang="tr-TR" sz="2400" b="1" dirty="0">
                          <a:solidFill>
                            <a:schemeClr val="bg1"/>
                          </a:solidFill>
                          <a:effectLst/>
                        </a:rPr>
                        <a:t>Okul Eğitimi Alanında</a:t>
                      </a:r>
                      <a:r>
                        <a:rPr lang="tr-TR" sz="2400" b="1" baseline="0" dirty="0">
                          <a:solidFill>
                            <a:schemeClr val="bg1"/>
                          </a:solidFill>
                          <a:effectLst/>
                        </a:rPr>
                        <a:t> Küçük İşbirliği Ortaklıkları</a:t>
                      </a:r>
                      <a:endParaRPr lang="en-GB" sz="2400" b="1" dirty="0">
                        <a:solidFill>
                          <a:schemeClr val="bg1"/>
                        </a:solidFill>
                        <a:effectLst/>
                      </a:endParaRPr>
                    </a:p>
                  </a:txBody>
                  <a:tcPr marL="68580" marR="68580" marT="0" marB="0" anchor="ctr">
                    <a:solidFill>
                      <a:schemeClr val="tx2">
                        <a:lumMod val="50000"/>
                      </a:schemeClr>
                    </a:solidFill>
                  </a:tcPr>
                </a:tc>
                <a:tc>
                  <a:txBody>
                    <a:bodyPr/>
                    <a:lstStyle/>
                    <a:p>
                      <a:pPr algn="ctr">
                        <a:lnSpc>
                          <a:spcPct val="107000"/>
                        </a:lnSpc>
                        <a:spcAft>
                          <a:spcPts val="800"/>
                        </a:spcAft>
                      </a:pPr>
                      <a:r>
                        <a:rPr lang="tr-TR" sz="2400" b="1" baseline="0" dirty="0">
                          <a:solidFill>
                            <a:schemeClr val="bg1"/>
                          </a:solidFill>
                          <a:effectLst/>
                        </a:rPr>
                        <a:t>1 Ekim </a:t>
                      </a:r>
                      <a:r>
                        <a:rPr lang="en-GB" sz="2400" b="1" dirty="0">
                          <a:solidFill>
                            <a:schemeClr val="bg1"/>
                          </a:solidFill>
                          <a:effectLst/>
                        </a:rPr>
                        <a:t>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3225558743"/>
                  </a:ext>
                </a:extLst>
              </a:tr>
              <a:tr h="57469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tr-TR" sz="2400" b="1" dirty="0">
                          <a:solidFill>
                            <a:schemeClr val="bg1"/>
                          </a:solidFill>
                          <a:effectLst/>
                        </a:rPr>
                        <a:t>Mesleki</a:t>
                      </a:r>
                      <a:r>
                        <a:rPr lang="tr-TR" sz="2400" b="1" baseline="0" dirty="0">
                          <a:solidFill>
                            <a:schemeClr val="bg1"/>
                          </a:solidFill>
                          <a:effectLst/>
                        </a:rPr>
                        <a:t> </a:t>
                      </a:r>
                      <a:r>
                        <a:rPr lang="tr-TR" sz="2400" b="1" dirty="0">
                          <a:solidFill>
                            <a:schemeClr val="bg1"/>
                          </a:solidFill>
                          <a:effectLst/>
                        </a:rPr>
                        <a:t>Eğitim Alanında</a:t>
                      </a:r>
                      <a:r>
                        <a:rPr lang="tr-TR" sz="2400" b="1" baseline="0" dirty="0">
                          <a:solidFill>
                            <a:schemeClr val="bg1"/>
                          </a:solidFill>
                          <a:effectLst/>
                        </a:rPr>
                        <a:t> Küçük İşbirliği Ortaklıkları</a:t>
                      </a:r>
                      <a:r>
                        <a:rPr lang="tr-TR" sz="2400" b="1" dirty="0">
                          <a:solidFill>
                            <a:schemeClr val="bg1"/>
                          </a:solidFill>
                          <a:effectLst/>
                        </a:rPr>
                        <a:t>  </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tc>
                  <a:txBody>
                    <a:bodyPr/>
                    <a:lstStyle/>
                    <a:p>
                      <a:pPr algn="ctr">
                        <a:lnSpc>
                          <a:spcPct val="107000"/>
                        </a:lnSpc>
                        <a:spcAft>
                          <a:spcPts val="800"/>
                        </a:spcAft>
                      </a:pPr>
                      <a:r>
                        <a:rPr lang="tr-TR" sz="2400" b="1" dirty="0">
                          <a:solidFill>
                            <a:schemeClr val="bg1"/>
                          </a:solidFill>
                          <a:effectLst/>
                        </a:rPr>
                        <a:t>1</a:t>
                      </a:r>
                      <a:r>
                        <a:rPr lang="en-GB" sz="2400" b="1" dirty="0">
                          <a:solidFill>
                            <a:schemeClr val="bg1"/>
                          </a:solidFill>
                          <a:effectLst/>
                        </a:rPr>
                        <a:t> </a:t>
                      </a:r>
                      <a:r>
                        <a:rPr lang="tr-TR" sz="2400" b="1" dirty="0">
                          <a:solidFill>
                            <a:schemeClr val="bg1"/>
                          </a:solidFill>
                          <a:effectLst/>
                        </a:rPr>
                        <a:t>Ekim</a:t>
                      </a:r>
                      <a:r>
                        <a:rPr lang="tr-TR" sz="2400" b="1" baseline="0" dirty="0">
                          <a:solidFill>
                            <a:schemeClr val="bg1"/>
                          </a:solidFill>
                          <a:effectLst/>
                        </a:rPr>
                        <a:t> </a:t>
                      </a:r>
                      <a:r>
                        <a:rPr lang="en-GB" sz="2400" b="1" dirty="0">
                          <a:solidFill>
                            <a:schemeClr val="bg1"/>
                          </a:solidFill>
                          <a:effectLst/>
                        </a:rPr>
                        <a:t>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292839329"/>
                  </a:ext>
                </a:extLst>
              </a:tr>
              <a:tr h="58138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tr-TR" sz="2400" b="1" dirty="0">
                          <a:solidFill>
                            <a:schemeClr val="bg1"/>
                          </a:solidFill>
                          <a:effectLst/>
                        </a:rPr>
                        <a:t>Yetişkin</a:t>
                      </a:r>
                      <a:r>
                        <a:rPr lang="tr-TR" sz="2400" b="1" baseline="0" dirty="0">
                          <a:solidFill>
                            <a:schemeClr val="bg1"/>
                          </a:solidFill>
                          <a:effectLst/>
                        </a:rPr>
                        <a:t> </a:t>
                      </a:r>
                      <a:r>
                        <a:rPr lang="tr-TR" sz="2400" b="1" dirty="0">
                          <a:solidFill>
                            <a:schemeClr val="bg1"/>
                          </a:solidFill>
                          <a:effectLst/>
                        </a:rPr>
                        <a:t>Eğitimi Alanında</a:t>
                      </a:r>
                      <a:r>
                        <a:rPr lang="tr-TR" sz="2400" b="1" baseline="0" dirty="0">
                          <a:solidFill>
                            <a:schemeClr val="bg1"/>
                          </a:solidFill>
                          <a:effectLst/>
                        </a:rPr>
                        <a:t> Küçük İşbirliği Ortaklıkları</a:t>
                      </a:r>
                      <a:r>
                        <a:rPr lang="tr-TR" sz="2400" b="1" dirty="0">
                          <a:solidFill>
                            <a:schemeClr val="bg1"/>
                          </a:solidFill>
                          <a:effectLst/>
                        </a:rPr>
                        <a:t>  </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tc>
                  <a:txBody>
                    <a:bodyPr/>
                    <a:lstStyle/>
                    <a:p>
                      <a:pPr algn="ctr">
                        <a:lnSpc>
                          <a:spcPct val="107000"/>
                        </a:lnSpc>
                        <a:spcAft>
                          <a:spcPts val="800"/>
                        </a:spcAft>
                      </a:pPr>
                      <a:r>
                        <a:rPr lang="tr-TR" sz="2400" b="1" dirty="0">
                          <a:solidFill>
                            <a:schemeClr val="bg1"/>
                          </a:solidFill>
                          <a:effectLst/>
                        </a:rPr>
                        <a:t>1</a:t>
                      </a:r>
                      <a:r>
                        <a:rPr lang="en-GB" sz="2400" b="1" dirty="0">
                          <a:solidFill>
                            <a:schemeClr val="bg1"/>
                          </a:solidFill>
                          <a:effectLst/>
                        </a:rPr>
                        <a:t> </a:t>
                      </a:r>
                      <a:r>
                        <a:rPr lang="tr-TR" sz="2400" b="1" dirty="0">
                          <a:solidFill>
                            <a:schemeClr val="bg1"/>
                          </a:solidFill>
                          <a:effectLst/>
                        </a:rPr>
                        <a:t>Ekim </a:t>
                      </a:r>
                      <a:r>
                        <a:rPr lang="en-GB" sz="2400" b="1" dirty="0">
                          <a:solidFill>
                            <a:schemeClr val="bg1"/>
                          </a:solidFill>
                          <a:effectLst/>
                        </a:rPr>
                        <a:t>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2955515473"/>
                  </a:ext>
                </a:extLst>
              </a:tr>
              <a:tr h="564344">
                <a:tc>
                  <a:txBody>
                    <a:bodyPr/>
                    <a:lstStyle/>
                    <a:p>
                      <a:pPr>
                        <a:lnSpc>
                          <a:spcPct val="107000"/>
                        </a:lnSpc>
                        <a:spcAft>
                          <a:spcPts val="800"/>
                        </a:spcAft>
                      </a:pPr>
                      <a:r>
                        <a:rPr lang="tr-T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Gençlik</a:t>
                      </a:r>
                      <a:r>
                        <a:rPr lang="tr-TR" sz="2400" b="1"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Alanında İşbirliği Ortaklıkları</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tc>
                  <a:txBody>
                    <a:bodyPr/>
                    <a:lstStyle/>
                    <a:p>
                      <a:pPr algn="ctr">
                        <a:lnSpc>
                          <a:spcPct val="107000"/>
                        </a:lnSpc>
                        <a:spcAft>
                          <a:spcPts val="800"/>
                        </a:spcAft>
                      </a:pPr>
                      <a:r>
                        <a:rPr lang="tr-TR" sz="2400" b="1" dirty="0">
                          <a:solidFill>
                            <a:schemeClr val="bg1"/>
                          </a:solidFill>
                          <a:effectLst/>
                        </a:rPr>
                        <a:t>1</a:t>
                      </a:r>
                      <a:r>
                        <a:rPr lang="en-GB" sz="2400" b="1" dirty="0">
                          <a:solidFill>
                            <a:schemeClr val="bg1"/>
                          </a:solidFill>
                          <a:effectLst/>
                        </a:rPr>
                        <a:t> </a:t>
                      </a:r>
                      <a:r>
                        <a:rPr lang="tr-TR" sz="2400" b="1" dirty="0">
                          <a:solidFill>
                            <a:schemeClr val="bg1"/>
                          </a:solidFill>
                          <a:effectLst/>
                        </a:rPr>
                        <a:t>Ekim</a:t>
                      </a:r>
                      <a:r>
                        <a:rPr lang="en-GB" sz="2400" b="1" dirty="0">
                          <a:solidFill>
                            <a:schemeClr val="bg1"/>
                          </a:solidFill>
                          <a:effectLst/>
                        </a:rPr>
                        <a:t> 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3340608156"/>
                  </a:ext>
                </a:extLst>
              </a:tr>
              <a:tr h="66936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tr-TR" sz="2400" b="1" dirty="0">
                          <a:solidFill>
                            <a:schemeClr val="bg1"/>
                          </a:solidFill>
                          <a:effectLst/>
                        </a:rPr>
                        <a:t>Gençlik</a:t>
                      </a:r>
                      <a:r>
                        <a:rPr lang="tr-TR" sz="2400" b="1" baseline="0" dirty="0">
                          <a:solidFill>
                            <a:schemeClr val="bg1"/>
                          </a:solidFill>
                          <a:effectLst/>
                        </a:rPr>
                        <a:t> </a:t>
                      </a:r>
                      <a:r>
                        <a:rPr lang="tr-TR" sz="2400" b="1" dirty="0">
                          <a:solidFill>
                            <a:schemeClr val="bg1"/>
                          </a:solidFill>
                          <a:effectLst/>
                        </a:rPr>
                        <a:t>Alanında</a:t>
                      </a:r>
                      <a:r>
                        <a:rPr lang="tr-TR" sz="2400" b="1" baseline="0" dirty="0">
                          <a:solidFill>
                            <a:schemeClr val="bg1"/>
                          </a:solidFill>
                          <a:effectLst/>
                        </a:rPr>
                        <a:t> Küçük İşbirliği Ortaklıkları</a:t>
                      </a:r>
                      <a:r>
                        <a:rPr lang="tr-TR" sz="2400" b="1" dirty="0">
                          <a:solidFill>
                            <a:schemeClr val="bg1"/>
                          </a:solidFill>
                          <a:effectLst/>
                        </a:rPr>
                        <a:t>  </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tc>
                  <a:txBody>
                    <a:bodyPr/>
                    <a:lstStyle/>
                    <a:p>
                      <a:pPr algn="ctr">
                        <a:lnSpc>
                          <a:spcPct val="107000"/>
                        </a:lnSpc>
                        <a:spcAft>
                          <a:spcPts val="800"/>
                        </a:spcAft>
                      </a:pPr>
                      <a:r>
                        <a:rPr lang="tr-TR" sz="2400" b="1" dirty="0">
                          <a:solidFill>
                            <a:schemeClr val="bg1"/>
                          </a:solidFill>
                          <a:effectLst/>
                        </a:rPr>
                        <a:t>1</a:t>
                      </a:r>
                      <a:r>
                        <a:rPr lang="en-GB" sz="2400" b="1" dirty="0">
                          <a:solidFill>
                            <a:schemeClr val="bg1"/>
                          </a:solidFill>
                          <a:effectLst/>
                        </a:rPr>
                        <a:t> </a:t>
                      </a:r>
                      <a:r>
                        <a:rPr lang="tr-TR" sz="2400" b="1" dirty="0">
                          <a:solidFill>
                            <a:schemeClr val="bg1"/>
                          </a:solidFill>
                          <a:effectLst/>
                        </a:rPr>
                        <a:t>Ekim</a:t>
                      </a:r>
                      <a:r>
                        <a:rPr lang="en-GB" sz="2400" b="1" dirty="0">
                          <a:solidFill>
                            <a:schemeClr val="bg1"/>
                          </a:solidFill>
                          <a:effectLst/>
                        </a:rPr>
                        <a:t> 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3132509605"/>
                  </a:ext>
                </a:extLst>
              </a:tr>
              <a:tr h="526006">
                <a:tc>
                  <a:txBody>
                    <a:bodyPr/>
                    <a:lstStyle/>
                    <a:p>
                      <a:pPr>
                        <a:lnSpc>
                          <a:spcPct val="107000"/>
                        </a:lnSpc>
                        <a:spcAft>
                          <a:spcPts val="800"/>
                        </a:spcAft>
                      </a:pPr>
                      <a:r>
                        <a:rPr lang="tr-TR" sz="2400" b="1" kern="1200" dirty="0">
                          <a:solidFill>
                            <a:schemeClr val="bg1"/>
                          </a:solidFill>
                          <a:effectLst/>
                          <a:latin typeface="+mn-lt"/>
                          <a:ea typeface="+mn-ea"/>
                          <a:cs typeface="+mn-cs"/>
                        </a:rPr>
                        <a:t>Gençlik</a:t>
                      </a:r>
                      <a:r>
                        <a:rPr lang="tr-TR" sz="2400" b="1" kern="1200" baseline="0" dirty="0">
                          <a:solidFill>
                            <a:schemeClr val="bg1"/>
                          </a:solidFill>
                          <a:effectLst/>
                          <a:latin typeface="+mn-lt"/>
                          <a:ea typeface="+mn-ea"/>
                          <a:cs typeface="+mn-cs"/>
                        </a:rPr>
                        <a:t> Değişimleri</a:t>
                      </a:r>
                      <a:endParaRPr lang="tr-TR" sz="2400" b="1" kern="1200" dirty="0">
                        <a:solidFill>
                          <a:schemeClr val="bg1"/>
                        </a:solidFill>
                        <a:effectLst/>
                        <a:latin typeface="+mn-lt"/>
                        <a:ea typeface="+mn-ea"/>
                        <a:cs typeface="+mn-cs"/>
                      </a:endParaRPr>
                    </a:p>
                  </a:txBody>
                  <a:tcPr marL="68580" marR="68580" marT="0" marB="0">
                    <a:solidFill>
                      <a:schemeClr val="tx2">
                        <a:lumMod val="50000"/>
                      </a:schemeClr>
                    </a:solidFill>
                  </a:tcPr>
                </a:tc>
                <a:tc>
                  <a:txBody>
                    <a:bodyPr/>
                    <a:lstStyle/>
                    <a:p>
                      <a:pPr algn="ctr">
                        <a:lnSpc>
                          <a:spcPct val="107000"/>
                        </a:lnSpc>
                        <a:spcAft>
                          <a:spcPts val="800"/>
                        </a:spcAft>
                      </a:pPr>
                      <a:r>
                        <a:rPr lang="tr-TR" sz="2400" b="1" dirty="0">
                          <a:solidFill>
                            <a:schemeClr val="bg1"/>
                          </a:solidFill>
                          <a:effectLst/>
                        </a:rPr>
                        <a:t>1</a:t>
                      </a:r>
                      <a:r>
                        <a:rPr lang="en-GB" sz="2400" b="1" dirty="0">
                          <a:solidFill>
                            <a:schemeClr val="bg1"/>
                          </a:solidFill>
                          <a:effectLst/>
                        </a:rPr>
                        <a:t> </a:t>
                      </a:r>
                      <a:r>
                        <a:rPr lang="tr-TR" sz="2400" b="1" dirty="0">
                          <a:solidFill>
                            <a:schemeClr val="bg1"/>
                          </a:solidFill>
                          <a:effectLst/>
                        </a:rPr>
                        <a:t>Ekim</a:t>
                      </a:r>
                      <a:r>
                        <a:rPr lang="en-GB" sz="2400" b="1" dirty="0">
                          <a:solidFill>
                            <a:schemeClr val="bg1"/>
                          </a:solidFill>
                          <a:effectLst/>
                        </a:rPr>
                        <a:t> 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3491329207"/>
                  </a:ext>
                </a:extLst>
              </a:tr>
              <a:tr h="517287">
                <a:tc>
                  <a:txBody>
                    <a:bodyPr/>
                    <a:lstStyle/>
                    <a:p>
                      <a:pPr>
                        <a:lnSpc>
                          <a:spcPct val="107000"/>
                        </a:lnSpc>
                        <a:spcAft>
                          <a:spcPts val="800"/>
                        </a:spcAft>
                      </a:pPr>
                      <a:r>
                        <a:rPr lang="tr-TR" sz="2400" b="1" kern="1200" dirty="0">
                          <a:solidFill>
                            <a:schemeClr val="bg1"/>
                          </a:solidFill>
                          <a:effectLst/>
                          <a:latin typeface="+mn-lt"/>
                          <a:ea typeface="+mn-ea"/>
                          <a:cs typeface="+mn-cs"/>
                        </a:rPr>
                        <a:t>Gençlik</a:t>
                      </a:r>
                      <a:r>
                        <a:rPr lang="tr-TR" sz="2400" b="1" kern="1200" baseline="0" dirty="0">
                          <a:solidFill>
                            <a:schemeClr val="bg1"/>
                          </a:solidFill>
                          <a:effectLst/>
                          <a:latin typeface="+mn-lt"/>
                          <a:ea typeface="+mn-ea"/>
                          <a:cs typeface="+mn-cs"/>
                        </a:rPr>
                        <a:t> Çalışanlarının Hareketliliği</a:t>
                      </a:r>
                      <a:endParaRPr lang="tr-TR" sz="2400" b="1" kern="1200" dirty="0">
                        <a:solidFill>
                          <a:schemeClr val="bg1"/>
                        </a:solidFill>
                        <a:effectLst/>
                        <a:latin typeface="+mn-lt"/>
                        <a:ea typeface="+mn-ea"/>
                        <a:cs typeface="+mn-cs"/>
                      </a:endParaRPr>
                    </a:p>
                  </a:txBody>
                  <a:tcPr marL="68580" marR="68580" marT="0" marB="0">
                    <a:solidFill>
                      <a:schemeClr val="tx2">
                        <a:lumMod val="50000"/>
                      </a:schemeClr>
                    </a:solidFill>
                  </a:tcPr>
                </a:tc>
                <a:tc>
                  <a:txBody>
                    <a:bodyPr/>
                    <a:lstStyle/>
                    <a:p>
                      <a:pPr algn="ctr">
                        <a:lnSpc>
                          <a:spcPct val="107000"/>
                        </a:lnSpc>
                        <a:spcAft>
                          <a:spcPts val="800"/>
                        </a:spcAft>
                      </a:pPr>
                      <a:r>
                        <a:rPr lang="tr-TR" sz="2400" b="1" dirty="0">
                          <a:solidFill>
                            <a:schemeClr val="bg1"/>
                          </a:solidFill>
                          <a:effectLst/>
                        </a:rPr>
                        <a:t>1</a:t>
                      </a:r>
                      <a:r>
                        <a:rPr lang="en-GB" sz="2400" b="1" dirty="0">
                          <a:solidFill>
                            <a:schemeClr val="bg1"/>
                          </a:solidFill>
                          <a:effectLst/>
                        </a:rPr>
                        <a:t> </a:t>
                      </a:r>
                      <a:r>
                        <a:rPr lang="tr-TR" sz="2400" b="1" dirty="0">
                          <a:solidFill>
                            <a:schemeClr val="bg1"/>
                          </a:solidFill>
                          <a:effectLst/>
                        </a:rPr>
                        <a:t>Ekim</a:t>
                      </a:r>
                      <a:r>
                        <a:rPr lang="en-GB" sz="2400" b="1" dirty="0">
                          <a:solidFill>
                            <a:schemeClr val="bg1"/>
                          </a:solidFill>
                          <a:effectLst/>
                        </a:rPr>
                        <a:t> 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2402629734"/>
                  </a:ext>
                </a:extLst>
              </a:tr>
              <a:tr h="503807">
                <a:tc>
                  <a:txBody>
                    <a:bodyPr/>
                    <a:lstStyle/>
                    <a:p>
                      <a:pPr>
                        <a:lnSpc>
                          <a:spcPct val="107000"/>
                        </a:lnSpc>
                        <a:spcAft>
                          <a:spcPts val="800"/>
                        </a:spcAft>
                      </a:pPr>
                      <a:r>
                        <a:rPr lang="tr-TR" sz="2400" b="1" u="none" kern="1200" baseline="0" dirty="0">
                          <a:solidFill>
                            <a:schemeClr val="bg1"/>
                          </a:solidFill>
                          <a:effectLst/>
                          <a:latin typeface="+mn-lt"/>
                          <a:ea typeface="+mn-ea"/>
                          <a:cs typeface="+mn-cs"/>
                        </a:rPr>
                        <a:t>Gençlik Katılımı</a:t>
                      </a:r>
                    </a:p>
                  </a:txBody>
                  <a:tcPr marL="68580" marR="68580" marT="0" marB="0">
                    <a:solidFill>
                      <a:schemeClr val="tx2">
                        <a:lumMod val="50000"/>
                      </a:schemeClr>
                    </a:solidFill>
                  </a:tcPr>
                </a:tc>
                <a:tc>
                  <a:txBody>
                    <a:bodyPr/>
                    <a:lstStyle/>
                    <a:p>
                      <a:pPr algn="ctr">
                        <a:lnSpc>
                          <a:spcPct val="107000"/>
                        </a:lnSpc>
                        <a:spcAft>
                          <a:spcPts val="800"/>
                        </a:spcAft>
                      </a:pPr>
                      <a:r>
                        <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a:t>
                      </a:r>
                      <a:r>
                        <a:rPr lang="en-GB" sz="24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Ekim</a:t>
                      </a:r>
                      <a:r>
                        <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2024</a:t>
                      </a:r>
                    </a:p>
                  </a:txBody>
                  <a:tcPr marL="68580" marR="68580" marT="0" marB="0" anchor="ctr">
                    <a:solidFill>
                      <a:schemeClr val="tx2">
                        <a:lumMod val="50000"/>
                      </a:schemeClr>
                    </a:solidFill>
                  </a:tcPr>
                </a:tc>
                <a:extLst>
                  <a:ext uri="{0D108BD9-81ED-4DB2-BD59-A6C34878D82A}">
                    <a16:rowId xmlns:a16="http://schemas.microsoft.com/office/drawing/2014/main" val="3928320610"/>
                  </a:ext>
                </a:extLst>
              </a:tr>
              <a:tr h="571700">
                <a:tc>
                  <a:txBody>
                    <a:bodyPr/>
                    <a:lstStyle/>
                    <a:p>
                      <a:pPr>
                        <a:lnSpc>
                          <a:spcPct val="107000"/>
                        </a:lnSpc>
                        <a:spcAft>
                          <a:spcPts val="800"/>
                        </a:spcAft>
                      </a:pPr>
                      <a:r>
                        <a:rPr lang="tr-TR" sz="2400" b="1" u="none" kern="1200" baseline="0" dirty="0">
                          <a:solidFill>
                            <a:schemeClr val="bg1"/>
                          </a:solidFill>
                          <a:effectLst/>
                          <a:latin typeface="+mn-lt"/>
                          <a:ea typeface="+mn-ea"/>
                          <a:cs typeface="+mn-cs"/>
                        </a:rPr>
                        <a:t>Gençlik Alanında Akreditasyon Başvurusu</a:t>
                      </a:r>
                    </a:p>
                  </a:txBody>
                  <a:tcPr marL="68580" marR="68580" marT="0" marB="0">
                    <a:solidFill>
                      <a:schemeClr val="tx2">
                        <a:lumMod val="50000"/>
                      </a:schemeClr>
                    </a:solidFill>
                  </a:tcPr>
                </a:tc>
                <a:tc>
                  <a:txBody>
                    <a:bodyPr/>
                    <a:lstStyle/>
                    <a:p>
                      <a:pPr algn="ctr">
                        <a:lnSpc>
                          <a:spcPct val="107000"/>
                        </a:lnSpc>
                        <a:spcAft>
                          <a:spcPts val="800"/>
                        </a:spcAft>
                      </a:pPr>
                      <a:r>
                        <a:rPr lang="tr-T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Ekim 2024</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50000"/>
                      </a:schemeClr>
                    </a:solidFill>
                  </a:tcPr>
                </a:tc>
                <a:extLst>
                  <a:ext uri="{0D108BD9-81ED-4DB2-BD59-A6C34878D82A}">
                    <a16:rowId xmlns:a16="http://schemas.microsoft.com/office/drawing/2014/main" val="2266338259"/>
                  </a:ext>
                </a:extLst>
              </a:tr>
            </a:tbl>
          </a:graphicData>
        </a:graphic>
      </p:graphicFrame>
    </p:spTree>
    <p:extLst>
      <p:ext uri="{BB962C8B-B14F-4D97-AF65-F5344CB8AC3E}">
        <p14:creationId xmlns:p14="http://schemas.microsoft.com/office/powerpoint/2010/main" val="2052517420"/>
      </p:ext>
    </p:extLst>
  </p:cSld>
  <p:clrMapOvr>
    <a:masterClrMapping/>
  </p:clrMapOvr>
  <p:transition spd="slow">
    <p:push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0D27805-64E2-12CA-0EE6-4DAC7933738C}"/>
              </a:ext>
            </a:extLst>
          </p:cNvPr>
          <p:cNvSpPr txBox="1">
            <a:spLocks/>
          </p:cNvSpPr>
          <p:nvPr/>
        </p:nvSpPr>
        <p:spPr>
          <a:xfrm>
            <a:off x="2535183" y="191490"/>
            <a:ext cx="7845948"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AVRUPA DAYANIŞMA PROGRAMI</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(ESC)</a:t>
            </a:r>
          </a:p>
        </p:txBody>
      </p:sp>
      <p:sp>
        <p:nvSpPr>
          <p:cNvPr id="3" name="Metin kutusu 2"/>
          <p:cNvSpPr txBox="1"/>
          <p:nvPr/>
        </p:nvSpPr>
        <p:spPr>
          <a:xfrm>
            <a:off x="376519" y="1387521"/>
            <a:ext cx="11546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sp>
        <p:nvSpPr>
          <p:cNvPr id="4" name="Dikdörtgen 3"/>
          <p:cNvSpPr/>
          <p:nvPr/>
        </p:nvSpPr>
        <p:spPr>
          <a:xfrm>
            <a:off x="5969463" y="1143692"/>
            <a:ext cx="18473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pic>
        <p:nvPicPr>
          <p:cNvPr id="5" name="Resim 4"/>
          <p:cNvPicPr>
            <a:picLocks noChangeAspect="1"/>
          </p:cNvPicPr>
          <p:nvPr/>
        </p:nvPicPr>
        <p:blipFill>
          <a:blip r:embed="rId2"/>
          <a:stretch>
            <a:fillRect/>
          </a:stretch>
        </p:blipFill>
        <p:spPr>
          <a:xfrm>
            <a:off x="376519" y="1405302"/>
            <a:ext cx="5136225" cy="4719586"/>
          </a:xfrm>
          <a:prstGeom prst="rect">
            <a:avLst/>
          </a:prstGeom>
        </p:spPr>
      </p:pic>
      <p:sp>
        <p:nvSpPr>
          <p:cNvPr id="7" name="Dikdörtgen 6"/>
          <p:cNvSpPr/>
          <p:nvPr/>
        </p:nvSpPr>
        <p:spPr>
          <a:xfrm>
            <a:off x="5669902" y="1143692"/>
            <a:ext cx="6096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Avrupa Birliği'nin toplum yararına yönelik projeler ile ilgili hibe programı; gönüllülük, dayanışma projeleri, insani yardım programları desteklenmektedir.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1" u="none" strike="noStrike" kern="1200" cap="none" spc="0" normalizeH="0" baseline="0" noProof="0" dirty="0">
              <a:ln>
                <a:noFill/>
              </a:ln>
              <a:solidFill>
                <a:srgbClr val="A5A5A5">
                  <a:lumMod val="75000"/>
                </a:srgbClr>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Genel öncelikler: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Kapsayıcılığı ve Çeşitliliği Teşvik,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Yeşil ve Dijital Dönüşüm,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Demokratik Süreçlere Katılım,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Sağlığın Korunması ve Desteklenmesi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Toplam Bütçe: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a:ea typeface="+mn-ea"/>
                <a:cs typeface="+mn-cs"/>
              </a:rPr>
              <a:t>1,01 Milyar Avro</a:t>
            </a:r>
          </a:p>
        </p:txBody>
      </p:sp>
    </p:spTree>
    <p:extLst>
      <p:ext uri="{BB962C8B-B14F-4D97-AF65-F5344CB8AC3E}">
        <p14:creationId xmlns:p14="http://schemas.microsoft.com/office/powerpoint/2010/main" val="4089726521"/>
      </p:ext>
    </p:extLst>
  </p:cSld>
  <p:clrMapOvr>
    <a:masterClrMapping/>
  </p:clrMapOvr>
  <p:transition spd="slow">
    <p:push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0D27805-64E2-12CA-0EE6-4DAC7933738C}"/>
              </a:ext>
            </a:extLst>
          </p:cNvPr>
          <p:cNvSpPr txBox="1">
            <a:spLocks/>
          </p:cNvSpPr>
          <p:nvPr/>
        </p:nvSpPr>
        <p:spPr>
          <a:xfrm>
            <a:off x="2535183" y="191490"/>
            <a:ext cx="7845948" cy="497289"/>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AVRUPA DAYANIŞMA PROGRAMI</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0"/>
                <a:cs typeface="Calibri" panose="020F0502020204030204" pitchFamily="34" charset="0"/>
              </a:rPr>
              <a:t>(ESC)</a:t>
            </a:r>
          </a:p>
        </p:txBody>
      </p:sp>
      <p:graphicFrame>
        <p:nvGraphicFramePr>
          <p:cNvPr id="7" name="Diyagram 6"/>
          <p:cNvGraphicFramePr/>
          <p:nvPr/>
        </p:nvGraphicFramePr>
        <p:xfrm>
          <a:off x="347022" y="1284283"/>
          <a:ext cx="11546540" cy="927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ikdörtgen 3"/>
          <p:cNvSpPr/>
          <p:nvPr/>
        </p:nvSpPr>
        <p:spPr>
          <a:xfrm>
            <a:off x="5969463" y="1143692"/>
            <a:ext cx="18473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white"/>
              </a:solidFill>
              <a:effectLst/>
              <a:uLnTx/>
              <a:uFillTx/>
              <a:latin typeface="Calibri" panose="020F0502020204030204" pitchFamily="34" charset="0"/>
              <a:ea typeface="Source Sans Pro" panose="020B0503030403020204" pitchFamily="34" charset="-94"/>
              <a:cs typeface="Calibri" panose="020F0502020204030204" pitchFamily="34" charset="0"/>
            </a:endParaRPr>
          </a:p>
        </p:txBody>
      </p:sp>
      <p:graphicFrame>
        <p:nvGraphicFramePr>
          <p:cNvPr id="5" name="Diyagram 4"/>
          <p:cNvGraphicFramePr/>
          <p:nvPr/>
        </p:nvGraphicFramePr>
        <p:xfrm>
          <a:off x="1221192" y="3250185"/>
          <a:ext cx="4620807" cy="24314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yagram 5"/>
          <p:cNvGraphicFramePr/>
          <p:nvPr/>
        </p:nvGraphicFramePr>
        <p:xfrm>
          <a:off x="6475990" y="2529704"/>
          <a:ext cx="4620807" cy="378565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277511321"/>
      </p:ext>
    </p:extLst>
  </p:cSld>
  <p:clrMapOvr>
    <a:masterClrMapping/>
  </p:clrMapOvr>
  <p:transition spd="slow">
    <p:push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152772" y="69480"/>
            <a:ext cx="6096000" cy="89255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AVRUPA DAYANIŞMA PROGRAMI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Ulusal Projeler</a:t>
            </a:r>
          </a:p>
        </p:txBody>
      </p:sp>
      <p:sp>
        <p:nvSpPr>
          <p:cNvPr id="8" name="Metin kutusu 7"/>
          <p:cNvSpPr txBox="1"/>
          <p:nvPr/>
        </p:nvSpPr>
        <p:spPr>
          <a:xfrm>
            <a:off x="821847" y="1223308"/>
            <a:ext cx="4969354" cy="4832092"/>
          </a:xfrm>
          <a:prstGeom prst="rect">
            <a:avLst/>
          </a:prstGeom>
          <a:solidFill>
            <a:schemeClr val="accent6">
              <a:lumMod val="75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Gönüllülük</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Projeleri</a:t>
            </a:r>
            <a:endParaRPr kumimoji="0" lang="tr-T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Gençlerin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toplumsal</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zorluklara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ihtiyaçlara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cevap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vermeye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yönelik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oluşturulan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dayanışma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faaliyetlerine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ücretsiz</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katılım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sağlaması</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için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fırsat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sunan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projeler</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Projenin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hedef</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kitlesi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18-30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yaş</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arası</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gençler</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İki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türü</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Bireysel</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Gönüllülük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Takımları</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Adayı</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Genç</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Avrupa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Gençlik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Portalı'na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kayıt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olmalı</a:t>
            </a: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Son Başvuru: </a:t>
            </a:r>
            <a:r>
              <a:rPr kumimoji="0" lang="tr-T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 Şubat 2024 </a:t>
            </a: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 sene tekrar eder.</a:t>
            </a:r>
          </a:p>
        </p:txBody>
      </p:sp>
      <p:sp>
        <p:nvSpPr>
          <p:cNvPr id="9" name="Metin kutusu 8"/>
          <p:cNvSpPr txBox="1"/>
          <p:nvPr/>
        </p:nvSpPr>
        <p:spPr>
          <a:xfrm>
            <a:off x="6370799" y="1210265"/>
            <a:ext cx="4948517" cy="489364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Dayanışma</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Projeleri</a:t>
            </a:r>
            <a:endParaRPr kumimoji="0" lang="tr-T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Gençlerin, içinde bulundukları toplum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 </a:t>
            </a: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olumlu değişimler oluşturmak için sorumluluk aldıkları faaliyetler</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tr-TR"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En az 5 </a:t>
            </a:r>
            <a:r>
              <a:rPr kumimoji="0" lang="en-US" sz="1800" b="1"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mn-ea"/>
                <a:cs typeface="Arial" panose="020B0604020202020204" pitchFamily="34" charset="0"/>
              </a:rPr>
              <a:t>katılımcı</a:t>
            </a:r>
            <a:r>
              <a:rPr kumimoji="0" lang="en-US"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mn-ea"/>
                <a:cs typeface="Arial" panose="020B0604020202020204" pitchFamily="34" charset="0"/>
              </a:rPr>
              <a:t>genç</a:t>
            </a:r>
            <a:r>
              <a:rPr kumimoji="0" lang="tr-TR"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ten</a:t>
            </a:r>
            <a:r>
              <a:rPr kumimoji="0" lang="en-US"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 (18-30 </a:t>
            </a:r>
            <a:r>
              <a:rPr kumimoji="0" lang="en-US" sz="1800" b="1"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mn-ea"/>
                <a:cs typeface="Arial" panose="020B0604020202020204" pitchFamily="34" charset="0"/>
              </a:rPr>
              <a:t>yaş</a:t>
            </a:r>
            <a:r>
              <a:rPr kumimoji="0" lang="en-US"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 </a:t>
            </a: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oluşan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bir</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gençlik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grubu</a:t>
            </a: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ya da gençlik grubu adına kamu/STK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tarafından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sunulabilen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projeler</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Projede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başka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ülkeden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ortağa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ihtiyaç</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yok</a:t>
            </a:r>
          </a:p>
          <a:p>
            <a:pPr marL="800100" marR="0" lvl="1"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tr-TR"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12 ay </a:t>
            </a:r>
          </a:p>
          <a:p>
            <a:pPr marL="800100" marR="0" lvl="1"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Konusuna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göre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uzmanlığı</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olan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Koç</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/Coach’’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için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hibe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desteği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mevcut</a:t>
            </a: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Son Başvuru: </a:t>
            </a:r>
            <a:r>
              <a:rPr kumimoji="0" lang="tr-TR" sz="1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1 Ekim 2024</a:t>
            </a:r>
          </a:p>
        </p:txBody>
      </p:sp>
    </p:spTree>
    <p:extLst>
      <p:ext uri="{BB962C8B-B14F-4D97-AF65-F5344CB8AC3E}">
        <p14:creationId xmlns:p14="http://schemas.microsoft.com/office/powerpoint/2010/main" val="3515424839"/>
      </p:ext>
    </p:extLst>
  </p:cSld>
  <p:clrMapOvr>
    <a:masterClrMapping/>
  </p:clrMapOvr>
  <p:transition spd="slow">
    <p:push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18609" y="1229561"/>
            <a:ext cx="5010150" cy="5078313"/>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Yüksek</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Öncelikli</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Alanlarda</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Gönüllülük</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Takımları</a:t>
            </a:r>
            <a:endParaRPr kumimoji="0" lang="tr-T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Gönüllülük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Takımları</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dayanışma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amacıyla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az</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iki</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farklı</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ülkeden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gençlerin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bir</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araya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gelerek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gerçekleştirdikleri</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gönüllülük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faaliyetlerini</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destekleyen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büyük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ölçekli</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etkisi</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yüksek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merkezi</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projeler</a:t>
            </a: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düzeyinde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karşılaşılan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ortak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sorunları</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ele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alan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kısa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vadeli</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müdahaleler</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Savaş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ortamından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kaçmış</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ve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diğer</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doğal</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insan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kaynaklı</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felaketlerden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ötürü</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mağduriyet</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yaşamış</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kimselere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yardım</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faaliyetleri</a:t>
            </a: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Sağlık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alanında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önleme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teşvik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ve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destek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faaliyetleri</a:t>
            </a: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başına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fazla</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400 bin Avro </a:t>
            </a:r>
            <a:r>
              <a:rPr kumimoji="0" lang="en-US" sz="1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hibe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tahsisi</a:t>
            </a: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Son başvuru:</a:t>
            </a:r>
            <a:r>
              <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 Şubat 2024 /her sene tekrar eder</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Dikdörtgen 2"/>
          <p:cNvSpPr/>
          <p:nvPr/>
        </p:nvSpPr>
        <p:spPr>
          <a:xfrm>
            <a:off x="6305962" y="1245501"/>
            <a:ext cx="5169275" cy="5093702"/>
          </a:xfrm>
          <a:prstGeom prst="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Avrupa</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İnsani</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Yardım</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Gönüllülük</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Projeleri</a:t>
            </a:r>
            <a:endParaRPr kumimoji="0" lang="tr-T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İnsani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yardım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operasyonlarının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devam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ettiği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üçüncü</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ülkelerde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18 - 35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yaş</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arasındaki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gençlerin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ihtiyaç</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sahibi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insanların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yaşam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koşullarını</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iyileştirmelerine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yönelik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kısa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süreli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veya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uzun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süreli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gönüllülük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projeler</a:t>
            </a: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Faaliyetlerde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tarafsızlık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bağımsızlık</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ve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zarar</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vermeme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ilkeleri</a:t>
            </a: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başına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fazla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650 bin Avro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hibe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tahsisi</a:t>
            </a: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Son başvuru:</a:t>
            </a:r>
            <a:r>
              <a:rPr kumimoji="0" lang="tr-T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16 Nisan 2024 /her sene tekrar eder</a:t>
            </a:r>
            <a:endParaRPr kumimoji="0" lang="tr-TR"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Dikdörtgen 4"/>
          <p:cNvSpPr/>
          <p:nvPr/>
        </p:nvSpPr>
        <p:spPr>
          <a:xfrm>
            <a:off x="2928657" y="137211"/>
            <a:ext cx="6096000" cy="89255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AVRUPA DAYANIŞMA PROGRAMI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Merkezi Projeler</a:t>
            </a:r>
          </a:p>
        </p:txBody>
      </p:sp>
    </p:spTree>
    <p:extLst>
      <p:ext uri="{BB962C8B-B14F-4D97-AF65-F5344CB8AC3E}">
        <p14:creationId xmlns:p14="http://schemas.microsoft.com/office/powerpoint/2010/main" val="3664394109"/>
      </p:ext>
    </p:extLst>
  </p:cSld>
  <p:clrMapOvr>
    <a:masterClrMapping/>
  </p:clrMapOvr>
  <p:transition spd="slow">
    <p:push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28650" y="1300284"/>
            <a:ext cx="5010150" cy="4955203"/>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Dayanışma Projesi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1" i="0" u="sng"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Proje İsmi:</a:t>
            </a:r>
            <a:r>
              <a:rPr kumimoji="0" lang="en-GB" sz="1800" b="1" i="0" u="none" strike="noStrike" kern="1200" cap="none" spc="0" normalizeH="0" baseline="0" noProof="0" dirty="0">
                <a:ln>
                  <a:noFill/>
                </a:ln>
                <a:solidFill>
                  <a:prstClr val="white"/>
                </a:solidFill>
                <a:effectLst/>
                <a:uLnTx/>
                <a:uFillTx/>
                <a:latin typeface="Calibri"/>
                <a:ea typeface="+mn-ea"/>
                <a:cs typeface="+mn-cs"/>
              </a:rPr>
              <a:t> Let's Prepare Before Disaster!</a:t>
            </a:r>
            <a:endParaRPr kumimoji="0" lang="tr-TR" sz="1800" b="1" i="0" u="sng" strike="noStrike" kern="1200" cap="none" spc="0" normalizeH="0" baseline="0" noProof="0" dirty="0">
              <a:ln>
                <a:noFill/>
              </a:ln>
              <a:solidFill>
                <a:prstClr val="white"/>
              </a:solidFill>
              <a:effectLst/>
              <a:uLnTx/>
              <a:uFillTx/>
              <a:latin typeface="Calibri Ligh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Bütçe: 8000 Avro</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Calibri Light"/>
                <a:ea typeface="+mn-ea"/>
                <a:cs typeface="Arial" panose="020B0604020202020204" pitchFamily="34" charset="0"/>
              </a:rPr>
              <a:t>Koordinatör: </a:t>
            </a:r>
            <a:r>
              <a:rPr kumimoji="0" lang="tr-TR" sz="1800" b="1" i="0" u="none" strike="noStrike" kern="1200" cap="none" spc="0" normalizeH="0" baseline="0" noProof="0" dirty="0" err="1">
                <a:ln>
                  <a:noFill/>
                </a:ln>
                <a:solidFill>
                  <a:srgbClr val="FF0000"/>
                </a:solidFill>
                <a:effectLst/>
                <a:uLnTx/>
                <a:uFillTx/>
                <a:latin typeface="Calibri Light"/>
                <a:ea typeface="+mn-ea"/>
                <a:cs typeface="Arial" panose="020B0604020202020204" pitchFamily="34" charset="0"/>
              </a:rPr>
              <a:t>Young</a:t>
            </a:r>
            <a:r>
              <a:rPr kumimoji="0" lang="tr-TR" sz="1800" b="1" i="0" u="none" strike="noStrike" kern="1200" cap="none" spc="0" normalizeH="0" baseline="0" noProof="0" dirty="0">
                <a:ln>
                  <a:noFill/>
                </a:ln>
                <a:solidFill>
                  <a:srgbClr val="FF0000"/>
                </a:solidFill>
                <a:effectLst/>
                <a:uLnTx/>
                <a:uFillTx/>
                <a:latin typeface="Calibri Light"/>
                <a:ea typeface="+mn-ea"/>
                <a:cs typeface="Arial" panose="020B0604020202020204" pitchFamily="34" charset="0"/>
              </a:rPr>
              <a:t> </a:t>
            </a:r>
            <a:r>
              <a:rPr kumimoji="0" lang="tr-TR" sz="1800" b="1" i="0" u="none" strike="noStrike" kern="1200" cap="none" spc="0" normalizeH="0" baseline="0" noProof="0" dirty="0" err="1">
                <a:ln>
                  <a:noFill/>
                </a:ln>
                <a:solidFill>
                  <a:srgbClr val="FF0000"/>
                </a:solidFill>
                <a:effectLst/>
                <a:uLnTx/>
                <a:uFillTx/>
                <a:latin typeface="Calibri Light"/>
                <a:ea typeface="+mn-ea"/>
                <a:cs typeface="Arial" panose="020B0604020202020204" pitchFamily="34" charset="0"/>
              </a:rPr>
              <a:t>Union</a:t>
            </a:r>
            <a:r>
              <a:rPr kumimoji="0" lang="tr-TR" sz="1800" b="1" i="0" u="none" strike="noStrike" kern="1200" cap="none" spc="0" normalizeH="0" baseline="0" noProof="0" dirty="0">
                <a:ln>
                  <a:noFill/>
                </a:ln>
                <a:solidFill>
                  <a:srgbClr val="FF0000"/>
                </a:solidFill>
                <a:effectLst/>
                <a:uLnTx/>
                <a:uFillTx/>
                <a:latin typeface="Calibri Light"/>
                <a:ea typeface="+mn-ea"/>
                <a:cs typeface="Arial" panose="020B0604020202020204" pitchFamily="34" charset="0"/>
              </a:rPr>
              <a:t> of </a:t>
            </a:r>
            <a:r>
              <a:rPr kumimoji="0" lang="tr-TR" sz="1800" b="1" i="0" u="none" strike="noStrike" kern="1200" cap="none" spc="0" normalizeH="0" baseline="0" noProof="0" dirty="0" err="1">
                <a:ln>
                  <a:noFill/>
                </a:ln>
                <a:solidFill>
                  <a:srgbClr val="FF0000"/>
                </a:solidFill>
                <a:effectLst/>
                <a:uLnTx/>
                <a:uFillTx/>
                <a:latin typeface="Calibri Light"/>
                <a:ea typeface="+mn-ea"/>
                <a:cs typeface="Arial" panose="020B0604020202020204" pitchFamily="34" charset="0"/>
              </a:rPr>
              <a:t>Mesopotamia</a:t>
            </a:r>
            <a:endParaRPr kumimoji="0" lang="tr-TR" sz="1800" b="1" i="0" u="none" strike="noStrike" kern="1200" cap="none" spc="0" normalizeH="0" baseline="0" noProof="0" dirty="0">
              <a:ln>
                <a:noFill/>
              </a:ln>
              <a:solidFill>
                <a:srgbClr val="FF0000"/>
              </a:solidFill>
              <a:effectLst/>
              <a:uLnTx/>
              <a:uFillTx/>
              <a:latin typeface="Calibri Ligh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Yıl: 2023-2024</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Ortaklar:</a:t>
            </a: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 1 ülkeden 1 ortak</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Amacı: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Proje ile Bingöl bölgesinde yaşayan hedef grupların afetlere hazırlık seviyelerini artırmak, afet anında yapılması gerekenlere ilişkin farkındalık yaratmak ve afetlerin ekonomik zararlarının azaltılması hedeflenmiştir.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tr-TR" sz="14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endParaRPr>
          </a:p>
        </p:txBody>
      </p:sp>
      <p:sp>
        <p:nvSpPr>
          <p:cNvPr id="5" name="Dikdörtgen 4"/>
          <p:cNvSpPr/>
          <p:nvPr/>
        </p:nvSpPr>
        <p:spPr>
          <a:xfrm>
            <a:off x="3107952" y="149164"/>
            <a:ext cx="6096000" cy="76944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AVRUPA DAYANIŞMA PROGRAMI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Ulusal Projeler- Örnek</a:t>
            </a:r>
          </a:p>
        </p:txBody>
      </p:sp>
      <p:sp>
        <p:nvSpPr>
          <p:cNvPr id="4" name="Dikdörtgen 3"/>
          <p:cNvSpPr/>
          <p:nvPr/>
        </p:nvSpPr>
        <p:spPr>
          <a:xfrm>
            <a:off x="6451600" y="1266962"/>
            <a:ext cx="5232195" cy="489364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Gönüllülük Projesi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Proje </a:t>
            </a:r>
            <a:r>
              <a:rPr kumimoji="0" lang="en-US" sz="1800" b="1" i="0" u="sng" strike="noStrike" kern="1200" cap="none" spc="0" normalizeH="0" baseline="0" noProof="0" dirty="0" err="1">
                <a:ln>
                  <a:noFill/>
                </a:ln>
                <a:solidFill>
                  <a:prstClr val="white"/>
                </a:solidFill>
                <a:effectLst/>
                <a:uLnTx/>
                <a:uFillTx/>
                <a:latin typeface="Calibri Light"/>
                <a:ea typeface="+mn-ea"/>
                <a:cs typeface="Arial" panose="020B0604020202020204" pitchFamily="34" charset="0"/>
              </a:rPr>
              <a:t>İsmi</a:t>
            </a:r>
            <a:r>
              <a:rPr kumimoji="0" lang="en-US" sz="1800" b="1" i="0" u="sng"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a:t>
            </a:r>
            <a:r>
              <a:rPr kumimoji="0" lang="tr-TR" sz="1800" b="1" i="0" u="sng"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 </a:t>
            </a:r>
            <a:r>
              <a:rPr kumimoji="0" lang="en-GB" sz="1800" b="1" i="0" u="none" strike="noStrike" kern="1200" cap="none" spc="0" normalizeH="0" baseline="0" noProof="0" dirty="0">
                <a:ln>
                  <a:noFill/>
                </a:ln>
                <a:solidFill>
                  <a:prstClr val="white"/>
                </a:solidFill>
                <a:effectLst/>
                <a:uLnTx/>
                <a:uFillTx/>
                <a:latin typeface="Calibri"/>
                <a:ea typeface="+mn-ea"/>
                <a:cs typeface="+mn-cs"/>
              </a:rPr>
              <a:t>All united against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Bütçe: 12.800 Avro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FF0000"/>
              </a:solidFill>
              <a:effectLst/>
              <a:uLnTx/>
              <a:uFillTx/>
              <a:latin typeface="Calibri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Calibri Light"/>
                <a:ea typeface="+mn-ea"/>
                <a:cs typeface="Arial" panose="020B0604020202020204" pitchFamily="34" charset="0"/>
              </a:rPr>
              <a:t>Koordinatör: İspanya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Yıl: 2020-2021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Light"/>
                <a:ea typeface="+mn-ea"/>
                <a:cs typeface="Arial" panose="020B0604020202020204" pitchFamily="34" charset="0"/>
              </a:rPr>
              <a:t>Amacı</a:t>
            </a:r>
            <a:r>
              <a:rPr kumimoji="0" lang="en-US"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 </a:t>
            </a: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rPr>
              <a:t>Projenin amacı Kovid-19 salgını sırasında dezavantajlı aileler, çocuklar ve gençler için ihtiyaç duyulan olası alternatifleri ve destek önlemlerini araştırmak ve işbirliği yapmak ile 2020-2021 akademik yılında akademik desteğe ihtiyaç duyan öğrencilere yardımcı olmak olmuştur.</a:t>
            </a:r>
          </a:p>
        </p:txBody>
      </p:sp>
    </p:spTree>
    <p:extLst>
      <p:ext uri="{BB962C8B-B14F-4D97-AF65-F5344CB8AC3E}">
        <p14:creationId xmlns:p14="http://schemas.microsoft.com/office/powerpoint/2010/main" val="1259930567"/>
      </p:ext>
    </p:extLst>
  </p:cSld>
  <p:clrMapOvr>
    <a:masterClrMapping/>
  </p:clrMapOvr>
  <p:transition spd="slow">
    <p:push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000375" y="52544"/>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AVRUPA DAYANIŞMA PROGRAMI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Merkezi Projeler- Örnek</a:t>
            </a:r>
          </a:p>
        </p:txBody>
      </p:sp>
      <p:sp>
        <p:nvSpPr>
          <p:cNvPr id="6" name="Dikdörtgen 5"/>
          <p:cNvSpPr/>
          <p:nvPr/>
        </p:nvSpPr>
        <p:spPr>
          <a:xfrm>
            <a:off x="476249" y="3949238"/>
            <a:ext cx="11394018" cy="2062103"/>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Avrupa İnsani Yardım Gönüllülük Projesi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Proje İsmi: YWC - </a:t>
            </a:r>
            <a:r>
              <a:rPr kumimoji="0" lang="tr-TR" sz="16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Youth</a:t>
            </a:r>
            <a:r>
              <a:rPr kumimoji="0" lang="tr-TR"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tr-TR" sz="16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a:t>
            </a:r>
            <a:r>
              <a:rPr kumimoji="0" lang="tr-TR"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Bütçe: 352.800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Yıl: 2024-2025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Koordinatör: Türkiye-PI Gençlik Derneği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Ortaklık yapısı:3 ülkeden 3 ortak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Amacı: Nepal’de fakirlikle mücadele etmek ve çocuk hakları ve çocukların korunması konularında farkındalığı artırmak, sosyal becerilerini geliştirmek ve ebeveynlerine eğitim vermek</a:t>
            </a:r>
          </a:p>
        </p:txBody>
      </p:sp>
      <p:sp>
        <p:nvSpPr>
          <p:cNvPr id="7" name="Dikdörtgen 6"/>
          <p:cNvSpPr/>
          <p:nvPr/>
        </p:nvSpPr>
        <p:spPr>
          <a:xfrm>
            <a:off x="476248" y="1193666"/>
            <a:ext cx="11173885" cy="2308324"/>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Yüksek Öncelikli Alanlarda Gönüllü Takımları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a:t>
            </a:r>
            <a:r>
              <a:rPr kumimoji="0" lang="en-US"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İsmi</a:t>
            </a:r>
            <a:r>
              <a:rPr kumimoji="0" lang="en-US"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tr-TR"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ASTALWD - A step towards a life without darkness</a:t>
            </a:r>
            <a:endParaRPr kumimoji="0" lang="tr-TR" sz="16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Bütçe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363.440 €</a:t>
            </a:r>
            <a:endPar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Yıl: 2023-2026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Koordinatör: Türkiye- Genç Çaba Derneği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Ortaklık</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Yapısı</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ülkeden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ortak</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Amacı</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tr-T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Proje ile akciğer kanseri ile mücadele için, farkındalığın artırılması, sigara kullanımının azaltılması, kanserle mücadele eden sivil örgütlerin kapasitelerinin geliştirilmesi hedeflenmektedir.</a:t>
            </a:r>
          </a:p>
        </p:txBody>
      </p:sp>
    </p:spTree>
    <p:extLst>
      <p:ext uri="{BB962C8B-B14F-4D97-AF65-F5344CB8AC3E}">
        <p14:creationId xmlns:p14="http://schemas.microsoft.com/office/powerpoint/2010/main" val="1176233286"/>
      </p:ext>
    </p:extLst>
  </p:cSld>
  <p:clrMapOvr>
    <a:masterClrMapping/>
  </p:clrMapOvr>
  <p:transition spd="slow">
    <p:push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7D0B70-BA62-9341-B25A-F746C1AF4F82}"/>
              </a:ext>
            </a:extLst>
          </p:cNvPr>
          <p:cNvSpPr txBox="1">
            <a:spLocks/>
          </p:cNvSpPr>
          <p:nvPr/>
        </p:nvSpPr>
        <p:spPr>
          <a:xfrm>
            <a:off x="1685537" y="286469"/>
            <a:ext cx="11653371" cy="1199336"/>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Ebrima" panose="02000000000000000000" pitchFamily="2" charset="0"/>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DİJİTAL</a:t>
            </a:r>
            <a:r>
              <a:rPr kumimoji="0" lang="en-GB" sz="28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AVRUPA PROGRAMI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43" y="1436840"/>
            <a:ext cx="5117714" cy="4270786"/>
          </a:xfrm>
          <a:prstGeom prst="rect">
            <a:avLst/>
          </a:prstGeom>
        </p:spPr>
      </p:pic>
      <p:sp>
        <p:nvSpPr>
          <p:cNvPr id="5" name="Metin kutusu 4"/>
          <p:cNvSpPr txBox="1"/>
          <p:nvPr/>
        </p:nvSpPr>
        <p:spPr>
          <a:xfrm>
            <a:off x="5549153" y="1576018"/>
            <a:ext cx="553794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10" name="Diyagram 9"/>
          <p:cNvGraphicFramePr/>
          <p:nvPr/>
        </p:nvGraphicFramePr>
        <p:xfrm>
          <a:off x="5762113" y="1346912"/>
          <a:ext cx="6184900" cy="5064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9733058"/>
      </p:ext>
    </p:extLst>
  </p:cSld>
  <p:clrMapOvr>
    <a:masterClrMapping/>
  </p:clrMapOvr>
  <p:transition spd="slow">
    <p:push dir="r"/>
  </p:transition>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Genel"/>
  <p:tag name="BJHEADERFOOTERTEXTMARKİNG" val="Genel"/>
</p:tagLst>
</file>

<file path=ppt/theme/theme1.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
</file>

<file path=customXml/item2.xml>
</file>

<file path=customXml/itemProps1.xml><?xml version="1.0" encoding="utf-8"?>
<ds:datastoreItem xmlns:ds="http://schemas.openxmlformats.org/officeDocument/2006/customXml" ds:itemID="{69339A09-A812-4647-94CE-3176AAFC9EE0}">
  <ds:schemaRefs/>
</ds:datastoreItem>
</file>

<file path=customXml/itemProps2.xml><?xml version="1.0" encoding="utf-8"?>
<ds:datastoreItem xmlns:ds="http://schemas.openxmlformats.org/officeDocument/2006/customXml" ds:itemID="{46D9B7D0-1F1A-4A2B-A9F6-3D5C9174B81B}">
  <ds:schemaRefs/>
</ds:datastoreItem>
</file>

<file path=docProps/app.xml><?xml version="1.0" encoding="utf-8"?>
<Properties xmlns="http://schemas.openxmlformats.org/officeDocument/2006/extended-properties" xmlns:vt="http://schemas.openxmlformats.org/officeDocument/2006/docPropsVTypes">
  <Template>Office Theme</Template>
  <TotalTime>16640</TotalTime>
  <Words>9568</Words>
  <Application>Microsoft Office PowerPoint</Application>
  <PresentationFormat>Geniş ekran</PresentationFormat>
  <Paragraphs>1243</Paragraphs>
  <Slides>117</Slides>
  <Notes>60</Notes>
  <HiddenSlides>0</HiddenSlides>
  <MMClips>0</MMClips>
  <ScaleCrop>false</ScaleCrop>
  <HeadingPairs>
    <vt:vector size="6" baseType="variant">
      <vt:variant>
        <vt:lpstr>Kullanılan Yazı Tipleri</vt:lpstr>
      </vt:variant>
      <vt:variant>
        <vt:i4>13</vt:i4>
      </vt:variant>
      <vt:variant>
        <vt:lpstr>Tema</vt:lpstr>
      </vt:variant>
      <vt:variant>
        <vt:i4>3</vt:i4>
      </vt:variant>
      <vt:variant>
        <vt:lpstr>Slayt Başlıkları</vt:lpstr>
      </vt:variant>
      <vt:variant>
        <vt:i4>117</vt:i4>
      </vt:variant>
    </vt:vector>
  </HeadingPairs>
  <TitlesOfParts>
    <vt:vector size="133" baseType="lpstr">
      <vt:lpstr>Arial</vt:lpstr>
      <vt:lpstr>Avenir Book</vt:lpstr>
      <vt:lpstr>Barlow Condensed Bold</vt:lpstr>
      <vt:lpstr>Calibri</vt:lpstr>
      <vt:lpstr>Calibri Light</vt:lpstr>
      <vt:lpstr>Ebrima</vt:lpstr>
      <vt:lpstr>Montserrat Light</vt:lpstr>
      <vt:lpstr>Open Sans</vt:lpstr>
      <vt:lpstr>Poppins Black</vt:lpstr>
      <vt:lpstr>Source Sans Pro</vt:lpstr>
      <vt:lpstr>Tahoma</vt:lpstr>
      <vt:lpstr>Times New Roman</vt:lpstr>
      <vt:lpstr>Wingdings</vt:lpstr>
      <vt:lpstr>1_Office Teması</vt:lpstr>
      <vt:lpstr>2_Office Teması</vt:lpstr>
      <vt:lpstr>3_Office Teması</vt:lpstr>
      <vt:lpstr>PowerPoint Sunusu</vt:lpstr>
      <vt:lpstr>MALİ İŞBİRLİĞİ KAPSAMINDA TÜRKİYE’YE SAĞLANAN AB FONLARI</vt:lpstr>
      <vt:lpstr>MALİ İŞBİRLİĞİNDE TÜRKİYE’YE SAĞLANAN AB FONLARI</vt:lpstr>
      <vt:lpstr>KATILIM ÖNCESİ MALİ YARDIMLAR (IPA)</vt:lpstr>
      <vt:lpstr>PowerPoint Sunusu</vt:lpstr>
      <vt:lpstr>JEAN MONNET BURS PROGRAMI</vt:lpstr>
      <vt:lpstr>PowerPoint Sunusu</vt:lpstr>
      <vt:lpstr>PowerPoint Sunusu</vt:lpstr>
      <vt:lpstr>PowerPoint Sunusu</vt:lpstr>
      <vt:lpstr>PowerPoint Sunusu</vt:lpstr>
      <vt:lpstr>JEAN MONNET BURS PROGRAMI</vt:lpstr>
      <vt:lpstr>EĞİTİM İSTİHDAM VE SOSYAL POLİTİKA PROGRAMI </vt:lpstr>
      <vt:lpstr>        Yenilenebilir Gençlik Enerjisi Projesi (RE-YOU)</vt:lpstr>
      <vt:lpstr>        Ne Eğitimde Ne İstihdamda Olan Gençlere Yönelik  Destek Programı-NEET PRO</vt:lpstr>
      <vt:lpstr>        Ne Eğitimde Ne İstihdamda Olan Gençlere Yönelik  Destek Programı-Örnek Proje</vt:lpstr>
      <vt:lpstr>PowerPoint Sunusu</vt:lpstr>
      <vt:lpstr>REKABETÇİ SEKTÖRLER PROGRAMI </vt:lpstr>
      <vt:lpstr>PowerPoint Sunusu</vt:lpstr>
      <vt:lpstr>PowerPoint Sunusu</vt:lpstr>
      <vt:lpstr>PowerPoint Sunusu</vt:lpstr>
      <vt:lpstr>Kadir Has Üniversitesi Yaratıcı Endüstriler Platformu</vt:lpstr>
      <vt:lpstr>         Eskişehir Tasarım ve İnovasyon Merkezi (ETİM)</vt:lpstr>
      <vt:lpstr>Kütahya'da Dijitalleşme ve  Yaratıcılık Ekosisteminin Geliştirilmesi</vt:lpstr>
      <vt:lpstr>        Teknoloji Transferinde Akıllı Ağ Ve Huni Modeli İle Ticarileştirme Projesi (Smartnet)</vt:lpstr>
      <vt:lpstr>MALİ İŞBİRLİĞİNDE TÜRKİYE’YE SAĞLANAN AB FONLARI</vt:lpstr>
      <vt:lpstr>PowerPoint Sunusu</vt:lpstr>
      <vt:lpstr>PowerPoint Sunusu</vt:lpstr>
      <vt:lpstr>PowerPoint Sunusu</vt:lpstr>
      <vt:lpstr>MALİ İŞBİRLİĞİNDE TÜRKİYE’YE SAĞLANAN AB FONLARI</vt:lpstr>
      <vt:lpstr> Türkiye’de Sivil Toplumun Sosyal Girişimcilik Yoluyla Desteklenmesi Projesi</vt:lpstr>
      <vt:lpstr>Yerel Düzeyde İklim Değişikliği Çalışmaları Alanında  Kapasitenin Artırılması Projesi</vt:lpstr>
      <vt:lpstr>Yerelde Sıfır Atık Girişimi Programı Projesi</vt:lpstr>
      <vt:lpstr>MALİ İŞBİRLİĞİNDE TÜRKİYE’YE SAĞLANAN AB FONLARI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UFUK AVRUPA PROGRAMI KÜMELERİ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MALİ İŞBİRLİĞİNDE TÜRKİYE’YE SAĞLANAN AB FONLARI</vt:lpstr>
      <vt:lpstr>SINIR ÖTESİ İŞBİRLİĞİ (SÖİ)</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 2018 IPA-II Güncel Durum Tüm Programlar – Yalnızca AB Katkısı</dc:title>
  <dc:creator>Harun Eroglu</dc:creator>
  <cp:lastModifiedBy>Gözde KOSA</cp:lastModifiedBy>
  <cp:revision>569</cp:revision>
  <dcterms:created xsi:type="dcterms:W3CDTF">2019-10-04T12:30:58Z</dcterms:created>
  <dcterms:modified xsi:type="dcterms:W3CDTF">2024-08-07T08:48:57Z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3ab6057a-6992-4127-ad5a-060788305e5f</vt:lpwstr>
  </property>
  <property fmtid="{D5CDD505-2E9C-101B-9397-08002B2CF9AE}" pid="3" name="bjClsUserRVM">
    <vt:lpwstr>[]</vt:lpwstr>
  </property>
  <property fmtid="{D5CDD505-2E9C-101B-9397-08002B2CF9AE}" pid="4" name="bjSaver">
    <vt:lpwstr>BLYfZqxM6SPYnW1rM84ZVjuTVWfMDgNW</vt:lpwstr>
  </property>
  <property fmtid="{D5CDD505-2E9C-101B-9397-08002B2CF9AE}" pid="5" name="bjDocumentLabelXML">
    <vt:lpwstr>&lt;?xml version="1.0" encoding="us-ascii"?&gt;&lt;sisl xmlns:xsd="http://www.w3.org/2001/XMLSchema" xmlns:xsi="http://www.w3.org/2001/XMLSchema-instance" sislVersion="0" policy="ecd8b60d-b234-4ec5-8a03-d0cba69d2f5f" origin="userSelected" xmlns="http://www.boldonj</vt:lpwstr>
  </property>
  <property fmtid="{D5CDD505-2E9C-101B-9397-08002B2CF9AE}" pid="6" name="bjDocumentLabelXML-0">
    <vt:lpwstr>ames.com/2008/01/sie/internal/label"&gt;&lt;element uid="id_classification_nonbusiness" value="" /&gt;&lt;/sisl&gt;</vt:lpwstr>
  </property>
  <property fmtid="{D5CDD505-2E9C-101B-9397-08002B2CF9AE}" pid="7" name="bjDocumentSecurityLabel">
    <vt:lpwstr>Genel</vt:lpwstr>
  </property>
  <property fmtid="{D5CDD505-2E9C-101B-9397-08002B2CF9AE}" pid="8" name="bjLabelHistoryID">
    <vt:lpwstr>{46D9B7D0-1F1A-4A2B-A9F6-3D5C9174B81B}</vt:lpwstr>
  </property>
</Properties>
</file>